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75" r:id="rId1"/>
  </p:sldMasterIdLst>
  <p:notesMasterIdLst>
    <p:notesMasterId r:id="rId10"/>
  </p:notesMasterIdLst>
  <p:sldIdLst>
    <p:sldId id="263" r:id="rId2"/>
    <p:sldId id="264" r:id="rId3"/>
    <p:sldId id="261" r:id="rId4"/>
    <p:sldId id="257" r:id="rId5"/>
    <p:sldId id="258" r:id="rId6"/>
    <p:sldId id="259" r:id="rId7"/>
    <p:sldId id="260"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98"/>
    <p:restoredTop sz="73964"/>
  </p:normalViewPr>
  <p:slideViewPr>
    <p:cSldViewPr snapToGrid="0" snapToObjects="1">
      <p:cViewPr varScale="1">
        <p:scale>
          <a:sx n="75" d="100"/>
          <a:sy n="75" d="100"/>
        </p:scale>
        <p:origin x="1176" y="16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78" d="100"/>
          <a:sy n="78" d="100"/>
        </p:scale>
        <p:origin x="2760"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4F5144-EEB2-294A-8A04-C7DFE524A993}" type="datetimeFigureOut">
              <a:rPr lang="en-US" smtClean="0"/>
              <a:t>2/19/21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778CC5-1C38-BB42-8771-B694819EC19A}" type="slidenum">
              <a:rPr lang="en-US" smtClean="0"/>
              <a:t>‹#›</a:t>
            </a:fld>
            <a:endParaRPr lang="en-US"/>
          </a:p>
        </p:txBody>
      </p:sp>
    </p:spTree>
    <p:extLst>
      <p:ext uri="{BB962C8B-B14F-4D97-AF65-F5344CB8AC3E}">
        <p14:creationId xmlns:p14="http://schemas.microsoft.com/office/powerpoint/2010/main" val="1821773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Moment of silence following this statement.</a:t>
            </a:r>
          </a:p>
        </p:txBody>
      </p:sp>
      <p:sp>
        <p:nvSpPr>
          <p:cNvPr id="4" name="Slide Number Placeholder 3"/>
          <p:cNvSpPr>
            <a:spLocks noGrp="1"/>
          </p:cNvSpPr>
          <p:nvPr>
            <p:ph type="sldNum" sz="quarter" idx="5"/>
          </p:nvPr>
        </p:nvSpPr>
        <p:spPr/>
        <p:txBody>
          <a:bodyPr/>
          <a:lstStyle/>
          <a:p>
            <a:fld id="{EC778CC5-1C38-BB42-8771-B694819EC19A}" type="slidenum">
              <a:rPr lang="en-US" smtClean="0"/>
              <a:t>3</a:t>
            </a:fld>
            <a:endParaRPr lang="en-US"/>
          </a:p>
        </p:txBody>
      </p:sp>
    </p:spTree>
    <p:extLst>
      <p:ext uri="{BB962C8B-B14F-4D97-AF65-F5344CB8AC3E}">
        <p14:creationId xmlns:p14="http://schemas.microsoft.com/office/powerpoint/2010/main" val="2022321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that being said, I want to lay out for you the priorities for the Faculty Assembly leadership team this year, to speak about </a:t>
            </a:r>
            <a:r>
              <a:rPr lang="en-US" b="1" dirty="0"/>
              <a:t>how they connect to the work that has been done by past leadership</a:t>
            </a:r>
            <a:r>
              <a:rPr lang="en-US" b="0" dirty="0"/>
              <a:t> and to talk about </a:t>
            </a:r>
            <a:r>
              <a:rPr lang="en-US" b="1" dirty="0"/>
              <a:t>how we plan to build on that work this year</a:t>
            </a:r>
            <a:r>
              <a:rPr lang="en-US" b="0" dirty="0"/>
              <a:t>.</a:t>
            </a:r>
          </a:p>
          <a:p>
            <a:endParaRPr lang="en-US" b="0" dirty="0"/>
          </a:p>
          <a:p>
            <a:r>
              <a:rPr lang="en-US" b="0" dirty="0"/>
              <a:t>Broadly, our three priorities are the following.</a:t>
            </a:r>
          </a:p>
        </p:txBody>
      </p:sp>
      <p:sp>
        <p:nvSpPr>
          <p:cNvPr id="4" name="Slide Number Placeholder 3"/>
          <p:cNvSpPr>
            <a:spLocks noGrp="1"/>
          </p:cNvSpPr>
          <p:nvPr>
            <p:ph type="sldNum" sz="quarter" idx="5"/>
          </p:nvPr>
        </p:nvSpPr>
        <p:spPr/>
        <p:txBody>
          <a:bodyPr/>
          <a:lstStyle/>
          <a:p>
            <a:fld id="{EC778CC5-1C38-BB42-8771-B694819EC19A}" type="slidenum">
              <a:rPr lang="en-US" smtClean="0"/>
              <a:t>4</a:t>
            </a:fld>
            <a:endParaRPr lang="en-US"/>
          </a:p>
        </p:txBody>
      </p:sp>
    </p:spTree>
    <p:extLst>
      <p:ext uri="{BB962C8B-B14F-4D97-AF65-F5344CB8AC3E}">
        <p14:creationId xmlns:p14="http://schemas.microsoft.com/office/powerpoint/2010/main" val="1214105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slides have pretty tiny writing on them, so don’t worry, I’ll go through the items listed here if you aren’t able to see them. Additionally, the slides will be available after the event.</a:t>
            </a:r>
          </a:p>
        </p:txBody>
      </p:sp>
      <p:sp>
        <p:nvSpPr>
          <p:cNvPr id="4" name="Slide Number Placeholder 3"/>
          <p:cNvSpPr>
            <a:spLocks noGrp="1"/>
          </p:cNvSpPr>
          <p:nvPr>
            <p:ph type="sldNum" sz="quarter" idx="5"/>
          </p:nvPr>
        </p:nvSpPr>
        <p:spPr/>
        <p:txBody>
          <a:bodyPr/>
          <a:lstStyle/>
          <a:p>
            <a:fld id="{EC778CC5-1C38-BB42-8771-B694819EC19A}" type="slidenum">
              <a:rPr lang="en-US" smtClean="0"/>
              <a:t>5</a:t>
            </a:fld>
            <a:endParaRPr lang="en-US"/>
          </a:p>
        </p:txBody>
      </p:sp>
    </p:spTree>
    <p:extLst>
      <p:ext uri="{BB962C8B-B14F-4D97-AF65-F5344CB8AC3E}">
        <p14:creationId xmlns:p14="http://schemas.microsoft.com/office/powerpoint/2010/main" val="1251461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407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2/19/21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5447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2/19/21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05357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51687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2/19/21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0790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pPr/>
              <a:t>2/19/21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92479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8A87A34-81AB-432B-8DAE-1953F412C126}" type="datetimeFigureOut">
              <a:rPr lang="en-US" smtClean="0"/>
              <a:pPr/>
              <a:t>2/19/21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815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48A87A34-81AB-432B-8DAE-1953F412C126}" type="datetimeFigureOut">
              <a:rPr lang="en-US" smtClean="0"/>
              <a:t>2/19/21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46783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8A87A34-81AB-432B-8DAE-1953F412C126}" type="datetimeFigureOut">
              <a:rPr lang="en-US" smtClean="0"/>
              <a:t>2/19/21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6495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A87A34-81AB-432B-8DAE-1953F412C126}" type="datetimeFigureOut">
              <a:rPr lang="en-US" smtClean="0"/>
              <a:pPr/>
              <a:t>2/19/21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07633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A87A34-81AB-432B-8DAE-1953F412C126}" type="datetimeFigureOut">
              <a:rPr lang="en-US" smtClean="0"/>
              <a:pPr/>
              <a:t>2/19/21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6293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48A87A34-81AB-432B-8DAE-1953F412C126}" type="datetimeFigureOut">
              <a:rPr lang="en-US" smtClean="0"/>
              <a:pPr/>
              <a:t>2/19/21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5075821"/>
      </p:ext>
    </p:extLst>
  </p:cSld>
  <p:clrMap bg1="lt1" tx1="dk1" bg2="lt2" tx2="dk2" accent1="accent1" accent2="accent2" accent3="accent3" accent4="accent4" accent5="accent5" accent6="accent6" hlink="hlink" folHlink="folHlink"/>
  <p:sldLayoutIdLst>
    <p:sldLayoutId id="2147484076" r:id="rId1"/>
    <p:sldLayoutId id="2147484077" r:id="rId2"/>
    <p:sldLayoutId id="2147484078" r:id="rId3"/>
    <p:sldLayoutId id="2147484079" r:id="rId4"/>
    <p:sldLayoutId id="2147484080" r:id="rId5"/>
    <p:sldLayoutId id="2147484081" r:id="rId6"/>
    <p:sldLayoutId id="2147484082" r:id="rId7"/>
    <p:sldLayoutId id="2147484083" r:id="rId8"/>
    <p:sldLayoutId id="2147484084" r:id="rId9"/>
    <p:sldLayoutId id="2147484085" r:id="rId10"/>
    <p:sldLayoutId id="2147484086"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7B8F8-789B-524A-ADC7-28BDB64D4DEF}"/>
              </a:ext>
            </a:extLst>
          </p:cNvPr>
          <p:cNvSpPr>
            <a:spLocks noGrp="1"/>
          </p:cNvSpPr>
          <p:nvPr>
            <p:ph type="ctrTitle"/>
          </p:nvPr>
        </p:nvSpPr>
        <p:spPr/>
        <p:txBody>
          <a:bodyPr/>
          <a:lstStyle/>
          <a:p>
            <a:pPr algn="ctr"/>
            <a:r>
              <a:rPr lang="en-US" dirty="0"/>
              <a:t>Faculty Assembly Quarterly Meeting</a:t>
            </a:r>
          </a:p>
        </p:txBody>
      </p:sp>
      <p:sp>
        <p:nvSpPr>
          <p:cNvPr id="3" name="Subtitle 2">
            <a:extLst>
              <a:ext uri="{FF2B5EF4-FFF2-40B4-BE49-F238E27FC236}">
                <a16:creationId xmlns:a16="http://schemas.microsoft.com/office/drawing/2014/main" id="{7D026745-7FEA-D848-81F0-E39161690498}"/>
              </a:ext>
            </a:extLst>
          </p:cNvPr>
          <p:cNvSpPr>
            <a:spLocks noGrp="1"/>
          </p:cNvSpPr>
          <p:nvPr>
            <p:ph type="subTitle" idx="1"/>
          </p:nvPr>
        </p:nvSpPr>
        <p:spPr/>
        <p:txBody>
          <a:bodyPr>
            <a:normAutofit/>
          </a:bodyPr>
          <a:lstStyle/>
          <a:p>
            <a:pPr algn="ctr"/>
            <a:r>
              <a:rPr lang="en-US" sz="4000" dirty="0"/>
              <a:t>Winter 2021</a:t>
            </a:r>
          </a:p>
        </p:txBody>
      </p:sp>
    </p:spTree>
    <p:extLst>
      <p:ext uri="{BB962C8B-B14F-4D97-AF65-F5344CB8AC3E}">
        <p14:creationId xmlns:p14="http://schemas.microsoft.com/office/powerpoint/2010/main" val="1516952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E0AE0-17AE-9D4C-A7CE-90EA428EF3B9}"/>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85927E04-CA07-0D46-9461-9FAB80B3E62D}"/>
              </a:ext>
            </a:extLst>
          </p:cNvPr>
          <p:cNvSpPr>
            <a:spLocks noGrp="1"/>
          </p:cNvSpPr>
          <p:nvPr>
            <p:ph idx="1"/>
          </p:nvPr>
        </p:nvSpPr>
        <p:spPr/>
        <p:txBody>
          <a:bodyPr>
            <a:normAutofit/>
          </a:bodyPr>
          <a:lstStyle/>
          <a:p>
            <a:r>
              <a:rPr lang="en-US" sz="3000" dirty="0">
                <a:solidFill>
                  <a:schemeClr val="tx1"/>
                </a:solidFill>
              </a:rPr>
              <a:t>12:30-12:35pm Welcome and Land Acknowledgement</a:t>
            </a:r>
          </a:p>
          <a:p>
            <a:r>
              <a:rPr lang="en-US" sz="3000" dirty="0">
                <a:solidFill>
                  <a:schemeClr val="tx1"/>
                </a:solidFill>
              </a:rPr>
              <a:t>12:35-12:45pm FA Leadership Updates</a:t>
            </a:r>
          </a:p>
          <a:p>
            <a:r>
              <a:rPr lang="en-US" sz="3000" dirty="0">
                <a:solidFill>
                  <a:schemeClr val="tx1"/>
                </a:solidFill>
              </a:rPr>
              <a:t>12:45-2:45pm Safe Campus Workshop – Sexual Misconduct Prevention and Response</a:t>
            </a:r>
          </a:p>
        </p:txBody>
      </p:sp>
    </p:spTree>
    <p:extLst>
      <p:ext uri="{BB962C8B-B14F-4D97-AF65-F5344CB8AC3E}">
        <p14:creationId xmlns:p14="http://schemas.microsoft.com/office/powerpoint/2010/main" val="2496292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A0FF-309C-4F48-B43B-074C4D95141A}"/>
              </a:ext>
            </a:extLst>
          </p:cNvPr>
          <p:cNvSpPr>
            <a:spLocks noGrp="1"/>
          </p:cNvSpPr>
          <p:nvPr>
            <p:ph type="ctrTitle"/>
          </p:nvPr>
        </p:nvSpPr>
        <p:spPr/>
        <p:txBody>
          <a:bodyPr>
            <a:noAutofit/>
          </a:bodyPr>
          <a:lstStyle/>
          <a:p>
            <a:r>
              <a:rPr lang="en-US" sz="2800" i="1" dirty="0"/>
              <a:t>Before we begin our meeting of the UWT Faculty Assembly, I want to take a moment to recognize that our university sits on the ancestral homelands of the Puyallup Tribe of Indians, whose ancestors have lived on and cared for this land for thousands of years. Please join me in expressing our deepest gratitude to the Puyallup and other Coast Salish peoples for their long-enduring and continued care for this region's land and waterways</a:t>
            </a:r>
            <a:endParaRPr lang="en-US" sz="2800" dirty="0"/>
          </a:p>
        </p:txBody>
      </p:sp>
      <p:sp>
        <p:nvSpPr>
          <p:cNvPr id="4" name="Subtitle 3">
            <a:extLst>
              <a:ext uri="{FF2B5EF4-FFF2-40B4-BE49-F238E27FC236}">
                <a16:creationId xmlns:a16="http://schemas.microsoft.com/office/drawing/2014/main" id="{60FEE905-7E77-1143-8371-DD31C76264C0}"/>
              </a:ext>
            </a:extLst>
          </p:cNvPr>
          <p:cNvSpPr>
            <a:spLocks noGrp="1"/>
          </p:cNvSpPr>
          <p:nvPr>
            <p:ph type="subTitle" idx="1"/>
          </p:nvPr>
        </p:nvSpPr>
        <p:spPr/>
        <p:txBody>
          <a:bodyPr/>
          <a:lstStyle/>
          <a:p>
            <a:pPr algn="ctr"/>
            <a:r>
              <a:rPr lang="en-US" dirty="0"/>
              <a:t>Land Acknowledgement</a:t>
            </a:r>
          </a:p>
        </p:txBody>
      </p:sp>
    </p:spTree>
    <p:extLst>
      <p:ext uri="{BB962C8B-B14F-4D97-AF65-F5344CB8AC3E}">
        <p14:creationId xmlns:p14="http://schemas.microsoft.com/office/powerpoint/2010/main" val="1673709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A78FD-CF50-A940-A7BF-D1F3E181A876}"/>
              </a:ext>
            </a:extLst>
          </p:cNvPr>
          <p:cNvSpPr>
            <a:spLocks noGrp="1"/>
          </p:cNvSpPr>
          <p:nvPr>
            <p:ph type="title"/>
          </p:nvPr>
        </p:nvSpPr>
        <p:spPr/>
        <p:txBody>
          <a:bodyPr/>
          <a:lstStyle/>
          <a:p>
            <a:r>
              <a:rPr lang="en-US" dirty="0"/>
              <a:t>Leadership Priorities</a:t>
            </a:r>
          </a:p>
        </p:txBody>
      </p:sp>
      <p:sp>
        <p:nvSpPr>
          <p:cNvPr id="3" name="Content Placeholder 2">
            <a:extLst>
              <a:ext uri="{FF2B5EF4-FFF2-40B4-BE49-F238E27FC236}">
                <a16:creationId xmlns:a16="http://schemas.microsoft.com/office/drawing/2014/main" id="{5A94F0AC-48D7-9F49-A255-076FDC6B7D22}"/>
              </a:ext>
            </a:extLst>
          </p:cNvPr>
          <p:cNvSpPr>
            <a:spLocks noGrp="1"/>
          </p:cNvSpPr>
          <p:nvPr>
            <p:ph idx="1"/>
          </p:nvPr>
        </p:nvSpPr>
        <p:spPr/>
        <p:txBody>
          <a:bodyPr>
            <a:normAutofit/>
          </a:bodyPr>
          <a:lstStyle/>
          <a:p>
            <a:r>
              <a:rPr lang="en-US" sz="3500" b="1" dirty="0"/>
              <a:t>Antiracism: </a:t>
            </a:r>
            <a:r>
              <a:rPr lang="en-US" sz="3500" dirty="0"/>
              <a:t>Working toward making UWT an antiracist institution</a:t>
            </a:r>
          </a:p>
          <a:p>
            <a:r>
              <a:rPr lang="en-US" sz="3500" b="1" dirty="0"/>
              <a:t>Budget: </a:t>
            </a:r>
            <a:r>
              <a:rPr lang="en-US" sz="3500" dirty="0"/>
              <a:t>Increasing transparency and faculty input on budget </a:t>
            </a:r>
          </a:p>
          <a:p>
            <a:r>
              <a:rPr lang="en-US" sz="3500" b="1"/>
              <a:t>Faculty Governance: </a:t>
            </a:r>
            <a:r>
              <a:rPr lang="en-US" sz="3500"/>
              <a:t>Improving </a:t>
            </a:r>
            <a:r>
              <a:rPr lang="en-US" sz="3500" dirty="0"/>
              <a:t>the structure of faculty governance</a:t>
            </a:r>
          </a:p>
          <a:p>
            <a:endParaRPr lang="en-US" dirty="0"/>
          </a:p>
          <a:p>
            <a:endParaRPr lang="en-US" dirty="0"/>
          </a:p>
        </p:txBody>
      </p:sp>
    </p:spTree>
    <p:extLst>
      <p:ext uri="{BB962C8B-B14F-4D97-AF65-F5344CB8AC3E}">
        <p14:creationId xmlns:p14="http://schemas.microsoft.com/office/powerpoint/2010/main" val="2027144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21B59-20F4-044E-B1B1-C65920C4EE61}"/>
              </a:ext>
            </a:extLst>
          </p:cNvPr>
          <p:cNvSpPr>
            <a:spLocks noGrp="1"/>
          </p:cNvSpPr>
          <p:nvPr>
            <p:ph type="title"/>
          </p:nvPr>
        </p:nvSpPr>
        <p:spPr/>
        <p:txBody>
          <a:bodyPr/>
          <a:lstStyle/>
          <a:p>
            <a:r>
              <a:rPr lang="en-US" dirty="0"/>
              <a:t>Antiracism</a:t>
            </a:r>
          </a:p>
        </p:txBody>
      </p:sp>
      <p:sp>
        <p:nvSpPr>
          <p:cNvPr id="3" name="Content Placeholder 2">
            <a:extLst>
              <a:ext uri="{FF2B5EF4-FFF2-40B4-BE49-F238E27FC236}">
                <a16:creationId xmlns:a16="http://schemas.microsoft.com/office/drawing/2014/main" id="{41B2A1F9-73D0-A944-82E9-31BEEDE6CD26}"/>
              </a:ext>
            </a:extLst>
          </p:cNvPr>
          <p:cNvSpPr>
            <a:spLocks noGrp="1"/>
          </p:cNvSpPr>
          <p:nvPr>
            <p:ph idx="1"/>
          </p:nvPr>
        </p:nvSpPr>
        <p:spPr>
          <a:xfrm>
            <a:off x="3485321" y="410817"/>
            <a:ext cx="8203095" cy="5950226"/>
          </a:xfrm>
        </p:spPr>
        <p:txBody>
          <a:bodyPr>
            <a:normAutofit/>
          </a:bodyPr>
          <a:lstStyle/>
          <a:p>
            <a:pPr marL="0" indent="0">
              <a:buNone/>
            </a:pPr>
            <a:endParaRPr lang="en-US" sz="2200" dirty="0">
              <a:solidFill>
                <a:schemeClr val="tx1"/>
              </a:solidFill>
            </a:endParaRPr>
          </a:p>
          <a:p>
            <a:r>
              <a:rPr lang="en-US" sz="2200" dirty="0">
                <a:solidFill>
                  <a:schemeClr val="tx1"/>
                </a:solidFill>
              </a:rPr>
              <a:t>Ongoing work</a:t>
            </a:r>
          </a:p>
          <a:p>
            <a:pPr lvl="1"/>
            <a:r>
              <a:rPr lang="en-US" sz="2200" dirty="0">
                <a:solidFill>
                  <a:schemeClr val="tx1"/>
                </a:solidFill>
              </a:rPr>
              <a:t>Assessing and revising current faculty policy and structure with an anti-racist lens . So far, this has specifically been re-assessing the Diversity Designation and how it works in APCC.</a:t>
            </a:r>
          </a:p>
          <a:p>
            <a:pPr lvl="1"/>
            <a:r>
              <a:rPr lang="en-US" sz="2200" dirty="0">
                <a:solidFill>
                  <a:schemeClr val="tx1"/>
                </a:solidFill>
              </a:rPr>
              <a:t>Working closely with and supporting the work of the “Decriminalize UWT” group on campus</a:t>
            </a:r>
          </a:p>
          <a:p>
            <a:pPr lvl="1"/>
            <a:r>
              <a:rPr lang="en-US" sz="2200" dirty="0">
                <a:solidFill>
                  <a:schemeClr val="tx1"/>
                </a:solidFill>
              </a:rPr>
              <a:t>FA Chair serving on Chancellor’s Decriminalization Task Force</a:t>
            </a:r>
          </a:p>
          <a:p>
            <a:pPr lvl="1"/>
            <a:r>
              <a:rPr lang="en-US" sz="2200" dirty="0">
                <a:solidFill>
                  <a:schemeClr val="tx1"/>
                </a:solidFill>
              </a:rPr>
              <a:t>Working closely with and supporting the work of the faculty working group from the climate survey</a:t>
            </a:r>
          </a:p>
          <a:p>
            <a:pPr lvl="1"/>
            <a:r>
              <a:rPr lang="en-US" sz="2200" dirty="0">
                <a:solidFill>
                  <a:schemeClr val="tx1"/>
                </a:solidFill>
              </a:rPr>
              <a:t>Working closely with and supporting the new role of Faculty Development Associate in the Office of Equity and Inclusion (Tanya Velasquez) to better support faculty in their antiracist work</a:t>
            </a:r>
          </a:p>
          <a:p>
            <a:pPr lvl="1"/>
            <a:endParaRPr lang="en-US" dirty="0">
              <a:solidFill>
                <a:schemeClr val="tx1"/>
              </a:solidFill>
            </a:endParaRPr>
          </a:p>
          <a:p>
            <a:pPr lvl="1"/>
            <a:endParaRPr lang="en-US" dirty="0">
              <a:solidFill>
                <a:schemeClr val="tx1"/>
              </a:solidFill>
            </a:endParaRPr>
          </a:p>
        </p:txBody>
      </p:sp>
    </p:spTree>
    <p:extLst>
      <p:ext uri="{BB962C8B-B14F-4D97-AF65-F5344CB8AC3E}">
        <p14:creationId xmlns:p14="http://schemas.microsoft.com/office/powerpoint/2010/main" val="378202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4ABD6-2BD5-9C48-8EF1-8F4BD95451A2}"/>
              </a:ext>
            </a:extLst>
          </p:cNvPr>
          <p:cNvSpPr>
            <a:spLocks noGrp="1"/>
          </p:cNvSpPr>
          <p:nvPr>
            <p:ph type="title"/>
          </p:nvPr>
        </p:nvSpPr>
        <p:spPr/>
        <p:txBody>
          <a:bodyPr/>
          <a:lstStyle/>
          <a:p>
            <a:r>
              <a:rPr lang="en-US" dirty="0"/>
              <a:t>Budget</a:t>
            </a:r>
          </a:p>
        </p:txBody>
      </p:sp>
      <p:sp>
        <p:nvSpPr>
          <p:cNvPr id="3" name="Content Placeholder 2">
            <a:extLst>
              <a:ext uri="{FF2B5EF4-FFF2-40B4-BE49-F238E27FC236}">
                <a16:creationId xmlns:a16="http://schemas.microsoft.com/office/drawing/2014/main" id="{BABA88AA-3853-A249-A41E-3049C3131400}"/>
              </a:ext>
            </a:extLst>
          </p:cNvPr>
          <p:cNvSpPr>
            <a:spLocks noGrp="1"/>
          </p:cNvSpPr>
          <p:nvPr>
            <p:ph idx="1"/>
          </p:nvPr>
        </p:nvSpPr>
        <p:spPr>
          <a:xfrm>
            <a:off x="3445565" y="106017"/>
            <a:ext cx="7832036" cy="6480313"/>
          </a:xfrm>
        </p:spPr>
        <p:txBody>
          <a:bodyPr>
            <a:normAutofit/>
          </a:bodyPr>
          <a:lstStyle/>
          <a:p>
            <a:endParaRPr lang="en-US" sz="2200" dirty="0">
              <a:solidFill>
                <a:schemeClr val="tx1"/>
              </a:solidFill>
            </a:endParaRPr>
          </a:p>
          <a:p>
            <a:r>
              <a:rPr lang="en-US" sz="2200" dirty="0">
                <a:solidFill>
                  <a:schemeClr val="tx1"/>
                </a:solidFill>
              </a:rPr>
              <a:t>Ongoing work</a:t>
            </a:r>
          </a:p>
          <a:p>
            <a:pPr lvl="1"/>
            <a:r>
              <a:rPr lang="en-US" sz="2200" dirty="0">
                <a:solidFill>
                  <a:schemeClr val="tx1"/>
                </a:solidFill>
              </a:rPr>
              <a:t>Regular updates (a “newsletter”) on budgeting process sent to all faculty from FA leadership to further improve faculty information on the campus budget.</a:t>
            </a:r>
          </a:p>
          <a:p>
            <a:pPr lvl="1"/>
            <a:r>
              <a:rPr lang="en-US" sz="2200" dirty="0">
                <a:solidFill>
                  <a:schemeClr val="tx1"/>
                </a:solidFill>
              </a:rPr>
              <a:t>An ad hoc faculty budget advisory committee established</a:t>
            </a:r>
          </a:p>
          <a:p>
            <a:pPr lvl="1"/>
            <a:r>
              <a:rPr lang="en-US" sz="2200" dirty="0">
                <a:solidFill>
                  <a:schemeClr val="tx1"/>
                </a:solidFill>
              </a:rPr>
              <a:t>Resolution passed on budget cut modeling</a:t>
            </a:r>
          </a:p>
          <a:p>
            <a:pPr lvl="1"/>
            <a:r>
              <a:rPr lang="en-US" sz="2200" dirty="0">
                <a:solidFill>
                  <a:schemeClr val="tx1"/>
                </a:solidFill>
              </a:rPr>
              <a:t>Beginning the process of requesting a campus audit</a:t>
            </a:r>
          </a:p>
          <a:p>
            <a:pPr lvl="1"/>
            <a:r>
              <a:rPr lang="en-US" sz="2200" dirty="0">
                <a:solidFill>
                  <a:schemeClr val="tx1"/>
                </a:solidFill>
              </a:rPr>
              <a:t>Regular meetings of Faculty Council chairs of all schools convened with FA leadership to discuss how we can support better improving the input of faculty on the budget process in schools</a:t>
            </a:r>
          </a:p>
        </p:txBody>
      </p:sp>
    </p:spTree>
    <p:extLst>
      <p:ext uri="{BB962C8B-B14F-4D97-AF65-F5344CB8AC3E}">
        <p14:creationId xmlns:p14="http://schemas.microsoft.com/office/powerpoint/2010/main" val="254560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3DB9A-8A3B-3F47-A097-F3D563CE4F1E}"/>
              </a:ext>
            </a:extLst>
          </p:cNvPr>
          <p:cNvSpPr>
            <a:spLocks noGrp="1"/>
          </p:cNvSpPr>
          <p:nvPr>
            <p:ph type="title"/>
          </p:nvPr>
        </p:nvSpPr>
        <p:spPr/>
        <p:txBody>
          <a:bodyPr/>
          <a:lstStyle/>
          <a:p>
            <a:r>
              <a:rPr lang="en-US" dirty="0"/>
              <a:t>Improving</a:t>
            </a:r>
            <a:br>
              <a:rPr lang="en-US" dirty="0"/>
            </a:br>
            <a:r>
              <a:rPr lang="en-US" dirty="0"/>
              <a:t>Faculty Governance</a:t>
            </a:r>
          </a:p>
        </p:txBody>
      </p:sp>
      <p:sp>
        <p:nvSpPr>
          <p:cNvPr id="3" name="Content Placeholder 2">
            <a:extLst>
              <a:ext uri="{FF2B5EF4-FFF2-40B4-BE49-F238E27FC236}">
                <a16:creationId xmlns:a16="http://schemas.microsoft.com/office/drawing/2014/main" id="{3FCA4C5F-567A-2A4E-8D5B-8B37271E9DF1}"/>
              </a:ext>
            </a:extLst>
          </p:cNvPr>
          <p:cNvSpPr>
            <a:spLocks noGrp="1"/>
          </p:cNvSpPr>
          <p:nvPr>
            <p:ph idx="1"/>
          </p:nvPr>
        </p:nvSpPr>
        <p:spPr/>
        <p:txBody>
          <a:bodyPr>
            <a:normAutofit/>
          </a:bodyPr>
          <a:lstStyle/>
          <a:p>
            <a:pPr marL="0" indent="0">
              <a:buNone/>
            </a:pPr>
            <a:endParaRPr lang="en-US" sz="2200" dirty="0">
              <a:solidFill>
                <a:schemeClr val="tx1"/>
              </a:solidFill>
            </a:endParaRPr>
          </a:p>
          <a:p>
            <a:r>
              <a:rPr lang="en-US" sz="2200" dirty="0">
                <a:solidFill>
                  <a:schemeClr val="tx1"/>
                </a:solidFill>
              </a:rPr>
              <a:t>Ongoing work</a:t>
            </a:r>
          </a:p>
          <a:p>
            <a:pPr lvl="1"/>
            <a:r>
              <a:rPr lang="en-US" sz="2200" dirty="0">
                <a:solidFill>
                  <a:schemeClr val="tx1"/>
                </a:solidFill>
              </a:rPr>
              <a:t>By-laws revision, which includes a new Non-Tenure-Track Forum as part of FAC, more gender-inclusive language in the by-laws, and reflects new Teaching Professor roles</a:t>
            </a:r>
          </a:p>
          <a:p>
            <a:pPr lvl="1"/>
            <a:r>
              <a:rPr lang="en-US" sz="2200">
                <a:solidFill>
                  <a:schemeClr val="tx1"/>
                </a:solidFill>
              </a:rPr>
              <a:t>Clarifying the role/work </a:t>
            </a:r>
            <a:r>
              <a:rPr lang="en-US" sz="2200" dirty="0">
                <a:solidFill>
                  <a:schemeClr val="tx1"/>
                </a:solidFill>
              </a:rPr>
              <a:t>of APT</a:t>
            </a:r>
          </a:p>
          <a:p>
            <a:pPr lvl="1"/>
            <a:r>
              <a:rPr lang="en-US" sz="2200" dirty="0">
                <a:solidFill>
                  <a:schemeClr val="tx1"/>
                </a:solidFill>
              </a:rPr>
              <a:t>Ensuring strong faculty voice in the Chancellor search, VCFA search, anniversary celebrations,, and other important work across campus</a:t>
            </a:r>
          </a:p>
          <a:p>
            <a:pPr lvl="1"/>
            <a:r>
              <a:rPr lang="en-US" sz="2200" dirty="0">
                <a:solidFill>
                  <a:schemeClr val="tx1"/>
                </a:solidFill>
              </a:rPr>
              <a:t>Creating clearer pathways for communication between FA and School Faculty Councils</a:t>
            </a:r>
          </a:p>
          <a:p>
            <a:pPr lvl="1"/>
            <a:endParaRPr lang="en-US" sz="2200" dirty="0">
              <a:solidFill>
                <a:schemeClr val="tx1"/>
              </a:solidFill>
            </a:endParaRPr>
          </a:p>
        </p:txBody>
      </p:sp>
    </p:spTree>
    <p:extLst>
      <p:ext uri="{BB962C8B-B14F-4D97-AF65-F5344CB8AC3E}">
        <p14:creationId xmlns:p14="http://schemas.microsoft.com/office/powerpoint/2010/main" val="2959014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18B37-D6FA-1145-8D92-6216FB28BFB2}"/>
              </a:ext>
            </a:extLst>
          </p:cNvPr>
          <p:cNvSpPr>
            <a:spLocks noGrp="1"/>
          </p:cNvSpPr>
          <p:nvPr>
            <p:ph type="title"/>
          </p:nvPr>
        </p:nvSpPr>
        <p:spPr/>
        <p:txBody>
          <a:bodyPr/>
          <a:lstStyle/>
          <a:p>
            <a:r>
              <a:rPr lang="en-US" dirty="0"/>
              <a:t>Other important updates</a:t>
            </a:r>
          </a:p>
        </p:txBody>
      </p:sp>
      <p:sp>
        <p:nvSpPr>
          <p:cNvPr id="3" name="Content Placeholder 2">
            <a:extLst>
              <a:ext uri="{FF2B5EF4-FFF2-40B4-BE49-F238E27FC236}">
                <a16:creationId xmlns:a16="http://schemas.microsoft.com/office/drawing/2014/main" id="{D23367BA-1F33-1A4F-8917-2B871289FA31}"/>
              </a:ext>
            </a:extLst>
          </p:cNvPr>
          <p:cNvSpPr>
            <a:spLocks noGrp="1"/>
          </p:cNvSpPr>
          <p:nvPr>
            <p:ph idx="1"/>
          </p:nvPr>
        </p:nvSpPr>
        <p:spPr/>
        <p:txBody>
          <a:bodyPr>
            <a:normAutofit/>
          </a:bodyPr>
          <a:lstStyle/>
          <a:p>
            <a:r>
              <a:rPr lang="en-US" sz="3000" dirty="0">
                <a:solidFill>
                  <a:schemeClr val="tx1"/>
                </a:solidFill>
              </a:rPr>
              <a:t>Faculty Senate:</a:t>
            </a:r>
          </a:p>
          <a:p>
            <a:pPr lvl="1"/>
            <a:r>
              <a:rPr lang="en-US" sz="2800" dirty="0">
                <a:solidFill>
                  <a:schemeClr val="tx1"/>
                </a:solidFill>
              </a:rPr>
              <a:t>Caregiving equity resolution</a:t>
            </a:r>
          </a:p>
          <a:p>
            <a:pPr lvl="1"/>
            <a:r>
              <a:rPr lang="en-US" sz="2800" dirty="0">
                <a:solidFill>
                  <a:schemeClr val="tx1"/>
                </a:solidFill>
              </a:rPr>
              <a:t>Tacoma and Bothell Chancellor role resolution</a:t>
            </a:r>
          </a:p>
          <a:p>
            <a:pPr lvl="1"/>
            <a:r>
              <a:rPr lang="en-US" sz="2800" dirty="0">
                <a:solidFill>
                  <a:schemeClr val="tx1"/>
                </a:solidFill>
              </a:rPr>
              <a:t>Diversity designation task force review (tri-campus)</a:t>
            </a:r>
          </a:p>
          <a:p>
            <a:r>
              <a:rPr lang="en-US" sz="3000" dirty="0">
                <a:solidFill>
                  <a:schemeClr val="tx1"/>
                </a:solidFill>
              </a:rPr>
              <a:t>Supporting faculty during </a:t>
            </a:r>
            <a:r>
              <a:rPr lang="en-US" sz="3000" dirty="0" err="1">
                <a:solidFill>
                  <a:schemeClr val="tx1"/>
                </a:solidFill>
              </a:rPr>
              <a:t>Covid</a:t>
            </a:r>
            <a:endParaRPr lang="en-US" sz="3000" dirty="0">
              <a:solidFill>
                <a:schemeClr val="tx1"/>
              </a:solidFill>
            </a:endParaRPr>
          </a:p>
          <a:p>
            <a:pPr lvl="1"/>
            <a:r>
              <a:rPr lang="en-US" sz="2800" dirty="0">
                <a:solidFill>
                  <a:schemeClr val="tx1"/>
                </a:solidFill>
              </a:rPr>
              <a:t>Faculty governance (EC, APT, FAC)</a:t>
            </a:r>
          </a:p>
          <a:p>
            <a:pPr lvl="1"/>
            <a:r>
              <a:rPr lang="en-US" sz="2800" dirty="0">
                <a:solidFill>
                  <a:schemeClr val="tx1"/>
                </a:solidFill>
              </a:rPr>
              <a:t>Deans</a:t>
            </a:r>
          </a:p>
          <a:p>
            <a:pPr lvl="1"/>
            <a:r>
              <a:rPr lang="en-US" sz="2800" dirty="0">
                <a:solidFill>
                  <a:schemeClr val="tx1"/>
                </a:solidFill>
              </a:rPr>
              <a:t>EVCAA</a:t>
            </a:r>
          </a:p>
        </p:txBody>
      </p:sp>
    </p:spTree>
    <p:extLst>
      <p:ext uri="{BB962C8B-B14F-4D97-AF65-F5344CB8AC3E}">
        <p14:creationId xmlns:p14="http://schemas.microsoft.com/office/powerpoint/2010/main" val="3113270627"/>
      </p:ext>
    </p:extLst>
  </p:cSld>
  <p:clrMapOvr>
    <a:masterClrMapping/>
  </p:clrMapOvr>
</p:sld>
</file>

<file path=ppt/theme/theme1.xml><?xml version="1.0" encoding="utf-8"?>
<a:theme xmlns:a="http://schemas.openxmlformats.org/drawingml/2006/main" name="Fra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{201F688B-9B4B-CE45-BE7C-971567540E0E}tf10001124</Template>
  <TotalTime>373</TotalTime>
  <Words>544</Words>
  <Application>Microsoft Macintosh PowerPoint</Application>
  <PresentationFormat>Widescreen</PresentationFormat>
  <Paragraphs>52</Paragraphs>
  <Slides>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Corbel</vt:lpstr>
      <vt:lpstr>Wingdings 2</vt:lpstr>
      <vt:lpstr>Frame</vt:lpstr>
      <vt:lpstr>Faculty Assembly Quarterly Meeting</vt:lpstr>
      <vt:lpstr>Agenda</vt:lpstr>
      <vt:lpstr>Before we begin our meeting of the UWT Faculty Assembly, I want to take a moment to recognize that our university sits on the ancestral homelands of the Puyallup Tribe of Indians, whose ancestors have lived on and cared for this land for thousands of years. Please join me in expressing our deepest gratitude to the Puyallup and other Coast Salish peoples for their long-enduring and continued care for this region's land and waterways</vt:lpstr>
      <vt:lpstr>Leadership Priorities</vt:lpstr>
      <vt:lpstr>Antiracism</vt:lpstr>
      <vt:lpstr>Budget</vt:lpstr>
      <vt:lpstr>Improving Faculty Governance</vt:lpstr>
      <vt:lpstr>Other important updates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UWT Faculty Assembly Leadership Priorities</dc:title>
  <dc:creator>Sarah Hampson</dc:creator>
  <cp:lastModifiedBy>Sarah Hampson</cp:lastModifiedBy>
  <cp:revision>22</cp:revision>
  <dcterms:created xsi:type="dcterms:W3CDTF">2020-09-01T18:03:53Z</dcterms:created>
  <dcterms:modified xsi:type="dcterms:W3CDTF">2021-02-19T19:48:46Z</dcterms:modified>
</cp:coreProperties>
</file>