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96A1D682-4292-44E2-8AF8-2240287C7767}" type="datetimeFigureOut">
              <a:rPr lang="en-US" smtClean="0"/>
              <a:t>9/12/2014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C13C059-9D03-4D5A-993F-28929877DCF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A1D682-4292-44E2-8AF8-2240287C7767}" type="datetimeFigureOut">
              <a:rPr lang="en-US" smtClean="0"/>
              <a:t>9/12/2014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13C059-9D03-4D5A-993F-28929877DC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A1D682-4292-44E2-8AF8-2240287C7767}" type="datetimeFigureOut">
              <a:rPr lang="en-US" smtClean="0"/>
              <a:t>9/12/2014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13C059-9D03-4D5A-993F-28929877DC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A1D682-4292-44E2-8AF8-2240287C7767}" type="datetimeFigureOut">
              <a:rPr lang="en-US" smtClean="0"/>
              <a:t>9/12/2014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13C059-9D03-4D5A-993F-28929877DC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96A1D682-4292-44E2-8AF8-2240287C7767}" type="datetimeFigureOut">
              <a:rPr lang="en-US" smtClean="0"/>
              <a:t>9/12/2014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C13C059-9D03-4D5A-993F-28929877DCF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A1D682-4292-44E2-8AF8-2240287C7767}" type="datetimeFigureOut">
              <a:rPr lang="en-US" smtClean="0"/>
              <a:t>9/12/2014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EC13C059-9D03-4D5A-993F-28929877DCF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A1D682-4292-44E2-8AF8-2240287C7767}" type="datetimeFigureOut">
              <a:rPr lang="en-US" smtClean="0"/>
              <a:t>9/12/2014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EC13C059-9D03-4D5A-993F-28929877DC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A1D682-4292-44E2-8AF8-2240287C7767}" type="datetimeFigureOut">
              <a:rPr lang="en-US" smtClean="0"/>
              <a:t>9/12/2014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13C059-9D03-4D5A-993F-28929877DCF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A1D682-4292-44E2-8AF8-2240287C7767}" type="datetimeFigureOut">
              <a:rPr lang="en-US" smtClean="0"/>
              <a:t>9/12/2014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13C059-9D03-4D5A-993F-28929877DC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96A1D682-4292-44E2-8AF8-2240287C7767}" type="datetimeFigureOut">
              <a:rPr lang="en-US" smtClean="0"/>
              <a:t>9/12/2014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C13C059-9D03-4D5A-993F-28929877DCF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96A1D682-4292-44E2-8AF8-2240287C7767}" type="datetimeFigureOut">
              <a:rPr lang="en-US" smtClean="0"/>
              <a:t>9/12/2014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C13C059-9D03-4D5A-993F-28929877DCF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96A1D682-4292-44E2-8AF8-2240287C7767}" type="datetimeFigureOut">
              <a:rPr lang="en-US" smtClean="0"/>
              <a:t>9/12/2014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EC13C059-9D03-4D5A-993F-28929877DCF6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Preparing Your Syllabus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Faculty Assembly</a:t>
            </a:r>
          </a:p>
          <a:p>
            <a:r>
              <a:rPr lang="en-US" sz="2800" dirty="0" smtClean="0"/>
              <a:t>New Faculty Resources</a:t>
            </a:r>
          </a:p>
          <a:p>
            <a:r>
              <a:rPr lang="en-US" sz="2800" dirty="0" smtClean="0"/>
              <a:t>Nita McKinley, FA Chair 2014-15</a:t>
            </a:r>
            <a:endParaRPr lang="en-US" sz="2800" dirty="0"/>
          </a:p>
        </p:txBody>
      </p:sp>
      <p:pic>
        <p:nvPicPr>
          <p:cNvPr id="1026" name="Picture 2" descr="http://www.tacoma.uw.edu/sites/default/files/global/images/1870px-uw_taco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486400"/>
            <a:ext cx="76200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08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7315200" cy="6372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ular Callout 6"/>
          <p:cNvSpPr/>
          <p:nvPr/>
        </p:nvSpPr>
        <p:spPr>
          <a:xfrm>
            <a:off x="3883451" y="228600"/>
            <a:ext cx="3200400" cy="609600"/>
          </a:xfrm>
          <a:prstGeom prst="wedgeRectCallout">
            <a:avLst>
              <a:gd name="adj1" fmla="val -105910"/>
              <a:gd name="adj2" fmla="val 1357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bg2"/>
                </a:solidFill>
              </a:rPr>
              <a:t>Classroom behavioral expectations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6667500" y="5105400"/>
            <a:ext cx="2209800" cy="685800"/>
          </a:xfrm>
          <a:prstGeom prst="wedgeRectCallout">
            <a:avLst>
              <a:gd name="adj1" fmla="val -140325"/>
              <a:gd name="adj2" fmla="val -562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bg2"/>
                </a:solidFill>
              </a:rPr>
              <a:t>Inclement weather procedure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5943600" y="2743200"/>
            <a:ext cx="3200400" cy="609600"/>
          </a:xfrm>
          <a:prstGeom prst="wedgeRectCallout">
            <a:avLst>
              <a:gd name="adj1" fmla="val -82640"/>
              <a:gd name="adj2" fmla="val -1271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bg2"/>
                </a:solidFill>
              </a:rPr>
              <a:t>Academic honesty expectations and resources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56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7315200" cy="6374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ular Callout 7"/>
          <p:cNvSpPr/>
          <p:nvPr/>
        </p:nvSpPr>
        <p:spPr>
          <a:xfrm>
            <a:off x="6667500" y="1828800"/>
            <a:ext cx="2209800" cy="685800"/>
          </a:xfrm>
          <a:prstGeom prst="wedgeRectCallout">
            <a:avLst>
              <a:gd name="adj1" fmla="val -161654"/>
              <a:gd name="adj2" fmla="val 193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bg2"/>
                </a:solidFill>
              </a:rPr>
              <a:t>Include safety information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60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7315200" cy="6361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ular Callout 7"/>
          <p:cNvSpPr/>
          <p:nvPr/>
        </p:nvSpPr>
        <p:spPr>
          <a:xfrm>
            <a:off x="6667500" y="2895600"/>
            <a:ext cx="1790700" cy="838200"/>
          </a:xfrm>
          <a:prstGeom prst="wedgeRectCallout">
            <a:avLst>
              <a:gd name="adj1" fmla="val -243841"/>
              <a:gd name="adj2" fmla="val 31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bg2"/>
                </a:solidFill>
              </a:rPr>
              <a:t>Include safety information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6687922" y="2897168"/>
            <a:ext cx="1770278" cy="836632"/>
          </a:xfrm>
          <a:prstGeom prst="wedgeRectCallout">
            <a:avLst>
              <a:gd name="adj1" fmla="val -246227"/>
              <a:gd name="adj2" fmla="val 2803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bg2"/>
                </a:solidFill>
              </a:rPr>
              <a:t>All exams and assignments scheduled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79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7315200" cy="618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ular Callout 7"/>
          <p:cNvSpPr/>
          <p:nvPr/>
        </p:nvSpPr>
        <p:spPr>
          <a:xfrm>
            <a:off x="6698530" y="1981200"/>
            <a:ext cx="2438400" cy="838200"/>
          </a:xfrm>
          <a:prstGeom prst="wedgeRectCallout">
            <a:avLst>
              <a:gd name="adj1" fmla="val -165987"/>
              <a:gd name="adj2" fmla="val 3171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bg2"/>
                </a:solidFill>
              </a:rPr>
              <a:t>No major exams scheduled in final week of classes.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6248400" y="4495800"/>
            <a:ext cx="2704708" cy="838200"/>
          </a:xfrm>
          <a:prstGeom prst="wedgeRectCallout">
            <a:avLst>
              <a:gd name="adj1" fmla="val -182997"/>
              <a:gd name="adj2" fmla="val 1057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bg2"/>
                </a:solidFill>
              </a:rPr>
              <a:t>Final exam must be scheduled in assigned exam period.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6103070" y="2971800"/>
            <a:ext cx="3040930" cy="914400"/>
          </a:xfrm>
          <a:prstGeom prst="wedgeRectCallout">
            <a:avLst>
              <a:gd name="adj1" fmla="val -122507"/>
              <a:gd name="adj2" fmla="val 2212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bg2"/>
                </a:solidFill>
              </a:rPr>
              <a:t>May have assignments due that were completed over several weeks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01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7" grpId="0" animBg="1"/>
      <p:bldP spid="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1066800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Check with your program for any other requirements.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2895600"/>
            <a:ext cx="5154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Provide final syllabus to program for archiving.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92683" y="451314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Questions?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990600" y="2286000"/>
            <a:ext cx="430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Have a colleague review your syllabus.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38698">
            <a:off x="3397835" y="3372566"/>
            <a:ext cx="57023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90600" y="1676400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Ask to see sample syllabi.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518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1066800"/>
            <a:ext cx="2583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course syllabus …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52600" y="2149250"/>
            <a:ext cx="5440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 a permanent record for accreditation purposes.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52600" y="2690474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must contain certain specific information and policy statements.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52600" y="1608025"/>
            <a:ext cx="3506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 a contract with your students.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38698">
            <a:off x="3397835" y="3396534"/>
            <a:ext cx="57023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5682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7315200" cy="6370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ular Callout 1"/>
          <p:cNvSpPr/>
          <p:nvPr/>
        </p:nvSpPr>
        <p:spPr>
          <a:xfrm>
            <a:off x="5943600" y="1143000"/>
            <a:ext cx="2928201" cy="838200"/>
          </a:xfrm>
          <a:prstGeom prst="wedgeRectCallout">
            <a:avLst>
              <a:gd name="adj1" fmla="val -156883"/>
              <a:gd name="adj2" fmla="val 558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bg2"/>
                </a:solidFill>
              </a:rPr>
              <a:t>Full information about the course, including catalog description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2" name="Rectangular Callout 11"/>
          <p:cNvSpPr/>
          <p:nvPr/>
        </p:nvSpPr>
        <p:spPr>
          <a:xfrm>
            <a:off x="7034752" y="2837468"/>
            <a:ext cx="1719999" cy="762000"/>
          </a:xfrm>
          <a:prstGeom prst="wedgeRectCallout">
            <a:avLst>
              <a:gd name="adj1" fmla="val -153968"/>
              <a:gd name="adj2" fmla="val 933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bg2"/>
                </a:solidFill>
              </a:rPr>
              <a:t>How to get in touch with you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73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7315200" cy="6359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ular Callout 11"/>
          <p:cNvSpPr/>
          <p:nvPr/>
        </p:nvSpPr>
        <p:spPr>
          <a:xfrm>
            <a:off x="5867400" y="419100"/>
            <a:ext cx="3058998" cy="990600"/>
          </a:xfrm>
          <a:prstGeom prst="wedgeRectCallout">
            <a:avLst>
              <a:gd name="adj1" fmla="val -94834"/>
              <a:gd name="adj2" fmla="val 2007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bg2"/>
                </a:solidFill>
              </a:rPr>
              <a:t>Student learning outcomes (SLOs) approved for this course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5840691" y="2819400"/>
            <a:ext cx="3058998" cy="990600"/>
          </a:xfrm>
          <a:prstGeom prst="wedgeRectCallout">
            <a:avLst>
              <a:gd name="adj1" fmla="val -94218"/>
              <a:gd name="adj2" fmla="val 503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bg2"/>
                </a:solidFill>
              </a:rPr>
              <a:t>May include SLOs for a particular major or program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204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7315200" cy="631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ular Callout 6"/>
          <p:cNvSpPr/>
          <p:nvPr/>
        </p:nvSpPr>
        <p:spPr>
          <a:xfrm>
            <a:off x="5638800" y="533400"/>
            <a:ext cx="3401898" cy="762000"/>
          </a:xfrm>
          <a:prstGeom prst="wedgeRectCallout">
            <a:avLst>
              <a:gd name="adj1" fmla="val -104471"/>
              <a:gd name="adj2" fmla="val 2100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bg2"/>
                </a:solidFill>
              </a:rPr>
              <a:t>Campus services information, including disability support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5524500" y="3733800"/>
            <a:ext cx="3516198" cy="808741"/>
          </a:xfrm>
          <a:prstGeom prst="wedgeRectCallout">
            <a:avLst>
              <a:gd name="adj1" fmla="val -135280"/>
              <a:gd name="adj2" fmla="val 507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bg2"/>
                </a:solidFill>
              </a:rPr>
              <a:t>Textbooks and other materials required for the course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59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7315200" cy="6320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ular Callout 6"/>
          <p:cNvSpPr/>
          <p:nvPr/>
        </p:nvSpPr>
        <p:spPr>
          <a:xfrm>
            <a:off x="4191000" y="250989"/>
            <a:ext cx="4724400" cy="685800"/>
          </a:xfrm>
          <a:prstGeom prst="wedgeRectCallout">
            <a:avLst>
              <a:gd name="adj1" fmla="val -41936"/>
              <a:gd name="adj2" fmla="val 1254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bg2"/>
                </a:solidFill>
              </a:rPr>
              <a:t>Assignments </a:t>
            </a:r>
            <a:r>
              <a:rPr lang="en-US" dirty="0" smtClean="0">
                <a:solidFill>
                  <a:schemeClr val="bg2"/>
                </a:solidFill>
              </a:rPr>
              <a:t>for the course and how they contribute to course grade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5486400" y="4191000"/>
            <a:ext cx="3554298" cy="1219200"/>
          </a:xfrm>
          <a:prstGeom prst="wedgeRectCallout">
            <a:avLst>
              <a:gd name="adj1" fmla="val -83632"/>
              <a:gd name="adj2" fmla="val -137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bg2"/>
                </a:solidFill>
              </a:rPr>
              <a:t>Policies for late assignments and make-ups; you are responsible for arranging any make-ups.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79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7315200" cy="6180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ular Callout 6"/>
          <p:cNvSpPr/>
          <p:nvPr/>
        </p:nvSpPr>
        <p:spPr>
          <a:xfrm>
            <a:off x="5029200" y="457200"/>
            <a:ext cx="3401898" cy="762000"/>
          </a:xfrm>
          <a:prstGeom prst="wedgeRectCallout">
            <a:avLst>
              <a:gd name="adj1" fmla="val -104471"/>
              <a:gd name="adj2" fmla="val 2100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bg2"/>
                </a:solidFill>
              </a:rPr>
              <a:t>Attendance cannot be part of the grade. Participation can.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6183394" y="5029200"/>
            <a:ext cx="2375555" cy="762000"/>
          </a:xfrm>
          <a:prstGeom prst="wedgeRectCallout">
            <a:avLst>
              <a:gd name="adj1" fmla="val -79532"/>
              <a:gd name="adj2" fmla="val -1476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bg2"/>
                </a:solidFill>
              </a:rPr>
              <a:t>How participation </a:t>
            </a:r>
            <a:r>
              <a:rPr lang="en-US" dirty="0">
                <a:solidFill>
                  <a:schemeClr val="bg2"/>
                </a:solidFill>
              </a:rPr>
              <a:t>i</a:t>
            </a:r>
            <a:r>
              <a:rPr lang="en-US" dirty="0" smtClean="0">
                <a:solidFill>
                  <a:schemeClr val="bg2"/>
                </a:solidFill>
              </a:rPr>
              <a:t>s evaluated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719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7315200" cy="6337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ular Callout 6"/>
          <p:cNvSpPr/>
          <p:nvPr/>
        </p:nvSpPr>
        <p:spPr>
          <a:xfrm>
            <a:off x="5461851" y="381000"/>
            <a:ext cx="2310549" cy="762000"/>
          </a:xfrm>
          <a:prstGeom prst="wedgeRectCallout">
            <a:avLst>
              <a:gd name="adj1" fmla="val -104471"/>
              <a:gd name="adj2" fmla="val 2100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bg2"/>
                </a:solidFill>
              </a:rPr>
              <a:t>Weights for each assignment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5715000" y="2286000"/>
            <a:ext cx="2843949" cy="762000"/>
          </a:xfrm>
          <a:prstGeom prst="wedgeRectCallout">
            <a:avLst>
              <a:gd name="adj1" fmla="val -104471"/>
              <a:gd name="adj2" fmla="val 2100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bg2"/>
                </a:solidFill>
              </a:rPr>
              <a:t>Grading scale used for class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85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7315200" cy="6338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ular Callout 6"/>
          <p:cNvSpPr/>
          <p:nvPr/>
        </p:nvSpPr>
        <p:spPr>
          <a:xfrm>
            <a:off x="5461851" y="381000"/>
            <a:ext cx="2310549" cy="533400"/>
          </a:xfrm>
          <a:prstGeom prst="wedgeRectCallout">
            <a:avLst>
              <a:gd name="adj1" fmla="val -88151"/>
              <a:gd name="adj2" fmla="val 1704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bg2"/>
                </a:solidFill>
              </a:rPr>
              <a:t>Grading policies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5995250" y="2209800"/>
            <a:ext cx="3148749" cy="685800"/>
          </a:xfrm>
          <a:prstGeom prst="wedgeRectCallout">
            <a:avLst>
              <a:gd name="adj1" fmla="val -104140"/>
              <a:gd name="adj2" fmla="val -905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bg2"/>
                </a:solidFill>
              </a:rPr>
              <a:t>Be careful about discussing grades via email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5791200" y="3740877"/>
            <a:ext cx="3148749" cy="685800"/>
          </a:xfrm>
          <a:prstGeom prst="wedgeRectCallout">
            <a:avLst>
              <a:gd name="adj1" fmla="val -104140"/>
              <a:gd name="adj2" fmla="val -905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bg2"/>
                </a:solidFill>
              </a:rPr>
              <a:t>Grade appeal procedure from catalog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5979539" y="5372100"/>
            <a:ext cx="2256934" cy="495300"/>
          </a:xfrm>
          <a:prstGeom prst="wedgeRectCallout">
            <a:avLst>
              <a:gd name="adj1" fmla="val -95458"/>
              <a:gd name="adj2" fmla="val -1661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bg2"/>
                </a:solidFill>
              </a:rPr>
              <a:t>Incompletes policy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90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6" grpId="1" animBg="1"/>
      <p:bldP spid="8" grpId="0" animBg="1"/>
      <p:bldP spid="8" grpId="1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Custom 9">
      <a:dk1>
        <a:srgbClr val="FFC000"/>
      </a:dk1>
      <a:lt1>
        <a:srgbClr val="FFC000"/>
      </a:lt1>
      <a:dk2>
        <a:srgbClr val="7030A0"/>
      </a:dk2>
      <a:lt2>
        <a:srgbClr val="7030A0"/>
      </a:lt2>
      <a:accent1>
        <a:srgbClr val="FFC000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382</TotalTime>
  <Words>242</Words>
  <Application>Microsoft Office PowerPoint</Application>
  <PresentationFormat>On-screen Show (4:3)</PresentationFormat>
  <Paragraphs>38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Rockwell</vt:lpstr>
      <vt:lpstr>Wingdings 2</vt:lpstr>
      <vt:lpstr>Foundry</vt:lpstr>
      <vt:lpstr>Preparing Your Syllabus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 a Syllabus</dc:title>
  <dc:creator>Nita McKinley</dc:creator>
  <cp:lastModifiedBy>Nita McKinley</cp:lastModifiedBy>
  <cp:revision>37</cp:revision>
  <dcterms:created xsi:type="dcterms:W3CDTF">2014-09-10T16:30:49Z</dcterms:created>
  <dcterms:modified xsi:type="dcterms:W3CDTF">2014-09-12T19:49:49Z</dcterms:modified>
</cp:coreProperties>
</file>