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</p:sldMasterIdLst>
  <p:notesMasterIdLst>
    <p:notesMasterId r:id="rId19"/>
  </p:notesMasterIdLst>
  <p:handoutMasterIdLst>
    <p:handoutMasterId r:id="rId20"/>
  </p:handoutMasterIdLst>
  <p:sldIdLst>
    <p:sldId id="259" r:id="rId4"/>
    <p:sldId id="300" r:id="rId5"/>
    <p:sldId id="306" r:id="rId6"/>
    <p:sldId id="293" r:id="rId7"/>
    <p:sldId id="294" r:id="rId8"/>
    <p:sldId id="307" r:id="rId9"/>
    <p:sldId id="299" r:id="rId10"/>
    <p:sldId id="290" r:id="rId11"/>
    <p:sldId id="311" r:id="rId12"/>
    <p:sldId id="301" r:id="rId13"/>
    <p:sldId id="309" r:id="rId14"/>
    <p:sldId id="310" r:id="rId15"/>
    <p:sldId id="308" r:id="rId16"/>
    <p:sldId id="302" r:id="rId17"/>
    <p:sldId id="31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n Bjorling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EAA6E3-BD72-41BE-B2E5-DF95AF37FA21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702F1-1398-44C4-A572-550BCE59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92DCC2-EEF1-644B-8CC5-AC36323998E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7B4CF2-5E17-674A-976E-D229A933C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945854"/>
            <a:ext cx="18288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112" y="6354234"/>
            <a:ext cx="3386667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332224"/>
            <a:ext cx="92964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9284" y="3973980"/>
            <a:ext cx="21336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9077" y="382396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34287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7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4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32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6" y="2063941"/>
            <a:ext cx="10929485" cy="4217805"/>
          </a:xfrm>
          <a:prstGeom prst="rect">
            <a:avLst/>
          </a:prstGeom>
        </p:spPr>
        <p:txBody>
          <a:bodyPr/>
          <a:lstStyle>
            <a:lvl1pPr marL="257156" indent="-257156">
              <a:buFont typeface="Wingdings" panose="05000000000000000000" pitchFamily="2" charset="2"/>
              <a:buChar char="§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557171" indent="-214297">
              <a:buFont typeface="Wingdings" panose="05000000000000000000" pitchFamily="2" charset="2"/>
              <a:buChar char="§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857187" indent="-171438">
              <a:buSzPct val="100000"/>
              <a:buFont typeface="Wingdings" panose="05000000000000000000" pitchFamily="2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200061" indent="-171438">
              <a:buFont typeface="Wingdings" panose="05000000000000000000" pitchFamily="2" charset="2"/>
              <a:buChar char="§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1542935" indent="-171438">
              <a:buFont typeface="Wingdings" panose="05000000000000000000" pitchFamily="2" charset="2"/>
              <a:buChar char="§"/>
              <a:defRPr sz="12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1" y="1906903"/>
            <a:ext cx="1471708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9077" y="1435076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34287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7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4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 descr="Tacoma_wordmark_paths_purp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9" y="6281752"/>
            <a:ext cx="495300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491319"/>
            <a:ext cx="10912883" cy="136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34287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7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4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32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1" y="1859507"/>
            <a:ext cx="1471708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553" y="5945854"/>
            <a:ext cx="1828800" cy="927100"/>
          </a:xfrm>
          <a:prstGeom prst="rect">
            <a:avLst/>
          </a:prstGeom>
        </p:spPr>
      </p:pic>
      <p:pic>
        <p:nvPicPr>
          <p:cNvPr id="9" name="Picture 8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281752"/>
            <a:ext cx="4953000" cy="557213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879076" y="247406"/>
            <a:ext cx="11168653" cy="577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000" b="0" i="0" kern="1200" baseline="0">
                <a:solidFill>
                  <a:srgbClr val="33006F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1" dirty="0">
              <a:solidFill>
                <a:srgbClr val="E8D3A2"/>
              </a:solidFill>
              <a:latin typeface="Arial"/>
              <a:cs typeface="Arial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79076" y="2063941"/>
            <a:ext cx="10929485" cy="4217805"/>
          </a:xfrm>
          <a:prstGeom prst="rect">
            <a:avLst/>
          </a:prstGeom>
        </p:spPr>
        <p:txBody>
          <a:bodyPr/>
          <a:lstStyle>
            <a:lvl1pPr marL="257156" indent="-257156">
              <a:buFont typeface="Arial" panose="020B0604020202020204" pitchFamily="34" charset="0"/>
              <a:buChar char="•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 marL="557171" indent="-214297">
              <a:buFont typeface="Arial" panose="020B0604020202020204" pitchFamily="34" charset="0"/>
              <a:buChar char="•"/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857187" indent="-171438">
              <a:buSzPct val="100000"/>
              <a:buFont typeface="Arial" panose="020B0604020202020204" pitchFamily="34" charset="0"/>
              <a:buChar char="•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 marL="1200061" indent="-171438">
              <a:buFont typeface="Arial" panose="020B0604020202020204" pitchFamily="34" charset="0"/>
              <a:buChar char="•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1542935" indent="-171438">
              <a:buFont typeface="Arial" panose="020B0604020202020204" pitchFamily="34" charset="0"/>
              <a:buChar char="•"/>
              <a:defRPr sz="12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</p:spTree>
    <p:extLst>
      <p:ext uri="{BB962C8B-B14F-4D97-AF65-F5344CB8AC3E}">
        <p14:creationId xmlns:p14="http://schemas.microsoft.com/office/powerpoint/2010/main" val="233782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63153" y="2063941"/>
            <a:ext cx="4954715" cy="42178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7" y="837491"/>
            <a:ext cx="10912883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34287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7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4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32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1" y="1829489"/>
            <a:ext cx="1471708" cy="96362"/>
          </a:xfrm>
          <a:prstGeom prst="rect">
            <a:avLst/>
          </a:prstGeom>
        </p:spPr>
      </p:pic>
      <p:pic>
        <p:nvPicPr>
          <p:cNvPr id="6" name="Picture 5" descr="Tacoma_wordmark_paths_purp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59" y="6281752"/>
            <a:ext cx="4953000" cy="55721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5" y="2063941"/>
            <a:ext cx="5793388" cy="4217805"/>
          </a:xfrm>
          <a:prstGeom prst="rect">
            <a:avLst/>
          </a:prstGeom>
        </p:spPr>
        <p:txBody>
          <a:bodyPr/>
          <a:lstStyle>
            <a:lvl1pPr marL="257156" indent="-257156">
              <a:buFont typeface="Lucida Grande"/>
              <a:buChar char="&gt;"/>
              <a:defRPr sz="24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1pPr>
            <a:lvl2pPr>
              <a:defRPr sz="18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2pPr>
            <a:lvl3pPr marL="857187" indent="-171438">
              <a:buSzPct val="100000"/>
              <a:buFont typeface="Lucida Grande"/>
              <a:buChar char="&gt;"/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4pPr>
            <a:lvl5pPr marL="1542935" indent="-171438">
              <a:buFont typeface="Lucida Grande"/>
              <a:buChar char="&gt;"/>
              <a:defRPr sz="1200" b="0" i="0" baseline="0">
                <a:solidFill>
                  <a:schemeClr val="accent4">
                    <a:lumMod val="25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9077" y="309100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34287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7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4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SUPRA-HEADER HERE (UNI SANS LIGHT, 24 PT.)</a:t>
            </a:r>
          </a:p>
        </p:txBody>
      </p:sp>
    </p:spTree>
    <p:extLst>
      <p:ext uri="{BB962C8B-B14F-4D97-AF65-F5344CB8AC3E}">
        <p14:creationId xmlns:p14="http://schemas.microsoft.com/office/powerpoint/2010/main" val="131938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Encode Sans Norm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838200" y="1882775"/>
            <a:ext cx="10515600" cy="43132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1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D699-45D3-41A4-8C98-27503BBD2616}" type="datetimeFigureOut">
              <a:rPr lang="en-US" smtClean="0">
                <a:solidFill>
                  <a:srgbClr val="33006F"/>
                </a:solidFill>
                <a:latin typeface="Calibri"/>
              </a:rPr>
              <a:pPr/>
              <a:t>2/11/2022</a:t>
            </a:fld>
            <a:endParaRPr lang="en-US">
              <a:solidFill>
                <a:srgbClr val="33006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006F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0BE72-112D-4341-A55A-E69D01768173}" type="slidenum">
              <a:rPr lang="en-US" smtClean="0">
                <a:solidFill>
                  <a:srgbClr val="33006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33006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05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2320239"/>
            <a:ext cx="10929485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1" y="1364404"/>
            <a:ext cx="1471708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1201" y="6354234"/>
            <a:ext cx="3386667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945854"/>
            <a:ext cx="18288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769275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351" y="1364404"/>
            <a:ext cx="1471708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1" y="6354234"/>
            <a:ext cx="3386667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351" y="1364404"/>
            <a:ext cx="1471708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332224"/>
            <a:ext cx="92964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284" y="3973980"/>
            <a:ext cx="21336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553" y="5945854"/>
            <a:ext cx="18288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053" y="6450900"/>
            <a:ext cx="3233727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2320239"/>
            <a:ext cx="10929485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1" y="1363508"/>
            <a:ext cx="1471708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4141" y="6450900"/>
            <a:ext cx="3233727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6"/>
            <a:ext cx="1092828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1" y="1363508"/>
            <a:ext cx="1471708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553" y="5945854"/>
            <a:ext cx="1828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0"/>
            <a:ext cx="1091288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4141" y="6450900"/>
            <a:ext cx="3233727" cy="162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351" y="1363508"/>
            <a:ext cx="1471708" cy="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332224"/>
            <a:ext cx="92964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1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34287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7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4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284" y="3973980"/>
            <a:ext cx="21336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553" y="5945854"/>
            <a:ext cx="1828800" cy="927100"/>
          </a:xfrm>
          <a:prstGeom prst="rect">
            <a:avLst/>
          </a:prstGeom>
        </p:spPr>
      </p:pic>
      <p:pic>
        <p:nvPicPr>
          <p:cNvPr id="6" name="Picture 5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281752"/>
            <a:ext cx="495300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ctr" defTabSz="34287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34287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34287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7" indent="-171438" algn="l" defTabSz="34287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34287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34287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5551" y="1896612"/>
            <a:ext cx="6972300" cy="1717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UW Tacoma</a:t>
            </a:r>
          </a:p>
          <a:p>
            <a:r>
              <a:rPr lang="en-US" dirty="0"/>
              <a:t>Research Enterprise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7003" y="4581508"/>
            <a:ext cx="679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9834445">
            <a:off x="448726" y="640404"/>
            <a:ext cx="2190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Interdisciplinary</a:t>
            </a:r>
          </a:p>
        </p:txBody>
      </p:sp>
      <p:sp>
        <p:nvSpPr>
          <p:cNvPr id="5" name="TextBox 4"/>
          <p:cNvSpPr txBox="1"/>
          <p:nvPr/>
        </p:nvSpPr>
        <p:spPr>
          <a:xfrm rot="20918501">
            <a:off x="6000852" y="3650677"/>
            <a:ext cx="195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Urban Serving</a:t>
            </a:r>
          </a:p>
        </p:txBody>
      </p:sp>
      <p:sp>
        <p:nvSpPr>
          <p:cNvPr id="6" name="TextBox 5"/>
          <p:cNvSpPr txBox="1"/>
          <p:nvPr/>
        </p:nvSpPr>
        <p:spPr>
          <a:xfrm rot="1215052">
            <a:off x="8343453" y="694667"/>
            <a:ext cx="276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Community Engaged</a:t>
            </a:r>
          </a:p>
        </p:txBody>
      </p:sp>
      <p:sp>
        <p:nvSpPr>
          <p:cNvPr id="7" name="TextBox 6"/>
          <p:cNvSpPr txBox="1"/>
          <p:nvPr/>
        </p:nvSpPr>
        <p:spPr>
          <a:xfrm rot="584199">
            <a:off x="3933279" y="4596015"/>
            <a:ext cx="180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Social Justice</a:t>
            </a:r>
          </a:p>
        </p:txBody>
      </p:sp>
      <p:sp>
        <p:nvSpPr>
          <p:cNvPr id="8" name="TextBox 7"/>
          <p:cNvSpPr txBox="1"/>
          <p:nvPr/>
        </p:nvSpPr>
        <p:spPr>
          <a:xfrm rot="903462">
            <a:off x="548997" y="4989566"/>
            <a:ext cx="293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Inspired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0818" y="837156"/>
            <a:ext cx="307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Public Impact Research</a:t>
            </a:r>
          </a:p>
        </p:txBody>
      </p:sp>
      <p:sp>
        <p:nvSpPr>
          <p:cNvPr id="10" name="TextBox 9"/>
          <p:cNvSpPr txBox="1"/>
          <p:nvPr/>
        </p:nvSpPr>
        <p:spPr>
          <a:xfrm rot="18937926">
            <a:off x="8804074" y="2945360"/>
            <a:ext cx="332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Basic &amp; Applied Research</a:t>
            </a:r>
          </a:p>
        </p:txBody>
      </p:sp>
      <p:sp>
        <p:nvSpPr>
          <p:cNvPr id="11" name="TextBox 10"/>
          <p:cNvSpPr txBox="1"/>
          <p:nvPr/>
        </p:nvSpPr>
        <p:spPr>
          <a:xfrm rot="541196">
            <a:off x="6993291" y="4976429"/>
            <a:ext cx="3101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Scholarship of Teaching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3486" y="6068292"/>
            <a:ext cx="327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Undergraduate Research</a:t>
            </a:r>
          </a:p>
        </p:txBody>
      </p:sp>
      <p:sp>
        <p:nvSpPr>
          <p:cNvPr id="13" name="TextBox 12"/>
          <p:cNvSpPr txBox="1"/>
          <p:nvPr/>
        </p:nvSpPr>
        <p:spPr>
          <a:xfrm rot="1620917">
            <a:off x="7513253" y="2022805"/>
            <a:ext cx="126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Inclusive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0125" y="13929"/>
            <a:ext cx="872358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7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rgbClr val="33006F"/>
                </a:solidFill>
                <a:latin typeface="Encode Sans Normal Black"/>
              </a:rPr>
              <a:t>Initiatives</a:t>
            </a:r>
            <a:endParaRPr lang="en-US" sz="3600" b="1" dirty="0">
              <a:solidFill>
                <a:srgbClr val="33006F"/>
              </a:solidFill>
              <a:latin typeface="Encode Sans Norm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048" y="589647"/>
            <a:ext cx="11256580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Capacity Building Grants – AANAPISI, USU, KEEN, SLOAN, SUMMIT-P, ACCESS STEM</a:t>
            </a:r>
          </a:p>
          <a:p>
            <a:pPr defTabSz="342874">
              <a:spcBef>
                <a:spcPct val="20000"/>
              </a:spcBef>
              <a:defRPr/>
            </a:pPr>
            <a:endParaRPr lang="en-US" sz="2600" dirty="0" smtClean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Catalyst Funding Initiative – ($100K – jointly funded by EVCAA &amp; Advancement)</a:t>
            </a:r>
          </a:p>
          <a:p>
            <a:pPr defTabSz="342874">
              <a:spcBef>
                <a:spcPct val="20000"/>
              </a:spcBef>
              <a:defRPr/>
            </a:pPr>
            <a:endParaRPr lang="en-US" sz="2600" dirty="0" smtClean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Founders Endowment funding again this year ($25K)</a:t>
            </a:r>
          </a:p>
          <a:p>
            <a:pPr defTabSz="342874">
              <a:spcBef>
                <a:spcPct val="20000"/>
              </a:spcBef>
              <a:defRPr/>
            </a:pPr>
            <a:endParaRPr lang="en-US" sz="2600" dirty="0" smtClean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Social Justice and Equity Scholarship Initiative (First gathering 2/24/22) 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Dr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. JaeRan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Kim (Social Work &amp; Criminal Justice)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Dr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. Robin </a:t>
            </a:r>
            <a:r>
              <a:rPr lang="en-US" sz="2000" dirty="0" err="1">
                <a:solidFill>
                  <a:srgbClr val="D8D9DA">
                    <a:lumMod val="25000"/>
                  </a:srgbClr>
                </a:solidFill>
                <a:latin typeface="Open Sans Light"/>
              </a:rPr>
              <a:t>Zape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-</a:t>
            </a:r>
            <a:r>
              <a:rPr lang="en-US" sz="2000" dirty="0" err="1">
                <a:solidFill>
                  <a:srgbClr val="D8D9DA">
                    <a:lumMod val="25000"/>
                  </a:srgbClr>
                </a:solidFill>
                <a:latin typeface="Open Sans Light"/>
              </a:rPr>
              <a:t>tah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-</a:t>
            </a:r>
            <a:r>
              <a:rPr lang="en-US" sz="2000" dirty="0" err="1">
                <a:solidFill>
                  <a:srgbClr val="D8D9DA">
                    <a:lumMod val="25000"/>
                  </a:srgbClr>
                </a:solidFill>
                <a:latin typeface="Open Sans Light"/>
              </a:rPr>
              <a:t>hol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-ah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Minthorn (Education)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Dr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. David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Reyes  (Nursing &amp; Healthcare Leadership)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Dr</a:t>
            </a: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. Anaid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Yerena (Urban Studies)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          Dr. M. Billye Sankofa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Waters (Education)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With Tanya Velasquez at OEI</a:t>
            </a:r>
            <a:endParaRPr lang="en-US" sz="26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890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3307" y="777507"/>
            <a:ext cx="8184662" cy="9919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Workshops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Fall</a:t>
            </a:r>
          </a:p>
          <a:p>
            <a:r>
              <a:rPr lang="en-US" dirty="0" smtClean="0"/>
              <a:t>Qualitative Forum Revived – Riki Thompson - hybrid</a:t>
            </a:r>
          </a:p>
          <a:p>
            <a:pPr marL="0" indent="0">
              <a:buNone/>
            </a:pPr>
            <a:r>
              <a:rPr lang="en-US" i="1" dirty="0" smtClean="0"/>
              <a:t>Winter</a:t>
            </a:r>
          </a:p>
          <a:p>
            <a:r>
              <a:rPr lang="en-US" dirty="0" smtClean="0"/>
              <a:t>RRF </a:t>
            </a:r>
            <a:r>
              <a:rPr lang="en-US" dirty="0"/>
              <a:t>Informational </a:t>
            </a:r>
            <a:r>
              <a:rPr lang="en-US" dirty="0" smtClean="0"/>
              <a:t>Workshop - zoom</a:t>
            </a:r>
            <a:endParaRPr lang="en-US" dirty="0"/>
          </a:p>
          <a:p>
            <a:r>
              <a:rPr lang="en-US" dirty="0" smtClean="0"/>
              <a:t>Qualitative </a:t>
            </a:r>
            <a:r>
              <a:rPr lang="en-US" dirty="0"/>
              <a:t>Forum </a:t>
            </a:r>
            <a:r>
              <a:rPr lang="en-US" dirty="0" smtClean="0"/>
              <a:t>2 - zoom</a:t>
            </a:r>
            <a:endParaRPr lang="en-US" dirty="0"/>
          </a:p>
          <a:p>
            <a:r>
              <a:rPr lang="en-US" dirty="0" smtClean="0"/>
              <a:t>Finding Funding - zoom</a:t>
            </a:r>
            <a:endParaRPr lang="en-US" dirty="0"/>
          </a:p>
          <a:p>
            <a:r>
              <a:rPr lang="en-US" dirty="0" smtClean="0"/>
              <a:t>Social </a:t>
            </a:r>
            <a:r>
              <a:rPr lang="en-US" dirty="0"/>
              <a:t>Justice Research Learning </a:t>
            </a:r>
            <a:r>
              <a:rPr lang="en-US" dirty="0" smtClean="0"/>
              <a:t>Circle – zoom</a:t>
            </a:r>
          </a:p>
          <a:p>
            <a:pPr marL="0" indent="0">
              <a:buNone/>
            </a:pPr>
            <a:r>
              <a:rPr lang="en-US" i="1" dirty="0"/>
              <a:t>Spring</a:t>
            </a:r>
          </a:p>
          <a:p>
            <a:r>
              <a:rPr lang="en-US" dirty="0"/>
              <a:t>Grants Management 101 – zoom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4287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3307" y="777507"/>
            <a:ext cx="8184662" cy="9919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Workshops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Planned and Requested:</a:t>
            </a:r>
          </a:p>
          <a:p>
            <a:r>
              <a:rPr lang="en-US" dirty="0" smtClean="0"/>
              <a:t>Endowment Award Research Lightning Talks</a:t>
            </a:r>
          </a:p>
          <a:p>
            <a:r>
              <a:rPr lang="en-US" dirty="0" smtClean="0"/>
              <a:t>Qualitative Forum 3</a:t>
            </a:r>
          </a:p>
          <a:p>
            <a:r>
              <a:rPr lang="en-US" dirty="0" smtClean="0"/>
              <a:t>Social Justice and Equity Scholarship </a:t>
            </a:r>
          </a:p>
          <a:p>
            <a:r>
              <a:rPr lang="en-US" dirty="0" smtClean="0"/>
              <a:t>UW </a:t>
            </a:r>
            <a:r>
              <a:rPr lang="en-US" dirty="0" err="1" smtClean="0"/>
              <a:t>Hyak</a:t>
            </a:r>
            <a:r>
              <a:rPr lang="en-US" dirty="0" smtClean="0"/>
              <a:t> Supercomputer &amp; Modeling Workshop – Tarang Khangaonkar</a:t>
            </a:r>
          </a:p>
          <a:p>
            <a:r>
              <a:rPr lang="en-US" dirty="0"/>
              <a:t>Applying to be a Fulbright Scholar</a:t>
            </a:r>
          </a:p>
          <a:p>
            <a:r>
              <a:rPr lang="en-US" dirty="0"/>
              <a:t>Book Projects</a:t>
            </a:r>
          </a:p>
          <a:p>
            <a:r>
              <a:rPr lang="en-US" dirty="0" smtClean="0"/>
              <a:t>Lightning </a:t>
            </a:r>
            <a:r>
              <a:rPr lang="en-US" dirty="0"/>
              <a:t>Talks – Interdisciplinary Research; Research Involving Undergraduates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4287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2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9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92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7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33006F"/>
                </a:solidFill>
                <a:latin typeface="Encode Sans Normal Black"/>
              </a:rPr>
              <a:t>Collaborations &amp; Partnerships</a:t>
            </a:r>
            <a:endParaRPr lang="en-US" sz="3000" b="1" dirty="0">
              <a:solidFill>
                <a:srgbClr val="33006F"/>
              </a:solidFill>
              <a:latin typeface="Encode Sans Norm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110" y="549459"/>
            <a:ext cx="1149831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UWS/UWB</a:t>
            </a: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Library/Office of Community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Partnerships</a:t>
            </a:r>
            <a:endParaRPr lang="en-US" sz="20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  	- Database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- Scholarly Identity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Project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- Coordinate Workshops</a:t>
            </a:r>
            <a:endParaRPr lang="en-US" sz="20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Research Centers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- CUW Salish Sea Modeling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Center</a:t>
            </a:r>
            <a:endParaRPr lang="en-US" sz="20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- CUW UWT Engineering collaboration with City of Tacoma</a:t>
            </a: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Student Success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Capacity Building Grants</a:t>
            </a:r>
            <a:endParaRPr lang="en-US" sz="20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UG Student Research &amp;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REU</a:t>
            </a:r>
            <a:endParaRPr lang="en-US" sz="20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Office of Equity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&amp; Inclusion</a:t>
            </a:r>
            <a:endParaRPr lang="en-US" sz="20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Capacity building grants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Social Justice &amp; Equity </a:t>
            </a: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Scholarship Series</a:t>
            </a:r>
          </a:p>
          <a:p>
            <a:pPr marL="342900" indent="-342900" defTabSz="342874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Office of Advancement</a:t>
            </a:r>
          </a:p>
          <a:p>
            <a:pPr defTabSz="342874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Catalyst Funding</a:t>
            </a:r>
          </a:p>
          <a:p>
            <a:pPr marL="342900" indent="-342900" defTabSz="342874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Center for American Indian and Indigenous Studies</a:t>
            </a:r>
          </a:p>
        </p:txBody>
      </p:sp>
    </p:spTree>
    <p:extLst>
      <p:ext uri="{BB962C8B-B14F-4D97-AF65-F5344CB8AC3E}">
        <p14:creationId xmlns:p14="http://schemas.microsoft.com/office/powerpoint/2010/main" val="7667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69" y="409903"/>
            <a:ext cx="8046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Office of Research Logistics &amp; Budget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2248" y="1828799"/>
            <a:ext cx="11395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Lost three staff in past 2 months – working to replace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Office of Research funded by ICR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Requesting 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UWT </a:t>
            </a:r>
            <a:r>
              <a:rPr lang="en-US" sz="3600" smtClean="0">
                <a:solidFill>
                  <a:schemeClr val="tx1">
                    <a:lumMod val="50000"/>
                  </a:schemeClr>
                </a:solidFill>
              </a:rPr>
              <a:t>funding for half-time 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Grant Writer &amp; continued funding for Catalyst &amp; Social Justice and Equity Scholarship Initiatives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110" y="458781"/>
            <a:ext cx="104472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74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33006F"/>
                </a:solidFill>
                <a:latin typeface="Encode Sans Normal Black"/>
              </a:rPr>
              <a:t>Update on Research </a:t>
            </a:r>
            <a:r>
              <a:rPr lang="en-US" sz="3600" dirty="0" smtClean="0">
                <a:solidFill>
                  <a:srgbClr val="33006F"/>
                </a:solidFill>
                <a:latin typeface="Encode Sans Normal Black"/>
              </a:rPr>
              <a:t> &amp; Scholarship at </a:t>
            </a:r>
            <a:r>
              <a:rPr lang="en-US" sz="3600" dirty="0">
                <a:solidFill>
                  <a:srgbClr val="33006F"/>
                </a:solidFill>
                <a:latin typeface="Encode Sans Normal Black"/>
              </a:rPr>
              <a:t>UWT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008" y="1524040"/>
            <a:ext cx="98403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Current Research Support Model</a:t>
            </a:r>
          </a:p>
          <a:p>
            <a:pPr defTabSz="342874">
              <a:spcBef>
                <a:spcPct val="20000"/>
              </a:spcBef>
              <a:defRPr/>
            </a:pP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Proposals, Sponsored </a:t>
            </a:r>
            <a:r>
              <a:rPr lang="en-US" sz="28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Research </a:t>
            </a:r>
            <a:r>
              <a:rPr lang="en-US" sz="28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Awards &amp; Internal Awards</a:t>
            </a: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Initiatives</a:t>
            </a: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Workshops</a:t>
            </a: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Collaborations</a:t>
            </a:r>
            <a:endParaRPr lang="en-US" sz="28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  <a:defRPr/>
            </a:pPr>
            <a:endParaRPr lang="en-US" sz="2600" dirty="0">
              <a:solidFill>
                <a:srgbClr val="33006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3307" y="777507"/>
            <a:ext cx="8184662" cy="991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Faculty Assembly</a:t>
            </a:r>
          </a:p>
          <a:p>
            <a:r>
              <a:rPr lang="en-US" dirty="0"/>
              <a:t>Research Advisory Committee (RAC)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/>
              <a:t>RAC is an ad-hoc subcommittee of UW Tacoma Faculty Assembly started in 2019. </a:t>
            </a:r>
          </a:p>
          <a:p>
            <a:r>
              <a:rPr lang="en-US" sz="2200" dirty="0"/>
              <a:t>Main responsibility is to ensure faculty have a direct role in shared governance related to issues pertaining to research and scholarship.</a:t>
            </a:r>
          </a:p>
          <a:p>
            <a:r>
              <a:rPr lang="en-US" sz="2200" dirty="0"/>
              <a:t>RAC has five members among full-time UW Tacoma faculty appointed by Executive Council. Associate Vice Chancellor for Research and the Office of Research Director are ex-officio members of the committee. </a:t>
            </a:r>
          </a:p>
          <a:p>
            <a:r>
              <a:rPr lang="en-US" sz="2200" dirty="0"/>
              <a:t>The term of service is two years. </a:t>
            </a:r>
            <a:r>
              <a:rPr lang="en-US" dirty="0"/>
              <a:t> </a:t>
            </a:r>
          </a:p>
          <a:p>
            <a:pPr marL="34287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3307" y="777507"/>
            <a:ext cx="8184662" cy="991998"/>
          </a:xfrm>
        </p:spPr>
        <p:txBody>
          <a:bodyPr/>
          <a:lstStyle/>
          <a:p>
            <a:r>
              <a:rPr lang="en-US" dirty="0"/>
              <a:t>Research Advisory Committee (RAC)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063941"/>
            <a:ext cx="12192000" cy="4217805"/>
          </a:xfrm>
        </p:spPr>
        <p:txBody>
          <a:bodyPr/>
          <a:lstStyle/>
          <a:p>
            <a:r>
              <a:rPr lang="en-US" dirty="0"/>
              <a:t>Members during academic year </a:t>
            </a:r>
            <a:r>
              <a:rPr lang="en-US" dirty="0" smtClean="0"/>
              <a:t>2021-2022:</a:t>
            </a:r>
            <a:endParaRPr lang="en-US" dirty="0"/>
          </a:p>
          <a:p>
            <a:pPr lvl="1"/>
            <a:r>
              <a:rPr lang="en-US" sz="2000" dirty="0" smtClean="0"/>
              <a:t>John </a:t>
            </a:r>
            <a:r>
              <a:rPr lang="en-US" sz="2000" dirty="0"/>
              <a:t>Finke (Chair) - School of Interdisciplinary Arts &amp; Science, SAM </a:t>
            </a:r>
            <a:r>
              <a:rPr lang="en-US" sz="2000" dirty="0" smtClean="0"/>
              <a:t>Division (Associate Professor) </a:t>
            </a:r>
            <a:endParaRPr lang="en-US" sz="2000" dirty="0"/>
          </a:p>
          <a:p>
            <a:pPr lvl="1"/>
            <a:r>
              <a:rPr lang="en-US" sz="2000" dirty="0" smtClean="0"/>
              <a:t>Robin </a:t>
            </a:r>
            <a:r>
              <a:rPr lang="en-US" sz="2000" dirty="0"/>
              <a:t>Starr </a:t>
            </a:r>
            <a:r>
              <a:rPr lang="en-US" sz="2000" dirty="0" err="1"/>
              <a:t>Zape</a:t>
            </a:r>
            <a:r>
              <a:rPr lang="en-US" sz="2000" dirty="0"/>
              <a:t>-</a:t>
            </a:r>
            <a:r>
              <a:rPr lang="en-US" sz="2000" dirty="0" err="1"/>
              <a:t>tah</a:t>
            </a:r>
            <a:r>
              <a:rPr lang="en-US" sz="2000" dirty="0"/>
              <a:t>-</a:t>
            </a:r>
            <a:r>
              <a:rPr lang="en-US" sz="2000" dirty="0" err="1"/>
              <a:t>hol</a:t>
            </a:r>
            <a:r>
              <a:rPr lang="en-US" sz="2000" dirty="0"/>
              <a:t>-ah Minthorn - School of </a:t>
            </a:r>
            <a:r>
              <a:rPr lang="en-US" sz="2000" dirty="0" smtClean="0"/>
              <a:t>Education (Associate Professor)</a:t>
            </a:r>
            <a:endParaRPr lang="en-US" sz="2000" dirty="0"/>
          </a:p>
          <a:p>
            <a:pPr lvl="1"/>
            <a:r>
              <a:rPr lang="en-US" sz="2000" dirty="0" smtClean="0"/>
              <a:t>Yonn </a:t>
            </a:r>
            <a:r>
              <a:rPr lang="en-US" sz="2000" dirty="0"/>
              <a:t>Dierwechter - School of Urban </a:t>
            </a:r>
            <a:r>
              <a:rPr lang="en-US" sz="2000" dirty="0" smtClean="0"/>
              <a:t>Studies (Professor)</a:t>
            </a:r>
            <a:endParaRPr lang="en-US" sz="2000" dirty="0"/>
          </a:p>
          <a:p>
            <a:pPr lvl="1"/>
            <a:r>
              <a:rPr lang="en-US" sz="2000" dirty="0" smtClean="0"/>
              <a:t>Alison </a:t>
            </a:r>
            <a:r>
              <a:rPr lang="en-US" sz="2000" dirty="0"/>
              <a:t>Gardell - School of Interdisciplinary Arts &amp; Sciences, SAM </a:t>
            </a:r>
            <a:r>
              <a:rPr lang="en-US" sz="2000" dirty="0" smtClean="0"/>
              <a:t>Division (Assistant Professor)</a:t>
            </a:r>
            <a:endParaRPr lang="en-US" sz="2000" dirty="0"/>
          </a:p>
          <a:p>
            <a:pPr lvl="1"/>
            <a:r>
              <a:rPr lang="en-US" sz="2000" dirty="0" smtClean="0"/>
              <a:t>Eyhab </a:t>
            </a:r>
            <a:r>
              <a:rPr lang="en-US" sz="2000" dirty="0"/>
              <a:t>Al-Masri - School of Engineering &amp; </a:t>
            </a:r>
            <a:r>
              <a:rPr lang="en-US" sz="2000" dirty="0" smtClean="0"/>
              <a:t>Technology (Assistant Professor)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200" dirty="0"/>
              <a:t>Committee meets at least twice each quarter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Working on this year – Setting up new Catalyst Funding Initiative Process &amp; Review; Endowment Award Review; Policy Questions &amp; Faculty Development Ideas</a:t>
            </a:r>
            <a:endParaRPr lang="en-US" sz="2200" dirty="0"/>
          </a:p>
          <a:p>
            <a:pPr marL="34287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263" y="129542"/>
            <a:ext cx="998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874">
              <a:lnSpc>
                <a:spcPct val="90000"/>
              </a:lnSpc>
              <a:spcBef>
                <a:spcPct val="20000"/>
              </a:spcBef>
            </a:pPr>
            <a:r>
              <a:rPr lang="en-US" sz="3600" dirty="0">
                <a:solidFill>
                  <a:srgbClr val="33006F"/>
                </a:solidFill>
                <a:latin typeface="Encode Sans Normal Black"/>
              </a:rPr>
              <a:t>Funding for Research</a:t>
            </a:r>
          </a:p>
          <a:p>
            <a:pPr algn="ctr" defTabSz="342874">
              <a:lnSpc>
                <a:spcPct val="90000"/>
              </a:lnSpc>
              <a:spcBef>
                <a:spcPct val="20000"/>
              </a:spcBef>
            </a:pPr>
            <a:r>
              <a:rPr lang="en-US" sz="3600" dirty="0" smtClean="0">
                <a:solidFill>
                  <a:srgbClr val="33006F"/>
                </a:solidFill>
                <a:latin typeface="Encode Sans Normal Black"/>
              </a:rPr>
              <a:t>Fiscal Year 2022 – Starts July 1 2021</a:t>
            </a:r>
            <a:endParaRPr lang="en-US" sz="3600" dirty="0">
              <a:solidFill>
                <a:srgbClr val="33006F"/>
              </a:solidFill>
              <a:latin typeface="Encode Sans Norm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56035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Sponsored Research Proposals &amp;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Awards</a:t>
            </a:r>
            <a:endParaRPr lang="en-US" sz="24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$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13.1 </a:t>
            </a: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million proposals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&amp; $4.5 million grant received</a:t>
            </a:r>
          </a:p>
          <a:p>
            <a:pPr defTabSz="342874">
              <a:spcBef>
                <a:spcPct val="20000"/>
              </a:spcBef>
            </a:pPr>
            <a:endParaRPr lang="en-US" sz="24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Internal UWS Funds:</a:t>
            </a:r>
          </a:p>
          <a:p>
            <a:pPr defTabSz="342874">
              <a:spcBef>
                <a:spcPct val="20000"/>
              </a:spcBef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Fall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2021 </a:t>
            </a: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Royalty Research Fund</a:t>
            </a:r>
          </a:p>
          <a:p>
            <a:pPr defTabSz="342874">
              <a:spcBef>
                <a:spcPct val="20000"/>
              </a:spcBef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 5 </a:t>
            </a: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written;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2 funded (</a:t>
            </a: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Emily Thuma (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SIAS/PPPA) </a:t>
            </a: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&amp; Zhiquan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(Andy) Shu (SET) </a:t>
            </a:r>
            <a:endParaRPr lang="en-US" sz="24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</a:t>
            </a:r>
            <a:r>
              <a:rPr lang="en-US" sz="2400" dirty="0" err="1">
                <a:solidFill>
                  <a:srgbClr val="D8D9DA">
                    <a:lumMod val="25000"/>
                  </a:srgbClr>
                </a:solidFill>
                <a:latin typeface="Open Sans Light"/>
              </a:rPr>
              <a:t>CoMotion</a:t>
            </a: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 Innovation Gap Fund – 1 funded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(Weichao Yuwen (Nursing &amp; HCL)</a:t>
            </a:r>
            <a:endParaRPr lang="en-US" sz="24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</a:pPr>
            <a:endParaRPr lang="en-US" sz="24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marL="257156" indent="-257156" defTabSz="342874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Internal UWT Founders Endowment 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Funds &amp; Internal Mini-RRFs:</a:t>
            </a:r>
            <a:endParaRPr lang="en-US" sz="2400" dirty="0">
              <a:solidFill>
                <a:srgbClr val="D8D9DA">
                  <a:lumMod val="25000"/>
                </a:srgbClr>
              </a:solidFill>
              <a:latin typeface="Open Sans Light"/>
            </a:endParaRPr>
          </a:p>
          <a:p>
            <a:pPr defTabSz="342874">
              <a:spcBef>
                <a:spcPct val="20000"/>
              </a:spcBef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($15K planned &amp; $10K immediate need)</a:t>
            </a:r>
          </a:p>
          <a:p>
            <a:pPr defTabSz="342874">
              <a:spcBef>
                <a:spcPct val="20000"/>
              </a:spcBef>
            </a:pPr>
            <a:r>
              <a:rPr lang="en-US" sz="2400" dirty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		- 6</a:t>
            </a:r>
            <a:r>
              <a:rPr lang="en-US" sz="2400" dirty="0" smtClean="0">
                <a:solidFill>
                  <a:srgbClr val="D8D9DA">
                    <a:lumMod val="25000"/>
                  </a:srgbClr>
                </a:solidFill>
                <a:latin typeface="Open Sans Light"/>
              </a:rPr>
              <a:t> FE awards made last year &amp; 3 Mini-RRFS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77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75209" y="511689"/>
            <a:ext cx="8184662" cy="991998"/>
          </a:xfrm>
        </p:spPr>
        <p:txBody>
          <a:bodyPr>
            <a:normAutofit/>
          </a:bodyPr>
          <a:lstStyle/>
          <a:p>
            <a:r>
              <a:rPr lang="en-US" dirty="0"/>
              <a:t>Sponsored Research Proposals and Awards*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6782" y="5606032"/>
            <a:ext cx="7881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*Data is from UW BI Portal and represents proposals and awards that are submitted and administered by </a:t>
            </a:r>
          </a:p>
          <a:p>
            <a:r>
              <a:rPr lang="en-US" sz="1400" i="1" dirty="0"/>
              <a:t>UW Office of Sponsored Programs with UWT unit as lead organization only.  </a:t>
            </a:r>
          </a:p>
          <a:p>
            <a:r>
              <a:rPr lang="en-US" sz="1400" i="1" dirty="0"/>
              <a:t>Gifts and service contract funds are not included here</a:t>
            </a:r>
            <a:r>
              <a:rPr lang="en-US" sz="1600" i="1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23" y="1561734"/>
            <a:ext cx="7581394" cy="39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2" y="837517"/>
            <a:ext cx="5864860" cy="3627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70" y="3268717"/>
            <a:ext cx="6023030" cy="3518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9326" y="921599"/>
            <a:ext cx="5402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Sponsored Research Proposals &amp; Awards by Unit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76334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 Tacoma PPT Template" id="{729D586A-3730-4930-BE43-BAA08CE22FBB}" vid="{A3080CA3-68DF-4C23-B681-E2B6D74C8C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516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Encode Sans Normal Black</vt:lpstr>
      <vt:lpstr>Lucida Grande</vt:lpstr>
      <vt:lpstr>Open Sans Light</vt:lpstr>
      <vt:lpstr>Uni Sans Regular</vt:lpstr>
      <vt:lpstr>Wingdings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Cheryl L. Greengrove</cp:lastModifiedBy>
  <cp:revision>173</cp:revision>
  <cp:lastPrinted>2022-02-11T22:44:25Z</cp:lastPrinted>
  <dcterms:created xsi:type="dcterms:W3CDTF">2014-10-14T00:51:43Z</dcterms:created>
  <dcterms:modified xsi:type="dcterms:W3CDTF">2022-02-11T22:46:25Z</dcterms:modified>
</cp:coreProperties>
</file>