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67" r:id="rId5"/>
    <p:sldMasterId id="2147483652" r:id="rId6"/>
    <p:sldMasterId id="2147483682" r:id="rId7"/>
    <p:sldMasterId id="2147483689" r:id="rId8"/>
  </p:sldMasterIdLst>
  <p:notesMasterIdLst>
    <p:notesMasterId r:id="rId20"/>
  </p:notesMasterIdLst>
  <p:sldIdLst>
    <p:sldId id="256" r:id="rId9"/>
    <p:sldId id="315" r:id="rId10"/>
    <p:sldId id="293" r:id="rId11"/>
    <p:sldId id="318" r:id="rId12"/>
    <p:sldId id="316" r:id="rId13"/>
    <p:sldId id="317" r:id="rId14"/>
    <p:sldId id="319" r:id="rId15"/>
    <p:sldId id="291" r:id="rId16"/>
    <p:sldId id="292" r:id="rId17"/>
    <p:sldId id="275" r:id="rId18"/>
    <p:sldId id="297" r:id="rId19"/>
  </p:sldIdLst>
  <p:sldSz cx="9144000" cy="5143500" type="screen16x9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9DA812-8514-B9A7-0596-C04BF9B94685}" name="Kimberly Mishra" initials="KM" userId="S::kmishra@uw.edu::0de486ad-dfb7-4e84-9638-4fb78c7923fc" providerId="AD"/>
  <p188:author id="{EF961453-2129-511A-B5D5-E8DE9F2D2296}" name="Gwyneth C Parmar" initials="GCP" userId="Gwyneth C Parmar" providerId="None"/>
  <p188:author id="{E797B7B4-08C0-796D-1723-63C36D53A34F}" name="Erin F Rice" initials="EFR" userId="S::efrice@uw.edu::6bb64cc5-5536-4b3b-ae48-9110ec6a36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05C"/>
    <a:srgbClr val="917B4C"/>
    <a:srgbClr val="E2CA91"/>
    <a:srgbClr val="553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2"/>
    <p:restoredTop sz="94935"/>
  </p:normalViewPr>
  <p:slideViewPr>
    <p:cSldViewPr snapToGrid="0" snapToObjects="1" showGuides="1">
      <p:cViewPr varScale="1">
        <p:scale>
          <a:sx n="133" d="100"/>
          <a:sy n="133" d="100"/>
        </p:scale>
        <p:origin x="200" y="488"/>
      </p:cViewPr>
      <p:guideLst>
        <p:guide orient="horz" pos="1620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0977DDB7-915B-4F94-B303-30B1AF473B54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E38F1271-AEED-4015-946E-49411C75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F1271-AEED-4015-946E-49411C7542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1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4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1271-AEED-4015-946E-49411C7542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20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F1271-AEED-4015-946E-49411C7542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1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88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8F32B-6DEA-A34B-ACA4-6F285A0F9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6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8F32B-6DEA-A34B-ACA4-6F285A0F9F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6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8F32B-6DEA-A34B-ACA4-6F285A0F9F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3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8F32B-6DEA-A34B-ACA4-6F285A0F9F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6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8F32B-6DEA-A34B-ACA4-6F285A0F9F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6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04768d6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1250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04768d62e_0_0:notes"/>
          <p:cNvSpPr txBox="1">
            <a:spLocks noGrp="1"/>
          </p:cNvSpPr>
          <p:nvPr>
            <p:ph type="body" idx="1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spcFirstLastPara="1" wrap="square" lIns="93089" tIns="93089" rIns="93089" bIns="9308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04768d6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1250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04768d62e_0_50:notes"/>
          <p:cNvSpPr txBox="1">
            <a:spLocks noGrp="1"/>
          </p:cNvSpPr>
          <p:nvPr>
            <p:ph type="body" idx="1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spcFirstLastPara="1" wrap="square" lIns="93089" tIns="93089" rIns="93089" bIns="9308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0375" y="1608019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553D86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430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50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4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71499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2" y="1363509"/>
            <a:ext cx="1103781" cy="9636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6" y="1489329"/>
            <a:ext cx="8197114" cy="2365901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Sans, 20)</a:t>
            </a:r>
          </a:p>
          <a:p>
            <a:pPr lvl="2"/>
            <a:r>
              <a:rPr lang="en-US" dirty="0"/>
              <a:t>Third level (Open Sans, 18)</a:t>
            </a:r>
          </a:p>
          <a:p>
            <a:pPr lvl="3"/>
            <a:r>
              <a:rPr lang="en-US" dirty="0"/>
              <a:t>Fourth level (Open Sans, 16)</a:t>
            </a:r>
          </a:p>
          <a:p>
            <a:pPr lvl="4"/>
            <a:r>
              <a:rPr lang="en-US" dirty="0"/>
              <a:t>Fifth level (Open Sans,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6551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2" y="1364404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2" y="1363509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6" y="1932200"/>
            <a:ext cx="8197114" cy="2251761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Sans, 20)</a:t>
            </a:r>
          </a:p>
          <a:p>
            <a:pPr lvl="2"/>
            <a:r>
              <a:rPr lang="en-US" dirty="0"/>
              <a:t>Third level (Open Sans, 18)</a:t>
            </a:r>
          </a:p>
          <a:p>
            <a:pPr lvl="3"/>
            <a:r>
              <a:rPr lang="en-US" dirty="0"/>
              <a:t>Fourth level (Open Sans, 16)</a:t>
            </a:r>
          </a:p>
          <a:p>
            <a:pPr lvl="4"/>
            <a:r>
              <a:rPr lang="en-US" dirty="0"/>
              <a:t>Fifth level (Open Sans,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497701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53D86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286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83218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5891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2" y="1363509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0375" y="1608020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553D86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4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57802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742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24DA-85A1-BD45-93D6-455D961FC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31CC9-6D53-C84F-8CF6-E4D2BCB2E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93D01-D5B0-854D-B783-98247963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DCDC-42AD-FC43-90F5-28FCE079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28BB-2E46-674F-B816-06A2F961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0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1D3D-5D70-4A4D-8F23-1D3C9DB5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AF94-1E8A-8E47-831C-0370DF221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9831B-56FF-2B4A-9ED5-D5E9CEE8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259B9-6BB1-F24C-BE24-77FD046A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D475A-CD17-5648-940F-E59FC0E3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2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96565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64CF-1E0A-3240-B596-B6BCB633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3C749-D785-C34D-9E18-6ADDFBCD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A20B6-086F-4D4C-BDA8-EE33C97E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AA5B7-5C8B-9643-86B7-0FD81C4C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263AD-9E1F-4A47-B037-5CBCE100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94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DB61-76EC-C240-AD8C-23074792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DD0E-5452-E448-AD6D-8779E29E8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BC1C1-B713-3C4F-B04E-F97251C6B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6FC71-F03B-D64B-9153-C4D8DE61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398A8-2571-9B42-B067-E986D12C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90883-CA06-A842-95CA-68BFFD70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88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0901-7424-1B4A-A642-08396E98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2036-8524-BE46-9879-9BA54CF19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99A9A-5BA1-4A48-8290-4ECA5246D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A98C6-3727-0240-A6D6-966E169E5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5A150-6F7A-EE44-BEDD-B9A884B8A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F455E-4F5C-3D40-9EDF-726512B5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91CD4-39D5-B745-8B48-3C566312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D86E6-E9BA-954A-B05F-C1E4A122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57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7A7B-ADB4-1B4A-8DB5-E5D73BC2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52079-BCB3-0546-B821-D62C94F9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4ACC-5601-3C45-A582-73679A69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3CC33-E0F0-E14C-ADBD-57EBBABB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98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F9EF6-EEE5-6544-98ED-327BF4FC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86F59-C43C-344B-9C75-38BEED98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6A480-A5F6-CA49-A146-898A2578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19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08AA-B116-1B40-93BC-1584D8BB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B1A8-CAD1-8D4D-9DAD-E2FF426D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7E1FC-9691-8344-A234-38EDD9170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001D7-32F4-3F40-B525-6206E725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B86CF-5CAF-634C-9241-F32BE20F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EA7D9-9D6B-0141-8EEC-FEF83CC5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28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302C-5FB4-4942-A5A7-E3487FD9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A7A4E-F098-D040-A73C-BDA53D11C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55F1-DAA3-A342-8DF3-C1A08FC2B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A1327-DD06-5B4B-9B0B-93C66D16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041AE-12D2-CA4D-83E1-DE961810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D9D0E-82CE-9D40-8F25-6E5DDD51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6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B4D9-A62E-8048-BA64-53E1F797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65EB7-A2A9-1A49-939B-F3A0686A9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BCEFA-FA4F-3B46-A504-5B44348E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E58A9-33CE-EC48-81D3-0EC87A30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5D6A-F95D-3E49-81ED-B57E773F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9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DA13A-3BDB-A444-94A5-5287E25E1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E5E03-D804-1548-8DC8-E6BCAFF10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6E95-834B-5B45-BB3B-C8AD4ECF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E16D-0F43-EA4B-A474-B2356813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E15BE-75F8-B947-9878-C71FE3A9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0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2" y="1364404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2" y="1363509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6" y="1932200"/>
            <a:ext cx="8197114" cy="2251761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Sans, 20)</a:t>
            </a:r>
          </a:p>
          <a:p>
            <a:pPr lvl="2"/>
            <a:r>
              <a:rPr lang="en-US" dirty="0"/>
              <a:t>Third level (Open Sans, 18)</a:t>
            </a:r>
          </a:p>
          <a:p>
            <a:pPr lvl="3"/>
            <a:r>
              <a:rPr lang="en-US" dirty="0"/>
              <a:t>Fourth level (Open Sans, 16)</a:t>
            </a:r>
          </a:p>
          <a:p>
            <a:pPr lvl="4"/>
            <a:r>
              <a:rPr lang="en-US" dirty="0"/>
              <a:t>Fifth level (Open Sans,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497701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53D86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286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928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4" y="369733"/>
            <a:ext cx="8184657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2930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9039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8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81608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74404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07402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489328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Sans, 20)</a:t>
            </a:r>
          </a:p>
          <a:p>
            <a:pPr lvl="2"/>
            <a:r>
              <a:rPr lang="en-US" dirty="0"/>
              <a:t>Third level (Open Sans, 18)</a:t>
            </a:r>
          </a:p>
          <a:p>
            <a:pPr lvl="3"/>
            <a:r>
              <a:rPr lang="en-US" dirty="0"/>
              <a:t>Fourth level (Open Sans, 16)</a:t>
            </a:r>
          </a:p>
          <a:p>
            <a:pPr lvl="4"/>
            <a:r>
              <a:rPr lang="en-US" dirty="0"/>
              <a:t>Fifth level (Open Sans,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93219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Sans, 20)</a:t>
            </a:r>
          </a:p>
          <a:p>
            <a:pPr lvl="2"/>
            <a:r>
              <a:rPr lang="en-US" dirty="0"/>
              <a:t>Third level (Open Sans, 18)</a:t>
            </a:r>
          </a:p>
          <a:p>
            <a:pPr lvl="3"/>
            <a:r>
              <a:rPr lang="en-US" dirty="0"/>
              <a:t>Fourth level (Open Sans, 16)</a:t>
            </a:r>
          </a:p>
          <a:p>
            <a:pPr lvl="4"/>
            <a:r>
              <a:rPr lang="en-US" dirty="0"/>
              <a:t>Fifth level (Open Sans,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497701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53D86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89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53" y="4635560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F8CD30-FD02-274E-941D-763B2BAAD1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14255" y="4591537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4" r:id="rId2"/>
    <p:sldLayoutId id="2147483675" r:id="rId3"/>
    <p:sldLayoutId id="214748367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0" y="4499758"/>
            <a:ext cx="21590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1DEA7-AEBF-8F49-BC38-808EABD1B7F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59913" y="4604533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4" r:id="rId2"/>
    <p:sldLayoutId id="2147483663" r:id="rId3"/>
    <p:sldLayoutId id="2147483680" r:id="rId4"/>
    <p:sldLayoutId id="214748366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1" y="4499758"/>
            <a:ext cx="21590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1DEA7-AEBF-8F49-BC38-808EABD1B7F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59914" y="4604533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2AC4E-9120-F945-B151-54D8E7DA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3B414-A0CE-3B4B-989F-F8367D7C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AA8EA-A205-8143-91B0-852F22616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3A6B2-4BD1-7A4E-A206-5BA25CB1BD9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807C9-D0BC-B648-8B01-4340E7D3A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CB495-6189-674D-9486-6293D99AC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DE2A-E702-FF4D-A453-ECC84F47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8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wholeu.uw.edu/" TargetMode="External"/><Relationship Id="rId3" Type="http://schemas.openxmlformats.org/officeDocument/2006/relationships/hyperlink" Target="https://hr.uw.edu/benefits/uw-carelink/" TargetMode="External"/><Relationship Id="rId7" Type="http://schemas.openxmlformats.org/officeDocument/2006/relationships/hyperlink" Target="https://hr.uw.edu/po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r.uw.edu/vphr/emergencyfund/" TargetMode="External"/><Relationship Id="rId5" Type="http://schemas.openxmlformats.org/officeDocument/2006/relationships/hyperlink" Target="https://hr.uw.edu/elder-care/adult-and-elder-care" TargetMode="External"/><Relationship Id="rId4" Type="http://schemas.openxmlformats.org/officeDocument/2006/relationships/hyperlink" Target="https://hr.uw.edu/child-car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hyperlink" Target="http://www.youtube.com/watch?v=7NW1OkdF3FA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4" y="644993"/>
            <a:ext cx="7141011" cy="2641756"/>
          </a:xfrm>
        </p:spPr>
        <p:txBody>
          <a:bodyPr/>
          <a:lstStyle/>
          <a:p>
            <a:r>
              <a:rPr lang="en-US" dirty="0"/>
              <a:t>Resources for </a:t>
            </a:r>
            <a:br>
              <a:rPr lang="en-US" dirty="0"/>
            </a:br>
            <a:r>
              <a:rPr lang="en-US" dirty="0"/>
              <a:t>employee well-being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375" y="3717758"/>
            <a:ext cx="85529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Kathleen Farrell </a:t>
            </a:r>
            <a:r>
              <a:rPr lang="en-US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| 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Director of Work-Life</a:t>
            </a:r>
          </a:p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UW Tacoma Faculty Assembly</a:t>
            </a:r>
          </a:p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February 11, 2022</a:t>
            </a:r>
          </a:p>
        </p:txBody>
      </p:sp>
    </p:spTree>
    <p:extLst>
      <p:ext uri="{BB962C8B-B14F-4D97-AF65-F5344CB8AC3E}">
        <p14:creationId xmlns:p14="http://schemas.microsoft.com/office/powerpoint/2010/main" val="203848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922" y="369285"/>
            <a:ext cx="8503131" cy="993775"/>
          </a:xfrm>
        </p:spPr>
        <p:txBody>
          <a:bodyPr/>
          <a:lstStyle/>
          <a:p>
            <a:r>
              <a:rPr lang="en-US" dirty="0"/>
              <a:t>PROFESSIONAL AND ORGANIZATIONAL DEVELOPMENT (POD)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B78E227-7A5E-4EC3-B8CA-AE1345B32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922" y="1521132"/>
            <a:ext cx="8503131" cy="12067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3D86"/>
                </a:solidFill>
                <a:effectLst/>
                <a:uLnTx/>
                <a:uFillTx/>
                <a:latin typeface="Uni Sans" charset="0"/>
              </a:rPr>
              <a:t>OUR PEOPLE ARE OUR GREATEST STRENGTH. DEVELOPING OUR LEADERS AND TEAMS IS ONE OF OUR GREATEST INVESTMENTS. </a:t>
            </a:r>
            <a:r>
              <a:rPr lang="en-US" sz="2000" dirty="0"/>
              <a:t>POD COMBINES TRAINING, COACHING AND CONSULTING IN THEIR MISSION TO FOSTER POSITIVE CHANGE IN INDIVIDUALS AND ORGANIZATIONS ACROSS THE UW. </a:t>
            </a:r>
            <a:endParaRPr lang="en-US" sz="14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CFDB3-373F-44CC-BADB-72FD86898636}"/>
              </a:ext>
            </a:extLst>
          </p:cNvPr>
          <p:cNvSpPr txBox="1"/>
          <p:nvPr/>
        </p:nvSpPr>
        <p:spPr>
          <a:xfrm>
            <a:off x="92209" y="2871586"/>
            <a:ext cx="436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Leadership coaching and consulting</a:t>
            </a: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dirty="0">
                <a:effectLst/>
                <a:latin typeface="Arial" panose="020B0604020202020204" pitchFamily="34" charset="0"/>
              </a:rPr>
              <a:t>Ongoing and customized training for faculty and staff 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Leadership Programs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2E143-A85A-47E9-9188-13AFCE7A81DF}"/>
              </a:ext>
            </a:extLst>
          </p:cNvPr>
          <p:cNvSpPr txBox="1"/>
          <p:nvPr/>
        </p:nvSpPr>
        <p:spPr>
          <a:xfrm>
            <a:off x="3856182" y="2871586"/>
            <a:ext cx="4742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 management </a:t>
            </a: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dirty="0">
                <a:effectLst/>
                <a:latin typeface="Arial" panose="020B0604020202020204" pitchFamily="34" charset="0"/>
              </a:rPr>
              <a:t>In-person new employee orientation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 tuition exemption program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1D1F3-EB65-1840-AA87-DB26DD3F4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2" y="1597034"/>
            <a:ext cx="4370568" cy="225176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25005C"/>
                </a:solidFill>
              </a:rPr>
              <a:t>UW </a:t>
            </a:r>
            <a:r>
              <a:rPr lang="en-US" sz="1800" dirty="0" err="1">
                <a:solidFill>
                  <a:srgbClr val="25005C"/>
                </a:solidFill>
              </a:rPr>
              <a:t>CareLink</a:t>
            </a:r>
            <a:r>
              <a:rPr lang="en-US" sz="1800" dirty="0">
                <a:solidFill>
                  <a:srgbClr val="25005C"/>
                </a:solidFill>
              </a:rPr>
              <a:t> 		</a:t>
            </a:r>
          </a:p>
          <a:p>
            <a:pPr marL="0" indent="0">
              <a:buNone/>
            </a:pPr>
            <a:r>
              <a:rPr lang="en-US" sz="1400" b="0" dirty="0">
                <a:solidFill>
                  <a:srgbClr val="25005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https://hr.uw.edu/benefits/uw-carelink/</a:t>
            </a:r>
            <a:endParaRPr lang="en-US" sz="1400" b="0" dirty="0">
              <a:solidFill>
                <a:srgbClr val="25005C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25005C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25005C"/>
                </a:solidFill>
                <a:latin typeface="+mn-lt"/>
              </a:rPr>
              <a:t>Child care	</a:t>
            </a:r>
            <a:r>
              <a:rPr lang="en-US" sz="1600" b="0" dirty="0">
                <a:solidFill>
                  <a:srgbClr val="25005C"/>
                </a:solidFill>
                <a:latin typeface="+mn-lt"/>
              </a:rPr>
              <a:t>		</a:t>
            </a:r>
          </a:p>
          <a:p>
            <a:pPr marL="0" indent="0">
              <a:buNone/>
            </a:pPr>
            <a:r>
              <a:rPr lang="en-US" sz="1400" b="0" dirty="0">
                <a:solidFill>
                  <a:srgbClr val="25005C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https://hr.uw.edu/child-care/</a:t>
            </a:r>
            <a:endParaRPr lang="en-US" sz="1400" b="0" dirty="0">
              <a:solidFill>
                <a:srgbClr val="25005C"/>
              </a:solidFill>
              <a:latin typeface="+mn-lt"/>
            </a:endParaRPr>
          </a:p>
          <a:p>
            <a:pPr marL="0" indent="0">
              <a:buNone/>
            </a:pPr>
            <a:endParaRPr lang="en-US" sz="1600" b="0" dirty="0">
              <a:solidFill>
                <a:srgbClr val="25005C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25005C"/>
                </a:solidFill>
                <a:latin typeface="+mn-lt"/>
              </a:rPr>
              <a:t>Adult &amp; elder care</a:t>
            </a:r>
            <a:r>
              <a:rPr lang="en-US" sz="1600" b="0" dirty="0">
                <a:solidFill>
                  <a:srgbClr val="25005C"/>
                </a:solidFill>
                <a:latin typeface="+mn-lt"/>
              </a:rPr>
              <a:t>	</a:t>
            </a:r>
          </a:p>
          <a:p>
            <a:pPr marL="0" indent="0">
              <a:buNone/>
            </a:pPr>
            <a:r>
              <a:rPr lang="en-US" sz="1400" b="0" dirty="0">
                <a:solidFill>
                  <a:srgbClr val="25005C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https://hr.uw.edu/elder-care/adult-and-elder-care</a:t>
            </a:r>
            <a:endParaRPr lang="en-US" sz="1400" b="0" dirty="0">
              <a:solidFill>
                <a:srgbClr val="25005C"/>
              </a:solidFill>
              <a:latin typeface="+mn-lt"/>
            </a:endParaRPr>
          </a:p>
          <a:p>
            <a:pPr marL="0" indent="0">
              <a:buNone/>
            </a:pPr>
            <a:endParaRPr lang="en-US" sz="1400" b="0" dirty="0">
              <a:solidFill>
                <a:srgbClr val="25005C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25005C"/>
                </a:solidFill>
                <a:latin typeface="+mn-lt"/>
              </a:rPr>
              <a:t>UW COVID-19 Employee Emergency Fund </a:t>
            </a:r>
          </a:p>
          <a:p>
            <a:pPr marL="0" indent="0">
              <a:buNone/>
            </a:pPr>
            <a:r>
              <a:rPr lang="en-US" sz="1400" b="0" dirty="0">
                <a:solidFill>
                  <a:srgbClr val="25005C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https://hr.uw.edu/vphr/emergencyfund</a:t>
            </a:r>
            <a:endParaRPr lang="en-US" sz="1400" b="0" dirty="0">
              <a:solidFill>
                <a:srgbClr val="25005C"/>
              </a:solidFill>
              <a:latin typeface="+mn-lt"/>
            </a:endParaRPr>
          </a:p>
          <a:p>
            <a:pPr marL="0" indent="0">
              <a:buNone/>
            </a:pPr>
            <a:endParaRPr lang="en-US" b="0" dirty="0">
              <a:solidFill>
                <a:srgbClr val="25005C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F6F66C-2E2C-ED46-ADAA-2FEEB895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3D5441A-A016-6040-A77B-9036B81FFF11}"/>
              </a:ext>
            </a:extLst>
          </p:cNvPr>
          <p:cNvSpPr txBox="1">
            <a:spLocks/>
          </p:cNvSpPr>
          <p:nvPr/>
        </p:nvSpPr>
        <p:spPr>
          <a:xfrm>
            <a:off x="4546476" y="1597033"/>
            <a:ext cx="4370568" cy="22517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1" i="0" kern="120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600" dirty="0">
                <a:solidFill>
                  <a:srgbClr val="25005C"/>
                </a:solidFill>
                <a:latin typeface="+mn-lt"/>
              </a:rPr>
              <a:t>Professional and Organizational Development</a:t>
            </a:r>
          </a:p>
          <a:p>
            <a:pPr marL="0" indent="0">
              <a:buFont typeface="Lucida Grande"/>
              <a:buNone/>
            </a:pPr>
            <a:r>
              <a:rPr lang="en-US" sz="1400" b="0" dirty="0">
                <a:solidFill>
                  <a:srgbClr val="25005C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https://hr.uw.edu/pod/</a:t>
            </a:r>
            <a:endParaRPr lang="en-US" sz="1400" b="0" dirty="0">
              <a:solidFill>
                <a:srgbClr val="25005C"/>
              </a:solidFill>
              <a:latin typeface="+mn-lt"/>
            </a:endParaRPr>
          </a:p>
          <a:p>
            <a:pPr marL="0" indent="0">
              <a:buFont typeface="Lucida Grande"/>
              <a:buNone/>
            </a:pPr>
            <a:endParaRPr lang="en-US" sz="1600" b="0" dirty="0">
              <a:solidFill>
                <a:srgbClr val="25005C"/>
              </a:solidFill>
              <a:latin typeface="+mn-lt"/>
            </a:endParaRPr>
          </a:p>
          <a:p>
            <a:pPr marL="0" indent="0">
              <a:buFont typeface="Lucida Grande"/>
              <a:buNone/>
            </a:pPr>
            <a:r>
              <a:rPr lang="en-US" sz="1600" dirty="0">
                <a:solidFill>
                  <a:srgbClr val="25005C"/>
                </a:solidFill>
                <a:latin typeface="+mn-lt"/>
              </a:rPr>
              <a:t>The Whole U</a:t>
            </a:r>
          </a:p>
          <a:p>
            <a:pPr marL="0" indent="0">
              <a:buFont typeface="Lucida Grande"/>
              <a:buNone/>
            </a:pPr>
            <a:r>
              <a:rPr lang="en-US" sz="1400" b="0" dirty="0">
                <a:solidFill>
                  <a:srgbClr val="25005C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https://thewholeu.uw.edu</a:t>
            </a:r>
            <a:endParaRPr lang="en-US" sz="1400" b="0" dirty="0">
              <a:solidFill>
                <a:srgbClr val="25005C"/>
              </a:solidFill>
              <a:latin typeface="+mn-lt"/>
            </a:endParaRPr>
          </a:p>
          <a:p>
            <a:pPr marL="0" indent="0">
              <a:buFont typeface="Lucida Grande"/>
              <a:buNone/>
            </a:pPr>
            <a:endParaRPr lang="en-US" sz="1600" b="0" dirty="0">
              <a:solidFill>
                <a:srgbClr val="25005C"/>
              </a:solidFill>
              <a:latin typeface="+mn-lt"/>
            </a:endParaRPr>
          </a:p>
          <a:p>
            <a:pPr marL="0" indent="0">
              <a:buFont typeface="Lucida Grande"/>
              <a:buNone/>
            </a:pPr>
            <a:endParaRPr lang="en-US" b="0" dirty="0">
              <a:solidFill>
                <a:srgbClr val="250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7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UWHR Resources for employee well-being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C60C2-F793-FA4F-A97B-7378DD5A8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722409"/>
            <a:ext cx="8184656" cy="273411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UW Work-Life </a:t>
            </a:r>
          </a:p>
          <a:p>
            <a:pPr lvl="1"/>
            <a:r>
              <a:rPr lang="en-US" sz="2100" dirty="0"/>
              <a:t>UW </a:t>
            </a:r>
            <a:r>
              <a:rPr lang="en-US" sz="2100" dirty="0" err="1"/>
              <a:t>CareLink</a:t>
            </a:r>
            <a:r>
              <a:rPr lang="en-US" sz="2100" dirty="0"/>
              <a:t> </a:t>
            </a:r>
          </a:p>
          <a:p>
            <a:pPr lvl="1"/>
            <a:r>
              <a:rPr lang="en-US" sz="2100" dirty="0"/>
              <a:t>Child care</a:t>
            </a:r>
          </a:p>
          <a:p>
            <a:pPr lvl="1"/>
            <a:r>
              <a:rPr lang="en-US" sz="2100" dirty="0"/>
              <a:t>Adult / elder care</a:t>
            </a:r>
          </a:p>
          <a:p>
            <a:pPr lvl="1"/>
            <a:r>
              <a:rPr lang="en-US" sz="2100" dirty="0"/>
              <a:t>COVID-19 Employee Emergency Fund</a:t>
            </a:r>
          </a:p>
          <a:p>
            <a:pPr marL="342900" lvl="1" indent="0">
              <a:buNone/>
            </a:pPr>
            <a:br>
              <a:rPr lang="en-US" dirty="0"/>
            </a:br>
            <a:r>
              <a:rPr lang="en-US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Whole U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Professional &amp; Organizational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78463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 </a:t>
            </a:r>
            <a:r>
              <a:rPr lang="en-US" dirty="0" err="1"/>
              <a:t>CareLink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3D5AE2-94AC-4A4C-83D0-CBF5D30C7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08" y="2495716"/>
            <a:ext cx="7964558" cy="2116041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EAP:  </a:t>
            </a:r>
            <a:r>
              <a:rPr lang="en-US" sz="1800" b="0" dirty="0"/>
              <a:t>5 free sessions virtual or telehealth sessions per issue; can request in-network provider for continuity of care</a:t>
            </a:r>
          </a:p>
          <a:p>
            <a:r>
              <a:rPr lang="en-US" sz="1800" dirty="0"/>
              <a:t>Family Source</a:t>
            </a:r>
            <a:r>
              <a:rPr lang="en-US" sz="1800" b="0" dirty="0"/>
              <a:t>: unlimited child and adult care consultations and research</a:t>
            </a:r>
          </a:p>
          <a:p>
            <a:r>
              <a:rPr lang="en-US" sz="1800" dirty="0"/>
              <a:t>Work-Life Solutions</a:t>
            </a:r>
            <a:r>
              <a:rPr lang="en-US" sz="1800" b="0" dirty="0"/>
              <a:t>: unlimited help planning moves, travels, home repair and more</a:t>
            </a:r>
            <a:endParaRPr lang="en-US" sz="1800" dirty="0"/>
          </a:p>
          <a:p>
            <a:r>
              <a:rPr lang="en-US" sz="1800" dirty="0"/>
              <a:t>Legal Connect: </a:t>
            </a:r>
            <a:r>
              <a:rPr lang="en-US" sz="1800" b="0" dirty="0"/>
              <a:t>per issue, free 30 minute consultation &amp; 25% fee reduction</a:t>
            </a:r>
          </a:p>
          <a:p>
            <a:r>
              <a:rPr lang="en-US" sz="1800" dirty="0"/>
              <a:t>Financial Connect: </a:t>
            </a:r>
            <a:r>
              <a:rPr lang="en-US" sz="1800" b="0" dirty="0"/>
              <a:t>unlimited consultation</a:t>
            </a:r>
          </a:p>
          <a:p>
            <a:r>
              <a:rPr lang="en-US" sz="1800" dirty="0"/>
              <a:t>Management consultations &amp; team support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8FF3FE4-D23B-1E4A-A68A-751F19BDE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922" y="1616547"/>
            <a:ext cx="8503131" cy="70523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53D86"/>
                </a:solidFill>
                <a:effectLst/>
                <a:uLnTx/>
                <a:uFillTx/>
                <a:latin typeface="Uni Sans" charset="0"/>
              </a:rPr>
              <a:t>UW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53D86"/>
                </a:solidFill>
                <a:effectLst/>
                <a:uLnTx/>
                <a:uFillTx/>
                <a:latin typeface="Uni Sans" charset="0"/>
              </a:rPr>
              <a:t>CareLin</a:t>
            </a:r>
            <a:r>
              <a:rPr lang="en-US" sz="2200" dirty="0"/>
              <a:t>k is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53D86"/>
                </a:solidFill>
                <a:effectLst/>
                <a:uLnTx/>
                <a:uFillTx/>
                <a:latin typeface="Uni Sans" charset="0"/>
              </a:rPr>
              <a:t>a confidential, 24/7, multi-lingual service available for benefits eligible employees and their household members.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2958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care			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3D5AE2-94AC-4A4C-83D0-CBF5D30C7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632" y="1566236"/>
            <a:ext cx="7980462" cy="33715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Care finding</a:t>
            </a:r>
          </a:p>
          <a:p>
            <a:r>
              <a:rPr lang="en-US" b="0" dirty="0"/>
              <a:t>UW </a:t>
            </a:r>
            <a:r>
              <a:rPr lang="en-US" b="0" dirty="0" err="1"/>
              <a:t>CareLink</a:t>
            </a:r>
            <a:r>
              <a:rPr lang="en-US" b="0" dirty="0"/>
              <a:t> Family Source</a:t>
            </a:r>
          </a:p>
          <a:p>
            <a:r>
              <a:rPr lang="en-US" b="0" dirty="0" err="1"/>
              <a:t>Sittercity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Priority access</a:t>
            </a:r>
          </a:p>
          <a:p>
            <a:r>
              <a:rPr lang="en-US" b="0" dirty="0"/>
              <a:t>Bright Horizons – nationwide &amp; some partners</a:t>
            </a:r>
          </a:p>
          <a:p>
            <a:r>
              <a:rPr lang="en-US" b="0" dirty="0"/>
              <a:t>KinderCare - select locally centers</a:t>
            </a:r>
          </a:p>
          <a:p>
            <a:pPr>
              <a:buFont typeface="Wingdings" pitchFamily="2" charset="2"/>
              <a:buChar char="Ø"/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Discount programs</a:t>
            </a:r>
          </a:p>
          <a:p>
            <a:r>
              <a:rPr lang="en-US" b="0" dirty="0"/>
              <a:t>KinderCare - 10% tuition discount at all early learning centers and Champions school-aged programs</a:t>
            </a:r>
          </a:p>
          <a:p>
            <a:r>
              <a:rPr lang="en-US" b="0" dirty="0"/>
              <a:t>Right at School - 20% tuition discount through Bright Horizons</a:t>
            </a:r>
          </a:p>
          <a:p>
            <a:r>
              <a:rPr lang="en-US" b="0" dirty="0"/>
              <a:t>Tutoring and academic support - discounts with Bright Horizons partners</a:t>
            </a:r>
          </a:p>
          <a:p>
            <a:r>
              <a:rPr lang="en-US" b="0" dirty="0"/>
              <a:t>Nanny services - discounts through Bright Horizons and The Whole 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4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care for adults and children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3D5AE2-94AC-4A4C-83D0-CBF5D30C7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460" y="1661652"/>
            <a:ext cx="8067926" cy="31568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Bright Horizons</a:t>
            </a:r>
          </a:p>
          <a:p>
            <a:r>
              <a:rPr lang="en-US" b="0" dirty="0"/>
              <a:t>5 uses per employee each calendar year</a:t>
            </a:r>
          </a:p>
          <a:p>
            <a:r>
              <a:rPr lang="en-US" b="0" dirty="0"/>
              <a:t>In-home care for children or adults</a:t>
            </a:r>
          </a:p>
          <a:p>
            <a:r>
              <a:rPr lang="en-US" b="0" dirty="0"/>
              <a:t>In-center care for children aged 5 and under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KinderCare</a:t>
            </a:r>
          </a:p>
          <a:p>
            <a:r>
              <a:rPr lang="en-US" b="0" dirty="0"/>
              <a:t>10 uses per employee each calendar year</a:t>
            </a:r>
          </a:p>
          <a:p>
            <a:r>
              <a:rPr lang="en-US" b="0" dirty="0"/>
              <a:t>In-center care for children aged 5 and under</a:t>
            </a:r>
          </a:p>
          <a:p>
            <a:r>
              <a:rPr lang="en-US" b="0" dirty="0"/>
              <a:t>Limited school-aged care for children up to age 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917B4C"/>
                </a:solidFill>
              </a:rPr>
              <a:t>Both providers’ services are available nationwide.</a:t>
            </a:r>
            <a:endParaRPr lang="en-US" b="0" dirty="0">
              <a:solidFill>
                <a:srgbClr val="E2CA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7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and elder care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3D5AE2-94AC-4A4C-83D0-CBF5D30C7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729" y="1558456"/>
            <a:ext cx="7741921" cy="32520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Care finding</a:t>
            </a:r>
          </a:p>
          <a:p>
            <a:r>
              <a:rPr lang="en-US" b="0" dirty="0"/>
              <a:t>UW </a:t>
            </a:r>
            <a:r>
              <a:rPr lang="en-US" b="0" dirty="0" err="1"/>
              <a:t>CareLink</a:t>
            </a:r>
            <a:r>
              <a:rPr lang="en-US" b="0" dirty="0"/>
              <a:t> Family Care Specialists</a:t>
            </a:r>
          </a:p>
          <a:p>
            <a:r>
              <a:rPr lang="en-US" b="0" dirty="0" err="1"/>
              <a:t>Sittercity</a:t>
            </a:r>
            <a:endParaRPr lang="en-US" b="0" dirty="0"/>
          </a:p>
          <a:p>
            <a:r>
              <a:rPr lang="en-US" b="0" dirty="0"/>
              <a:t>Years Ahead search tool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Backup care through Bright Horizons</a:t>
            </a:r>
          </a:p>
          <a:p>
            <a:r>
              <a:rPr lang="en-US" b="0" dirty="0"/>
              <a:t>5 uses per employee each calendar year</a:t>
            </a:r>
          </a:p>
          <a:p>
            <a:r>
              <a:rPr lang="en-US" b="0" dirty="0"/>
              <a:t>In-home care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Consultation and support</a:t>
            </a:r>
          </a:p>
          <a:p>
            <a:r>
              <a:rPr lang="en-US" b="0" dirty="0"/>
              <a:t>UW </a:t>
            </a:r>
            <a:r>
              <a:rPr lang="en-US" b="0" dirty="0" err="1"/>
              <a:t>CareLink</a:t>
            </a:r>
            <a:r>
              <a:rPr lang="en-US" b="0" dirty="0"/>
              <a:t> Family Care Specialists, Legal Connect and Financial Connect</a:t>
            </a:r>
          </a:p>
          <a:p>
            <a:r>
              <a:rPr lang="en-US" b="0" dirty="0"/>
              <a:t>Years Ahead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150736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 COVID-19 Employee Emergency Fund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3D5AE2-94AC-4A4C-83D0-CBF5D30C7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1527" y="2143231"/>
            <a:ext cx="8023504" cy="29217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Employee Eligibility</a:t>
            </a:r>
          </a:p>
          <a:p>
            <a:pPr lvl="1"/>
            <a:r>
              <a:rPr lang="en-US" b="0" dirty="0"/>
              <a:t>PEBB-eligible position of .5 FTE or greater</a:t>
            </a:r>
          </a:p>
          <a:p>
            <a:pPr lvl="1"/>
            <a:r>
              <a:rPr lang="en-US" b="0" dirty="0"/>
              <a:t>Continuous service at the UW of six (6) months or longer</a:t>
            </a:r>
          </a:p>
          <a:p>
            <a:pPr lvl="1"/>
            <a:r>
              <a:rPr lang="en-US" b="0" dirty="0"/>
              <a:t>Total base salary is less than $75,000</a:t>
            </a:r>
            <a:br>
              <a:rPr lang="en-US" b="0" dirty="0"/>
            </a:br>
            <a:endParaRPr lang="en-US" b="0" dirty="0"/>
          </a:p>
          <a:p>
            <a:r>
              <a:rPr lang="en-US" dirty="0"/>
              <a:t>Application process</a:t>
            </a:r>
          </a:p>
          <a:p>
            <a:pPr lvl="1"/>
            <a:r>
              <a:rPr lang="en-US" dirty="0"/>
              <a:t>Describe and document qualifying hardship</a:t>
            </a:r>
          </a:p>
          <a:p>
            <a:pPr lvl="1"/>
            <a:r>
              <a:rPr lang="en-US" dirty="0"/>
              <a:t>Document eligible expenses: </a:t>
            </a:r>
            <a:r>
              <a:rPr lang="en-US" sz="2100" dirty="0"/>
              <a:t>h</a:t>
            </a:r>
            <a:r>
              <a:rPr lang="en-US" sz="2100" b="0" dirty="0"/>
              <a:t>ousing; utility bills; medical expenses not covered by insurance; Critical transportation costs, not including parking or car payments; child and adult care expenses.</a:t>
            </a:r>
            <a:br>
              <a:rPr lang="en-US" sz="2100" b="0" dirty="0"/>
            </a:br>
            <a:endParaRPr lang="en-US" sz="2100" b="0" dirty="0"/>
          </a:p>
          <a:p>
            <a:pPr marL="0" indent="0">
              <a:buNone/>
            </a:pPr>
            <a:r>
              <a:rPr lang="en-US" sz="2600" b="0" dirty="0"/>
              <a:t>Employees may receive up to $750 for any eligible expense. </a:t>
            </a:r>
          </a:p>
          <a:p>
            <a:pPr marL="0" indent="0">
              <a:buNone/>
            </a:pPr>
            <a:r>
              <a:rPr lang="en-US" sz="2600" b="0" dirty="0"/>
              <a:t>Those who are required to work onsite may qualify for a $750 child care supplement.</a:t>
            </a:r>
            <a:endParaRPr lang="en-US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F81E3-1C20-E34C-A129-4818DEDA8EE1}"/>
              </a:ext>
            </a:extLst>
          </p:cNvPr>
          <p:cNvSpPr txBox="1"/>
          <p:nvPr/>
        </p:nvSpPr>
        <p:spPr>
          <a:xfrm>
            <a:off x="540689" y="1558455"/>
            <a:ext cx="790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UW COVID-19 Employee Emergency Fund helps eligible employees who are experiencing a critical, temporary and unforeseen financial hardship due to COVID-19.</a:t>
            </a:r>
          </a:p>
        </p:txBody>
      </p:sp>
    </p:spTree>
    <p:extLst>
      <p:ext uri="{BB962C8B-B14F-4D97-AF65-F5344CB8AC3E}">
        <p14:creationId xmlns:p14="http://schemas.microsoft.com/office/powerpoint/2010/main" val="361876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3099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C3083"/>
                </a:solidFill>
                <a:latin typeface="Encode Sans"/>
                <a:ea typeface="Encode Sans"/>
                <a:cs typeface="Encode Sans"/>
                <a:sym typeface="Encode Sans"/>
              </a:rPr>
              <a:t>THE WHOLE U: FOR UW, BY UW</a:t>
            </a:r>
            <a:endParaRPr sz="3200" b="1" dirty="0">
              <a:solidFill>
                <a:srgbClr val="4C30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59" y="1680882"/>
            <a:ext cx="5531047" cy="287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5086" y="1051418"/>
            <a:ext cx="2372748" cy="153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Stay Connected with The Whole U&#10;Website - thewholeu.uw.edu&#10;Instagram - instagram.com/uwwholeu&#10;Twitter - twitter.com/uwwholeu&#10;Facebook - facebook.com/TheWholeU" title="Welcome to The Whole U!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5086" y="2620738"/>
            <a:ext cx="2372748" cy="17795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7C18D70-AC4B-4D4A-A120-78AA66E7EEC5}"/>
              </a:ext>
            </a:extLst>
          </p:cNvPr>
          <p:cNvSpPr txBox="1">
            <a:spLocks/>
          </p:cNvSpPr>
          <p:nvPr/>
        </p:nvSpPr>
        <p:spPr>
          <a:xfrm>
            <a:off x="369510" y="989897"/>
            <a:ext cx="5863202" cy="690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>
            <a:defPPr>
              <a:defRPr lang="en-US"/>
            </a:defPPr>
            <a:lvl1pPr marL="0" lvl="0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50" dirty="0"/>
              <a:t>IN 2020 THE WHOLE U PIVOTED TO REACH THE UW COMMUNITY IN NEW AND INNOVATIVE WAYS, MAKING AN IMPACT ACROSS UW CAMPUSES AND EMPLOYEE TYPES.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C3083"/>
                </a:solidFill>
                <a:latin typeface="Encode Sans"/>
                <a:ea typeface="Encode Sans"/>
                <a:cs typeface="Encode Sans"/>
                <a:sym typeface="Encode Sans"/>
              </a:rPr>
              <a:t>Overview of Offerings</a:t>
            </a:r>
            <a:endParaRPr b="1">
              <a:solidFill>
                <a:srgbClr val="4C30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699" y="1152474"/>
            <a:ext cx="8659045" cy="373715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lang="en" sz="1900" dirty="0">
                <a:latin typeface="Encode Sans Medium"/>
                <a:ea typeface="Encode Sans Medium"/>
                <a:cs typeface="Encode Sans Medium"/>
                <a:sym typeface="Encode Sans Medium"/>
              </a:rPr>
              <a:t>Seminars and Self-Paced Programs</a:t>
            </a:r>
          </a:p>
          <a:p>
            <a:pPr marL="800100" lvl="1" indent="-342900">
              <a:spcBef>
                <a:spcPct val="20000"/>
              </a:spcBef>
              <a:buSzTx/>
              <a:buFont typeface="Lucida Grande"/>
              <a:buChar char="&gt;"/>
              <a:defRPr/>
            </a:pPr>
            <a:r>
              <a:rPr lang="en" sz="1600" dirty="0">
                <a:latin typeface="Encode Sans Medium"/>
                <a:ea typeface="Encode Sans Medium"/>
                <a:cs typeface="Encode Sans Medium"/>
                <a:sym typeface="Encode Sans Medium"/>
              </a:rPr>
              <a:t>UW Faculty &amp; UW Medicine expert-led seminars</a:t>
            </a:r>
          </a:p>
          <a:p>
            <a:pPr marL="800100" lvl="1" indent="-342900">
              <a:spcBef>
                <a:spcPct val="20000"/>
              </a:spcBef>
              <a:buSzTx/>
              <a:buFont typeface="Lucida Grande"/>
              <a:buChar char="&gt;"/>
              <a:defRPr/>
            </a:pPr>
            <a:r>
              <a:rPr lang="en" sz="1600" dirty="0">
                <a:latin typeface="Encode Sans Medium"/>
                <a:ea typeface="Encode Sans Medium"/>
                <a:cs typeface="Encode Sans Medium"/>
                <a:sym typeface="Encode Sans Medium"/>
              </a:rPr>
              <a:t>Nutrition, parenting, volunteerism, and health workshops</a:t>
            </a:r>
          </a:p>
          <a:p>
            <a:pPr marL="800100" lvl="1" indent="-342900">
              <a:spcBef>
                <a:spcPct val="20000"/>
              </a:spcBef>
              <a:buSzTx/>
              <a:buFont typeface="Lucida Grande"/>
              <a:buChar char="&gt;"/>
              <a:defRPr/>
            </a:pPr>
            <a:r>
              <a:rPr lang="en" sz="1600" dirty="0">
                <a:latin typeface="Encode Sans Medium"/>
                <a:ea typeface="Encode Sans Medium"/>
                <a:cs typeface="Encode Sans Medium"/>
                <a:sym typeface="Encode Sans Medium"/>
              </a:rPr>
              <a:t>Financial &amp; sustainability seminars &amp; challenges</a:t>
            </a:r>
          </a:p>
          <a:p>
            <a:pPr marL="800100" lvl="1" indent="-342900">
              <a:spcBef>
                <a:spcPct val="20000"/>
              </a:spcBef>
              <a:buSzTx/>
              <a:buFont typeface="Lucida Grande"/>
              <a:buChar char="&gt;"/>
              <a:defRPr/>
            </a:pPr>
            <a:r>
              <a:rPr lang="en" sz="1600" dirty="0">
                <a:latin typeface="Encode Sans Medium"/>
                <a:ea typeface="Encode Sans Medium"/>
                <a:cs typeface="Encode Sans Medium"/>
                <a:sym typeface="Encode Sans Medium"/>
              </a:rPr>
              <a:t>Fitness &amp; mindfulness training</a:t>
            </a:r>
            <a:br>
              <a:rPr lang="en" sz="1251" dirty="0">
                <a:latin typeface="Encode Sans Medium"/>
                <a:ea typeface="Encode Sans Medium"/>
                <a:cs typeface="Encode Sans Medium"/>
                <a:sym typeface="Encode Sans Medium"/>
              </a:rPr>
            </a:br>
            <a:endParaRPr lang="en" sz="1651" dirty="0"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lang="en" sz="1900" dirty="0">
                <a:latin typeface="Encode Sans Medium"/>
                <a:ea typeface="Encode Sans Medium"/>
                <a:cs typeface="Encode Sans Medium"/>
                <a:sym typeface="Encode Sans Medium"/>
              </a:rPr>
              <a:t>Daily Virtual Fitness Breaks</a:t>
            </a:r>
          </a:p>
          <a:p>
            <a:pPr marL="800100" lvl="1" indent="-342900">
              <a:spcBef>
                <a:spcPct val="20000"/>
              </a:spcBef>
              <a:buSzTx/>
              <a:buFont typeface="Lucida Grande"/>
              <a:buChar char="&gt;"/>
              <a:defRPr/>
            </a:pPr>
            <a:r>
              <a:rPr lang="en" sz="1600" dirty="0">
                <a:latin typeface="Encode Sans Medium"/>
                <a:ea typeface="Encode Sans Medium"/>
                <a:cs typeface="Encode Sans Medium"/>
                <a:sym typeface="Encode Sans Medium"/>
              </a:rPr>
              <a:t>Yoga and strength conditioning</a:t>
            </a:r>
            <a:br>
              <a:rPr lang="en" sz="1600" dirty="0">
                <a:latin typeface="Encode Sans Medium"/>
                <a:ea typeface="Encode Sans Medium"/>
                <a:cs typeface="Encode Sans Medium"/>
                <a:sym typeface="Encode Sans Medium"/>
              </a:rPr>
            </a:br>
            <a:endParaRPr lang="en" sz="1600" dirty="0"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lang="en" sz="1900" dirty="0">
                <a:latin typeface="Encode Sans Medium"/>
                <a:ea typeface="Encode Sans Medium"/>
                <a:cs typeface="Encode Sans Medium"/>
                <a:sym typeface="Encode Sans Medium"/>
              </a:rPr>
              <a:t>Additional</a:t>
            </a:r>
            <a:r>
              <a:rPr lang="en" sz="1700" dirty="0">
                <a:latin typeface="Encode Sans Medium"/>
                <a:ea typeface="Encode Sans Medium"/>
                <a:cs typeface="Encode Sans Medium"/>
                <a:sym typeface="Encode Sans Medium"/>
              </a:rPr>
              <a:t>, Ongoing Virtual Classes</a:t>
            </a:r>
          </a:p>
          <a:p>
            <a:pPr marL="800100" lvl="1" indent="-342900">
              <a:spcBef>
                <a:spcPct val="20000"/>
              </a:spcBef>
              <a:buSzTx/>
              <a:buFont typeface="Lucida Grande"/>
              <a:buChar char="&gt;"/>
              <a:defRPr/>
            </a:pPr>
            <a:r>
              <a:rPr lang="en" sz="1600" dirty="0">
                <a:latin typeface="Encode Sans Medium"/>
                <a:ea typeface="Encode Sans Medium"/>
                <a:cs typeface="Encode Sans Medium"/>
                <a:sym typeface="Encode Sans Medium"/>
              </a:rPr>
              <a:t>Zumba, yoga, exercise, meditation</a:t>
            </a:r>
            <a:br>
              <a:rPr lang="en" sz="1600" dirty="0">
                <a:latin typeface="Encode Sans Medium"/>
                <a:ea typeface="Encode Sans Medium"/>
                <a:cs typeface="Encode Sans Medium"/>
                <a:sym typeface="Encode Sans Medium"/>
              </a:rPr>
            </a:br>
            <a:endParaRPr sz="1600" dirty="0"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lang="en" sz="1900" dirty="0">
                <a:latin typeface="Encode Sans Medium"/>
                <a:ea typeface="Encode Sans Medium"/>
                <a:cs typeface="Encode Sans Medium"/>
                <a:sym typeface="Encode Sans Medium"/>
              </a:rPr>
              <a:t>For UW, By UW Podcast</a:t>
            </a:r>
            <a:br>
              <a:rPr lang="en" sz="1900" dirty="0">
                <a:latin typeface="Encode Sans Medium"/>
                <a:ea typeface="Encode Sans Medium"/>
                <a:cs typeface="Encode Sans Medium"/>
                <a:sym typeface="Encode Sans Medium"/>
              </a:rPr>
            </a:br>
            <a:endParaRPr lang="en" sz="1900" dirty="0"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lang="en" sz="1900" dirty="0">
                <a:latin typeface="Encode Sans Medium"/>
                <a:ea typeface="Encode Sans Medium"/>
                <a:cs typeface="Encode Sans Medium"/>
                <a:sym typeface="Encode Sans Medium"/>
              </a:rPr>
              <a:t>The Whole U YouTube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endParaRPr lang="en" sz="1700" dirty="0"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lang="en" sz="1900" dirty="0">
                <a:latin typeface="Encode Sans Medium"/>
                <a:ea typeface="Encode Sans Medium"/>
                <a:cs typeface="Encode Sans Medium"/>
                <a:sym typeface="Encode Sans Medium"/>
              </a:rPr>
              <a:t>Articles Published Twice Weekly</a:t>
            </a:r>
            <a:endParaRPr sz="1900" dirty="0"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t="6085" b="14156"/>
          <a:stretch/>
        </p:blipFill>
        <p:spPr>
          <a:xfrm>
            <a:off x="4248375" y="2357035"/>
            <a:ext cx="2142825" cy="9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8375" y="3396425"/>
            <a:ext cx="2142751" cy="10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925" y="2269049"/>
            <a:ext cx="2142826" cy="107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953" y="1141725"/>
            <a:ext cx="2142774" cy="107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8975" y="3396398"/>
            <a:ext cx="2142774" cy="1071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AC92D295-5983-D342-8DC6-8A66F1658957}"/>
    </a:ext>
  </a:extLst>
</a:theme>
</file>

<file path=ppt/theme/theme2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728E999B-5FDC-D947-AD88-C76532C65438}"/>
    </a:ext>
  </a:extLst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D3BBDDB8-84E9-3048-9EAF-FDE65D2CF117}"/>
    </a:ext>
  </a:extLst>
</a:theme>
</file>

<file path=ppt/theme/theme4.xml><?xml version="1.0" encoding="utf-8"?>
<a:theme xmlns:a="http://schemas.openxmlformats.org/drawingml/2006/main" name="3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D3BBDDB8-84E9-3048-9EAF-FDE65D2CF11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F5B337151B94DA2A71CD6FB2F958D" ma:contentTypeVersion="13" ma:contentTypeDescription="Create a new document." ma:contentTypeScope="" ma:versionID="acc3b5ce8066691c55d5e3d862adf0a0">
  <xsd:schema xmlns:xsd="http://www.w3.org/2001/XMLSchema" xmlns:xs="http://www.w3.org/2001/XMLSchema" xmlns:p="http://schemas.microsoft.com/office/2006/metadata/properties" xmlns:ns3="019592fb-9249-4ded-ba04-b5cc70c77878" xmlns:ns4="6c7a611c-292a-4870-903d-67d3823a1c6e" targetNamespace="http://schemas.microsoft.com/office/2006/metadata/properties" ma:root="true" ma:fieldsID="f8be21d1a61787901c29cc359c64f097" ns3:_="" ns4:_="">
    <xsd:import namespace="019592fb-9249-4ded-ba04-b5cc70c77878"/>
    <xsd:import namespace="6c7a611c-292a-4870-903d-67d3823a1c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592fb-9249-4ded-ba04-b5cc70c778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a611c-292a-4870-903d-67d3823a1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944B5B-324E-4D6E-9F7F-93D7BFC18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E4C313-BFED-4F05-A281-99CEE23E5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9592fb-9249-4ded-ba04-b5cc70c77878"/>
    <ds:schemaRef ds:uri="6c7a611c-292a-4870-903d-67d3823a1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E4EE34-BA98-47C7-AA7A-F74BCBB171DD}">
  <ds:schemaRefs>
    <ds:schemaRef ds:uri="http://schemas.microsoft.com/office/2006/metadata/properties"/>
    <ds:schemaRef ds:uri="http://schemas.openxmlformats.org/package/2006/metadata/core-properties"/>
    <ds:schemaRef ds:uri="6c7a611c-292a-4870-903d-67d3823a1c6e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019592fb-9249-4ded-ba04-b5cc70c7787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29635</TotalTime>
  <Words>733</Words>
  <Application>Microsoft Macintosh PowerPoint</Application>
  <PresentationFormat>On-screen Show (16:9)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Calibri</vt:lpstr>
      <vt:lpstr>Calibri Light</vt:lpstr>
      <vt:lpstr>Encode Sans</vt:lpstr>
      <vt:lpstr>Encode Sans Medium</vt:lpstr>
      <vt:lpstr>Encode Sans Normal Black</vt:lpstr>
      <vt:lpstr>Lucida Grande</vt:lpstr>
      <vt:lpstr>Open Sans</vt:lpstr>
      <vt:lpstr>Open Sans Light</vt:lpstr>
      <vt:lpstr>Uni Sans</vt:lpstr>
      <vt:lpstr>Wingdings</vt:lpstr>
      <vt:lpstr>Custom Design</vt:lpstr>
      <vt:lpstr>2_Custom Design</vt:lpstr>
      <vt:lpstr>1_Custom Design</vt:lpstr>
      <vt:lpstr>3_Custom Design</vt:lpstr>
      <vt:lpstr>Office Theme</vt:lpstr>
      <vt:lpstr>Resources for  employee well-being</vt:lpstr>
      <vt:lpstr>UWHR Resources for employee well-being</vt:lpstr>
      <vt:lpstr>UW CareLink</vt:lpstr>
      <vt:lpstr>Child care   </vt:lpstr>
      <vt:lpstr>Backup care for adults and children</vt:lpstr>
      <vt:lpstr>Adult and elder care</vt:lpstr>
      <vt:lpstr>UW COVID-19 Employee Emergency Fund</vt:lpstr>
      <vt:lpstr>THE WHOLE U: FOR UW, BY UW</vt:lpstr>
      <vt:lpstr>Overview of Offerings</vt:lpstr>
      <vt:lpstr>PROFESSIONAL AND ORGANIZATIONAL DEVELOPMENT (POD)</vt:lpstr>
      <vt:lpstr>Learn more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deans&amp;chancellors orientation</dc:title>
  <dc:creator>Angela M Wirig</dc:creator>
  <cp:lastModifiedBy>Kathleen Farrell</cp:lastModifiedBy>
  <cp:revision>47</cp:revision>
  <cp:lastPrinted>2022-01-18T18:40:54Z</cp:lastPrinted>
  <dcterms:created xsi:type="dcterms:W3CDTF">2019-11-08T20:48:13Z</dcterms:created>
  <dcterms:modified xsi:type="dcterms:W3CDTF">2022-02-11T23:14:19Z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0x010100F64F5B337151B94DA2A71CD6FB2F958D</vt:lpwstr>
  </property>
</Properties>
</file>