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649" r:id="rId2"/>
    <p:sldId id="1090" r:id="rId3"/>
    <p:sldId id="1097" r:id="rId4"/>
    <p:sldId id="1107" r:id="rId5"/>
    <p:sldId id="1092" r:id="rId6"/>
    <p:sldId id="1104" r:id="rId7"/>
    <p:sldId id="1105" r:id="rId8"/>
    <p:sldId id="1106" r:id="rId9"/>
    <p:sldId id="1099" r:id="rId10"/>
  </p:sldIdLst>
  <p:sldSz cx="9144000" cy="6858000" type="overhead"/>
  <p:notesSz cx="700405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00"/>
    <a:srgbClr val="FF0000"/>
    <a:srgbClr val="FFFFFF"/>
    <a:srgbClr val="003399"/>
    <a:srgbClr val="336699"/>
    <a:srgbClr val="FFCC99"/>
    <a:srgbClr val="FF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3" autoAdjust="0"/>
    <p:restoredTop sz="99151" autoAdjust="0"/>
  </p:normalViewPr>
  <p:slideViewPr>
    <p:cSldViewPr snapToGrid="0">
      <p:cViewPr varScale="1">
        <p:scale>
          <a:sx n="65" d="100"/>
          <a:sy n="65" d="100"/>
        </p:scale>
        <p:origin x="124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5C3448C-42FF-4387-8D0F-DF641BB3E3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157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2AA38A0-EBE2-4EBE-8EE9-7BF454D8E9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376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967163" y="8759825"/>
            <a:ext cx="3035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20" tIns="46360" rIns="92720" bIns="46360" anchor="b"/>
          <a:lstStyle>
            <a:lvl1pPr defTabSz="927100" eaLnBrk="0" hangingPunct="0"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algn="r" eaLnBrk="1" hangingPunct="1"/>
            <a:fld id="{594068E4-8273-43AC-9131-440C03CC873A}" type="slidenum">
              <a:rPr lang="en-US" altLang="en-US" sz="1200">
                <a:latin typeface="Arial" pitchFamily="34" charset="0"/>
                <a:cs typeface="Arial" pitchFamily="34" charset="0"/>
              </a:rPr>
              <a:pPr algn="r" eaLnBrk="1" hangingPunct="1"/>
              <a:t>1</a:t>
            </a:fld>
            <a:endParaRPr lang="en-US" altLang="en-US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692150"/>
            <a:ext cx="4613275" cy="3459163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381500"/>
            <a:ext cx="5603875" cy="414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20" tIns="46360" rIns="92720" bIns="46360"/>
          <a:lstStyle/>
          <a:p>
            <a:pPr eaLnBrk="1" hangingPunct="1"/>
            <a:r>
              <a:rPr lang="en-US" altLang="en-US">
                <a:latin typeface="Arial" pitchFamily="34" charset="0"/>
              </a:rPr>
              <a:t>3-year NIMH-funded project (2008-11) to address depression and HIV medication adherence in HIV+ Latino men and women receiving care on the U.S.-Mexico border</a:t>
            </a:r>
          </a:p>
          <a:p>
            <a:pPr eaLnBrk="1" hangingPunct="1"/>
            <a:endParaRPr lang="en-US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411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ea typeface="+mn-ea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10 h 1906"/>
                <a:gd name="T4" fmla="*/ 5902 w 5740"/>
                <a:gd name="T5" fmla="*/ 1010 h 1906"/>
                <a:gd name="T6" fmla="*/ 590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05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05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9F8920-19C2-44CF-B9CE-61B2F1BEA0AF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A6EAADE-FCB6-4C37-9004-AD02F01611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70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401B2-AD0A-4F36-9862-174073C6595D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B089E-5BF5-47B7-BD4E-0011B3FD8F0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4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95B02-9E3D-483F-9D9D-19567949C321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9859DB-5566-417E-A840-728277CDAE3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9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0BA6C-20B2-4EF2-8B24-A7EA7C500CCC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19119-1BF8-428D-8FFE-C4E3C094BEA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8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9C84B-FCC9-479F-BD21-77A58F2D3E14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B8E0BB-F5B0-4F49-BDCF-5991D561C79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87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38F6C-4661-4C9E-A40A-758961321651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343BE-B498-4868-8FEF-365A9034A14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4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64C584-A69A-46C4-9AC4-3210A1A2FD66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21D199-D345-4CCB-BE1E-456C9455A08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16954"/>
      </p:ext>
    </p:extLst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F633C9-E01C-465C-93F9-2C21CD81B286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85FC5E-485C-48BD-A287-AE7EFB7AD1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548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A9468-7CF8-4B8D-990C-F3BB10A0BA06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96DFE-2586-4EC4-A5F9-C1D1595B99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6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7CF90-ECD0-4852-AD98-466A4F80076E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B5307-F739-4C05-80D7-29C97F44B59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113B5-7C41-4566-9BDD-4AEBBD3E9342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5759E-A51E-4FD1-A435-83989CAE08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484FB-2142-481F-B60D-AFD8AA529E11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99D8A-D6FE-4126-A7DD-68F2007C0FB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20084-E50B-4A8C-A3FC-601595E4B11F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B5D1B-F26F-412F-A7C0-FC6CD0334F8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3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AC5E9-558E-4EF6-BF84-6C2E1705BEED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83910-203E-4340-B4EC-147AC51370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A674F-CCE0-4C2A-AA32-D37821C59257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92062-F40D-4DCB-890C-365048295CE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4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AFB37A-6FBC-4375-911B-57669AACC219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715A3-04E5-46B9-A4E5-125DFEDE02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7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FDDB9DCE-2D34-4525-A771-E9FC9AEE3E40}" type="datetime1">
              <a:rPr lang="en-US" altLang="en-US"/>
              <a:pPr/>
              <a:t>2/11/2022</a:t>
            </a:fld>
            <a:endParaRPr lang="en-US" altLang="en-US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DE8DBC6-2469-4E35-A6EF-AA0C41AF1D9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8947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48947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48948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48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ea typeface="+mn-ea"/>
                </a:endParaRPr>
              </a:p>
            </p:txBody>
          </p:sp>
        </p:grpSp>
        <p:sp>
          <p:nvSpPr>
            <p:cNvPr id="48948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ea typeface="+mn-ea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10 h 1906"/>
                <a:gd name="T4" fmla="*/ 5902 w 5740"/>
                <a:gd name="T5" fmla="*/ 1010 h 1906"/>
                <a:gd name="T6" fmla="*/ 590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94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894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94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  <p:sldLayoutId id="2147483878" r:id="rId13"/>
    <p:sldLayoutId id="2147483879" r:id="rId14"/>
    <p:sldLayoutId id="2147483881" r:id="rId15"/>
    <p:sldLayoutId id="2147483882" r:id="rId16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llbeing.uw.edu/mental-health/urgent-hel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gia.berkeley.edu/practice/three-good-thing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times.com/2021/04/21/magazine/covid-drinking-alcohol-health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imoni@uw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9ABFE7-A8EE-4C3B-8753-8423D8B60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414" y="-10963"/>
            <a:ext cx="9173498" cy="6858000"/>
          </a:xfrm>
          <a:prstGeom prst="rect">
            <a:avLst/>
          </a:prstGeom>
        </p:spPr>
      </p:pic>
      <p:sp>
        <p:nvSpPr>
          <p:cNvPr id="2056" name="Rectangle 8"/>
          <p:cNvSpPr>
            <a:spLocks noGrp="1" noChangeArrowheads="1"/>
          </p:cNvSpPr>
          <p:nvPr>
            <p:ph type="ctrTitle" idx="4294967295"/>
          </p:nvPr>
        </p:nvSpPr>
        <p:spPr>
          <a:xfrm>
            <a:off x="3490452" y="-10963"/>
            <a:ext cx="5472573" cy="1295400"/>
          </a:xfrm>
        </p:spPr>
        <p:txBody>
          <a:bodyPr/>
          <a:lstStyle/>
          <a:p>
            <a:pPr eaLnBrk="1" hangingPunct="1">
              <a:defRPr/>
            </a:pPr>
            <a:br>
              <a:rPr lang="en-US" sz="2000" i="1" dirty="0">
                <a:latin typeface="Arial" charset="0"/>
                <a:ea typeface="+mj-ea"/>
              </a:rPr>
            </a:br>
            <a:br>
              <a:rPr lang="en-US" sz="3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Self-Care in Academe in the Midst of a Pandemic</a:t>
            </a:r>
            <a:br>
              <a:rPr lang="en-US" sz="1800" i="1" dirty="0">
                <a:effectLst/>
                <a:ea typeface="+mj-ea"/>
              </a:rPr>
            </a:br>
            <a:endParaRPr lang="en-US" sz="1800" i="1" dirty="0">
              <a:latin typeface="Arial" charset="0"/>
              <a:ea typeface="+mj-ea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4294967295"/>
          </p:nvPr>
        </p:nvSpPr>
        <p:spPr>
          <a:xfrm>
            <a:off x="99916" y="5681000"/>
            <a:ext cx="8289925" cy="7651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altLang="ja-JP" sz="1200" i="1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600" i="1" dirty="0">
                <a:effectLst/>
                <a:ea typeface="+mj-ea"/>
              </a:rPr>
              <a:t>Presentation for  Faculty Assembly, UW Tacoma, Feb, 2022.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i="1" dirty="0">
                <a:effectLst/>
                <a:ea typeface="+mj-ea"/>
              </a:rPr>
              <a:t>Photo credit: </a:t>
            </a:r>
            <a:r>
              <a:rPr lang="en-US" sz="1600" dirty="0"/>
              <a:t>Dennis Wise/U. of Washington. Acknowledgements to Kim Eckart of UW NEWS and UW Psych Dept Grad Students</a:t>
            </a:r>
            <a:endParaRPr lang="en-US" altLang="en-US" sz="1600" i="1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76225" y="3736976"/>
            <a:ext cx="868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+mn-ea"/>
                <a:cs typeface="Arial"/>
              </a:rPr>
              <a:t>Jane M. Simoni, Ph.D.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rPr>
              <a:t>Professor &amp; Director of Clinical Training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rPr>
              <a:t>UW Department of Psychology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18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The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8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err="1"/>
              <a:t>Syndemics</a:t>
            </a:r>
            <a:r>
              <a:rPr lang="en-US" sz="3600" dirty="0"/>
              <a:t>: </a:t>
            </a:r>
            <a:r>
              <a:rPr lang="en-US" sz="3600" dirty="0" err="1"/>
              <a:t>Covid</a:t>
            </a:r>
            <a:r>
              <a:rPr lang="en-US" sz="3600" dirty="0"/>
              <a:t> epidemic, BLM, Anti-Asian assaults, climate change, political divisions, economic uncertainties</a:t>
            </a:r>
          </a:p>
          <a:p>
            <a:pPr marL="0" indent="0">
              <a:buNone/>
            </a:pPr>
            <a:r>
              <a:rPr lang="en-US" sz="3600" dirty="0"/>
              <a:t>Increasing rates of substance use and mental health distress</a:t>
            </a:r>
          </a:p>
        </p:txBody>
      </p:sp>
    </p:spTree>
    <p:extLst>
      <p:ext uri="{BB962C8B-B14F-4D97-AF65-F5344CB8AC3E}">
        <p14:creationId xmlns:p14="http://schemas.microsoft.com/office/powerpoint/2010/main" val="376162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Signs of Distress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838"/>
            <a:ext cx="8229600" cy="4525963"/>
          </a:xfrm>
        </p:spPr>
        <p:txBody>
          <a:bodyPr/>
          <a:lstStyle/>
          <a:p>
            <a:r>
              <a:rPr lang="en-US" dirty="0"/>
              <a:t>Trouble concentrating or prioritizing</a:t>
            </a:r>
          </a:p>
          <a:p>
            <a:r>
              <a:rPr lang="en-US" dirty="0"/>
              <a:t>Lacking motivation, procrastinating</a:t>
            </a:r>
          </a:p>
          <a:p>
            <a:r>
              <a:rPr lang="en-US" dirty="0"/>
              <a:t>Doubting the meaning and impact of our work</a:t>
            </a:r>
          </a:p>
          <a:p>
            <a:r>
              <a:rPr lang="en-US" dirty="0"/>
              <a:t>Loss of pleasure in doing what we once enjoyed</a:t>
            </a:r>
          </a:p>
          <a:p>
            <a:r>
              <a:rPr lang="en-US" dirty="0"/>
              <a:t>Absenteeism, AWOL</a:t>
            </a:r>
          </a:p>
          <a:p>
            <a:r>
              <a:rPr lang="en-US" dirty="0"/>
              <a:t>Stress, distress, burn out, anxiety, sadness</a:t>
            </a:r>
          </a:p>
          <a:p>
            <a:r>
              <a:rPr lang="en-US" dirty="0"/>
              <a:t>Feeling simply numb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0308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057"/>
            <a:ext cx="8229600" cy="5370872"/>
          </a:xfrm>
        </p:spPr>
        <p:txBody>
          <a:bodyPr/>
          <a:lstStyle/>
          <a:p>
            <a:r>
              <a:rPr lang="en-US" dirty="0"/>
              <a:t>If you or someone you know are truly struggling – unable to function at home or work, drastic changes in sleep or weight or substance use, or thoughts of hurting yourself – </a:t>
            </a:r>
            <a:r>
              <a:rPr lang="en-US" dirty="0">
                <a:hlinkClick r:id="rId2"/>
              </a:rPr>
              <a:t>you should reach out to others</a:t>
            </a:r>
            <a:r>
              <a:rPr lang="en-US" dirty="0"/>
              <a:t> and perhaps seek professional help.</a:t>
            </a:r>
          </a:p>
          <a:p>
            <a:r>
              <a:rPr lang="en-US" u="sng" dirty="0">
                <a:solidFill>
                  <a:srgbClr val="FFC000"/>
                </a:solidFill>
              </a:rPr>
              <a:t>Stigma</a:t>
            </a:r>
            <a:r>
              <a:rPr lang="en-US" dirty="0"/>
              <a:t> around substance use and mental health problems can be a barrier to addressing these issues and getting help.</a:t>
            </a:r>
          </a:p>
          <a:p>
            <a:r>
              <a:rPr lang="en-US" dirty="0"/>
              <a:t>If you can face these challenges head-on and get help early, you’ll be better off in the long run.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i="1" dirty="0"/>
              <a:t>The Crisis Connections phone line (866-427-4747) and Crisis Text Line (text HEAL to 741741) are available to the UW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9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Step #1: Recognize and Validate Your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690" y="1698522"/>
            <a:ext cx="8229600" cy="4525963"/>
          </a:xfrm>
        </p:spPr>
        <p:txBody>
          <a:bodyPr/>
          <a:lstStyle/>
          <a:p>
            <a:r>
              <a:rPr lang="en-US" dirty="0"/>
              <a:t>Acknowledge how you’re feeling now: </a:t>
            </a:r>
          </a:p>
          <a:p>
            <a:pPr lvl="1"/>
            <a:r>
              <a:rPr lang="en-US" dirty="0"/>
              <a:t>Overwhelmed, sad, disappointed, grieving, hopeless, anxious, fearful?</a:t>
            </a:r>
          </a:p>
          <a:p>
            <a:pPr lvl="1"/>
            <a:r>
              <a:rPr lang="en-US" dirty="0"/>
              <a:t>Frustrated and disappointed over the seemingly endless cycles of the pandemic? </a:t>
            </a:r>
          </a:p>
          <a:p>
            <a:pPr lvl="1"/>
            <a:r>
              <a:rPr lang="en-US" dirty="0"/>
              <a:t>Tired of constant crisis management?</a:t>
            </a:r>
          </a:p>
          <a:p>
            <a:pPr lvl="1"/>
            <a:r>
              <a:rPr lang="en-US" dirty="0"/>
              <a:t> NY </a:t>
            </a:r>
            <a:r>
              <a:rPr lang="en-US" i="1" dirty="0"/>
              <a:t>Times</a:t>
            </a:r>
            <a:r>
              <a:rPr lang="en-US" dirty="0"/>
              <a:t>: “languishing”? </a:t>
            </a:r>
          </a:p>
          <a:p>
            <a:r>
              <a:rPr lang="en-US" dirty="0"/>
              <a:t>REMEMBER: All emotions are understandable, and you’re not alone in your pain.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85A9A-3D39-405B-AB72-B6E7A5DC50DC}"/>
              </a:ext>
            </a:extLst>
          </p:cNvPr>
          <p:cNvSpPr txBox="1"/>
          <p:nvPr/>
        </p:nvSpPr>
        <p:spPr>
          <a:xfrm>
            <a:off x="456597" y="5855153"/>
            <a:ext cx="83186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New York Times Article on Languishing: </a:t>
            </a:r>
            <a:r>
              <a:rPr lang="en-US" sz="1800" dirty="0"/>
              <a:t>https://www.nytimes.com/2021/04/19/well/mind/covid-mental-health-languishing.html</a:t>
            </a:r>
          </a:p>
        </p:txBody>
      </p:sp>
    </p:spTree>
    <p:extLst>
      <p:ext uri="{BB962C8B-B14F-4D97-AF65-F5344CB8AC3E}">
        <p14:creationId xmlns:p14="http://schemas.microsoft.com/office/powerpoint/2010/main" val="264368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Positive Coping Strategy: Cultivate Appreciation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690" y="1829154"/>
            <a:ext cx="8229600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Identify three good things about each day</a:t>
            </a:r>
            <a:r>
              <a:rPr lang="en-US" dirty="0"/>
              <a:t> and what you appreciate about them. These should be very specific events or experiences. </a:t>
            </a:r>
          </a:p>
          <a:p>
            <a:r>
              <a:rPr lang="en-US" dirty="0"/>
              <a:t>Write them down. Explain why they went well, how they made you feel, what caused them to go well. </a:t>
            </a:r>
          </a:p>
          <a:p>
            <a:r>
              <a:rPr lang="en-US" dirty="0"/>
              <a:t>Come up with three new things each day, and focus your attention on them, rather than ruminating on the things that bother you.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https://ggia.berkeley.edu/practice/three-good-things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04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4000" dirty="0"/>
            </a:br>
            <a:r>
              <a:rPr lang="en-US" sz="4000" dirty="0"/>
              <a:t>Fundamentals of </a:t>
            </a:r>
            <a:br>
              <a:rPr lang="en-US" sz="4000" dirty="0"/>
            </a:br>
            <a:r>
              <a:rPr lang="en-US" sz="4000" dirty="0"/>
              <a:t>Good Mental Health (1)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690" y="1698522"/>
            <a:ext cx="8229600" cy="4525963"/>
          </a:xfrm>
        </p:spPr>
        <p:txBody>
          <a:bodyPr/>
          <a:lstStyle/>
          <a:p>
            <a:r>
              <a:rPr lang="en-US" dirty="0"/>
              <a:t>Practice good “sleep hygiene”: Get the right amount of sleep (7-10 hours) and go to bed and rise at the same times each day</a:t>
            </a:r>
          </a:p>
          <a:p>
            <a:r>
              <a:rPr lang="en-US" dirty="0"/>
              <a:t>Stay hydrated and eat enough healthful foods each day. Your nutrition can affect your mood.</a:t>
            </a:r>
          </a:p>
          <a:p>
            <a:r>
              <a:rPr lang="en-US" dirty="0"/>
              <a:t>Go outside. Connect with nature and remind yourself that there’s more to life than a computer screen.</a:t>
            </a:r>
          </a:p>
          <a:p>
            <a:r>
              <a:rPr lang="en-US" dirty="0"/>
              <a:t>Stay active. Movement boosts energy and mood.</a:t>
            </a:r>
          </a:p>
        </p:txBody>
      </p:sp>
      <p:pic>
        <p:nvPicPr>
          <p:cNvPr id="7" name="Graphic 6" descr="Swimming with solid fill">
            <a:extLst>
              <a:ext uri="{FF2B5EF4-FFF2-40B4-BE49-F238E27FC236}">
                <a16:creationId xmlns:a16="http://schemas.microsoft.com/office/drawing/2014/main" id="{22D794CF-1EE0-4AF9-9FEA-B3595D269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15490" y="4964678"/>
            <a:ext cx="914400" cy="914400"/>
          </a:xfrm>
          <a:prstGeom prst="rect">
            <a:avLst/>
          </a:prstGeom>
        </p:spPr>
      </p:pic>
      <p:pic>
        <p:nvPicPr>
          <p:cNvPr id="9" name="Graphic 8" descr="Run with solid fill">
            <a:extLst>
              <a:ext uri="{FF2B5EF4-FFF2-40B4-BE49-F238E27FC236}">
                <a16:creationId xmlns:a16="http://schemas.microsoft.com/office/drawing/2014/main" id="{080E93B9-2AFE-4BF2-BF3F-A099A291FE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72648" y="5050328"/>
            <a:ext cx="799085" cy="799085"/>
          </a:xfrm>
          <a:prstGeom prst="rect">
            <a:avLst/>
          </a:prstGeom>
        </p:spPr>
      </p:pic>
      <p:pic>
        <p:nvPicPr>
          <p:cNvPr id="13" name="Graphic 12" descr="Yoga with solid fill">
            <a:extLst>
              <a:ext uri="{FF2B5EF4-FFF2-40B4-BE49-F238E27FC236}">
                <a16:creationId xmlns:a16="http://schemas.microsoft.com/office/drawing/2014/main" id="{DBD6736B-21F5-4ED2-B315-8BD42A8FEE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07219" y="5022336"/>
            <a:ext cx="799085" cy="79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3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defTabSz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Fundamentals of </a:t>
            </a:r>
            <a:br>
              <a:rPr lang="en-US" sz="4000" dirty="0"/>
            </a:br>
            <a:r>
              <a:rPr lang="en-US" sz="4000" dirty="0"/>
              <a:t>Good Mental Health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690" y="1698522"/>
            <a:ext cx="8229600" cy="4525963"/>
          </a:xfrm>
        </p:spPr>
        <p:txBody>
          <a:bodyPr/>
          <a:lstStyle/>
          <a:p>
            <a:r>
              <a:rPr lang="en-US" dirty="0"/>
              <a:t>Be mindful of changes in your substance use.</a:t>
            </a:r>
          </a:p>
          <a:p>
            <a:pPr lvl="1"/>
            <a:r>
              <a:rPr lang="en-US" dirty="0">
                <a:hlinkClick r:id="rId2"/>
              </a:rPr>
              <a:t>Alcohol and other substance use rose during the pandemic</a:t>
            </a:r>
            <a:r>
              <a:rPr lang="en-US" dirty="0"/>
              <a:t>, as people started consuming earlier in the day, and more often. </a:t>
            </a:r>
          </a:p>
          <a:p>
            <a:pPr lvl="1"/>
            <a:r>
              <a:rPr lang="en-US" dirty="0"/>
              <a:t>Relying on substances can interfere with successfully coping with stress.</a:t>
            </a:r>
          </a:p>
          <a:p>
            <a:pPr lvl="1"/>
            <a:r>
              <a:rPr lang="en-US" dirty="0"/>
              <a:t>Monitor what you’re doing and cut back as needed, seeking help if necessary.</a:t>
            </a:r>
          </a:p>
          <a:p>
            <a:r>
              <a:rPr lang="en-US" dirty="0"/>
              <a:t>Connect with other people. In-person is best.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88307-953A-4ABA-B119-1B37007F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846F-9077-47C3-826C-B71299E1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The Crisis Connections phone line (866-427-4747) and Crisis Text Line (text HEAL to 741741) are available to the UW community.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Jane Simoni, </a:t>
            </a:r>
            <a:r>
              <a:rPr lang="en-US" dirty="0">
                <a:hlinkClick r:id="rId2"/>
              </a:rPr>
              <a:t>jsimoni@uw.edu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136363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18303</TotalTime>
  <Words>661</Words>
  <Application>Microsoft Office PowerPoint</Application>
  <PresentationFormat>Overhead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Garamond</vt:lpstr>
      <vt:lpstr>Times New Roman</vt:lpstr>
      <vt:lpstr>Wingdings</vt:lpstr>
      <vt:lpstr>Stream</vt:lpstr>
      <vt:lpstr>  Self-Care in Academe in the Midst of a Pandemic </vt:lpstr>
      <vt:lpstr>The Context</vt:lpstr>
      <vt:lpstr>Signs of Distress</vt:lpstr>
      <vt:lpstr>Caveat</vt:lpstr>
      <vt:lpstr>Step #1: Recognize and Validate Your Emotions</vt:lpstr>
      <vt:lpstr>Positive Coping Strategy: Cultivate Appreciation</vt:lpstr>
      <vt:lpstr> Fundamentals of  Good Mental Health (1) </vt:lpstr>
      <vt:lpstr>Fundamentals of  Good Mental Health (2)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Jane Simoni</cp:lastModifiedBy>
  <cp:revision>705</cp:revision>
  <cp:lastPrinted>2001-11-14T19:44:40Z</cp:lastPrinted>
  <dcterms:created xsi:type="dcterms:W3CDTF">1601-01-01T00:00:00Z</dcterms:created>
  <dcterms:modified xsi:type="dcterms:W3CDTF">2022-02-11T23:01:25Z</dcterms:modified>
</cp:coreProperties>
</file>