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2" r:id="rId5"/>
  </p:sldMasterIdLst>
  <p:notesMasterIdLst>
    <p:notesMasterId r:id="rId23"/>
  </p:notesMasterIdLst>
  <p:sldIdLst>
    <p:sldId id="259" r:id="rId6"/>
    <p:sldId id="1182" r:id="rId7"/>
    <p:sldId id="1219" r:id="rId8"/>
    <p:sldId id="1249" r:id="rId9"/>
    <p:sldId id="1253" r:id="rId10"/>
    <p:sldId id="1248" r:id="rId11"/>
    <p:sldId id="1205" r:id="rId12"/>
    <p:sldId id="1224" r:id="rId13"/>
    <p:sldId id="1225" r:id="rId14"/>
    <p:sldId id="1245" r:id="rId15"/>
    <p:sldId id="1246" r:id="rId16"/>
    <p:sldId id="1226" r:id="rId17"/>
    <p:sldId id="1247" r:id="rId18"/>
    <p:sldId id="1251" r:id="rId19"/>
    <p:sldId id="1239" r:id="rId20"/>
    <p:sldId id="1237" r:id="rId21"/>
    <p:sldId id="1238"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B4A113-E45A-47F1-BE56-8C434F28EABA}">
          <p14:sldIdLst>
            <p14:sldId id="259"/>
            <p14:sldId id="1182"/>
            <p14:sldId id="1219"/>
            <p14:sldId id="1249"/>
            <p14:sldId id="1253"/>
            <p14:sldId id="1248"/>
            <p14:sldId id="1205"/>
            <p14:sldId id="1224"/>
            <p14:sldId id="1225"/>
            <p14:sldId id="1245"/>
            <p14:sldId id="1246"/>
            <p14:sldId id="1226"/>
            <p14:sldId id="1247"/>
            <p14:sldId id="1251"/>
            <p14:sldId id="1239"/>
            <p14:sldId id="1237"/>
            <p14:sldId id="12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8" clrIdx="0">
    <p:extLst>
      <p:ext uri="{19B8F6BF-5375-455C-9EA6-DF929625EA0E}">
        <p15:presenceInfo xmlns:p15="http://schemas.microsoft.com/office/powerpoint/2012/main" userId="Administrator" providerId="None"/>
      </p:ext>
    </p:extLst>
  </p:cmAuthor>
  <p:cmAuthor id="2" name="Sharon S Laing" initials="SSL" lastIdx="2" clrIdx="1">
    <p:extLst>
      <p:ext uri="{19B8F6BF-5375-455C-9EA6-DF929625EA0E}">
        <p15:presenceInfo xmlns:p15="http://schemas.microsoft.com/office/powerpoint/2012/main" userId="Sharon S La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EFFCE-4132-49C0-B761-AD7F237996DB}" v="1" dt="2022-03-10T03:11:02.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72" autoAdjust="0"/>
  </p:normalViewPr>
  <p:slideViewPr>
    <p:cSldViewPr snapToGrid="0" snapToObjects="1" showGuides="1">
      <p:cViewPr varScale="1">
        <p:scale>
          <a:sx n="125" d="100"/>
          <a:sy n="125" d="100"/>
        </p:scale>
        <p:origin x="1781"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S Laing" userId="29dffc82-6a5a-440d-9c9f-db2a95db2c59" providerId="ADAL" clId="{C3AEFFCE-4132-49C0-B761-AD7F237996DB}"/>
    <pc:docChg chg="custSel delSld modSld modSection">
      <pc:chgData name="Sharon S Laing" userId="29dffc82-6a5a-440d-9c9f-db2a95db2c59" providerId="ADAL" clId="{C3AEFFCE-4132-49C0-B761-AD7F237996DB}" dt="2022-03-10T03:11:02.822" v="81" actId="115"/>
      <pc:docMkLst>
        <pc:docMk/>
      </pc:docMkLst>
      <pc:sldChg chg="modSp mod">
        <pc:chgData name="Sharon S Laing" userId="29dffc82-6a5a-440d-9c9f-db2a95db2c59" providerId="ADAL" clId="{C3AEFFCE-4132-49C0-B761-AD7F237996DB}" dt="2022-03-10T03:09:44.334" v="80" actId="27636"/>
        <pc:sldMkLst>
          <pc:docMk/>
          <pc:sldMk cId="1913477580" sldId="259"/>
        </pc:sldMkLst>
        <pc:spChg chg="mod">
          <ac:chgData name="Sharon S Laing" userId="29dffc82-6a5a-440d-9c9f-db2a95db2c59" providerId="ADAL" clId="{C3AEFFCE-4132-49C0-B761-AD7F237996DB}" dt="2022-03-10T03:09:44.334" v="80" actId="27636"/>
          <ac:spMkLst>
            <pc:docMk/>
            <pc:sldMk cId="1913477580" sldId="259"/>
            <ac:spMk id="2" creationId="{00000000-0000-0000-0000-000000000000}"/>
          </ac:spMkLst>
        </pc:spChg>
      </pc:sldChg>
      <pc:sldChg chg="del">
        <pc:chgData name="Sharon S Laing" userId="29dffc82-6a5a-440d-9c9f-db2a95db2c59" providerId="ADAL" clId="{C3AEFFCE-4132-49C0-B761-AD7F237996DB}" dt="2022-03-09T23:36:51.907" v="31" actId="2696"/>
        <pc:sldMkLst>
          <pc:docMk/>
          <pc:sldMk cId="291385587" sldId="1179"/>
        </pc:sldMkLst>
      </pc:sldChg>
      <pc:sldChg chg="modSp mod">
        <pc:chgData name="Sharon S Laing" userId="29dffc82-6a5a-440d-9c9f-db2a95db2c59" providerId="ADAL" clId="{C3AEFFCE-4132-49C0-B761-AD7F237996DB}" dt="2022-03-09T23:36:35.751" v="30" actId="1076"/>
        <pc:sldMkLst>
          <pc:docMk/>
          <pc:sldMk cId="3758371309" sldId="1247"/>
        </pc:sldMkLst>
        <pc:spChg chg="mod">
          <ac:chgData name="Sharon S Laing" userId="29dffc82-6a5a-440d-9c9f-db2a95db2c59" providerId="ADAL" clId="{C3AEFFCE-4132-49C0-B761-AD7F237996DB}" dt="2022-03-09T23:36:35.751" v="30" actId="1076"/>
          <ac:spMkLst>
            <pc:docMk/>
            <pc:sldMk cId="3758371309" sldId="1247"/>
            <ac:spMk id="4" creationId="{C500F551-9DDD-4C7D-89AD-C1716FEEB1D0}"/>
          </ac:spMkLst>
        </pc:spChg>
        <pc:spChg chg="mod">
          <ac:chgData name="Sharon S Laing" userId="29dffc82-6a5a-440d-9c9f-db2a95db2c59" providerId="ADAL" clId="{C3AEFFCE-4132-49C0-B761-AD7F237996DB}" dt="2022-03-09T23:36:17.400" v="29" actId="20577"/>
          <ac:spMkLst>
            <pc:docMk/>
            <pc:sldMk cId="3758371309" sldId="1247"/>
            <ac:spMk id="5" creationId="{00DDCF3E-1873-4F8F-854C-B1A50A52CD84}"/>
          </ac:spMkLst>
        </pc:spChg>
      </pc:sldChg>
      <pc:sldChg chg="modSp">
        <pc:chgData name="Sharon S Laing" userId="29dffc82-6a5a-440d-9c9f-db2a95db2c59" providerId="ADAL" clId="{C3AEFFCE-4132-49C0-B761-AD7F237996DB}" dt="2022-03-10T03:11:02.822" v="81" actId="115"/>
        <pc:sldMkLst>
          <pc:docMk/>
          <pc:sldMk cId="288581876" sldId="1249"/>
        </pc:sldMkLst>
        <pc:spChg chg="mod">
          <ac:chgData name="Sharon S Laing" userId="29dffc82-6a5a-440d-9c9f-db2a95db2c59" providerId="ADAL" clId="{C3AEFFCE-4132-49C0-B761-AD7F237996DB}" dt="2022-03-10T03:11:02.822" v="81" actId="115"/>
          <ac:spMkLst>
            <pc:docMk/>
            <pc:sldMk cId="288581876" sldId="1249"/>
            <ac:spMk id="6" creationId="{171FE901-A23B-43B1-BF43-93A9C8E7996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Schools and Programs, n=121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4422803052396227"/>
          <c:y val="0.13848622047244094"/>
          <c:w val="0.83722015650821424"/>
          <c:h val="0.42274693788276463"/>
        </c:manualLayout>
      </c:layout>
      <c:barChart>
        <c:barDir val="col"/>
        <c:grouping val="clustered"/>
        <c:varyColors val="0"/>
        <c:ser>
          <c:idx val="0"/>
          <c:order val="0"/>
          <c:tx>
            <c:strRef>
              <c:f>Sheet1!$B$1</c:f>
              <c:strCache>
                <c:ptCount val="1"/>
                <c:pt idx="0">
                  <c:v>Schools and Programs, n=121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0"/>
                  <c:y val="7.36111111111111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41-459F-9F2D-0438DC8E21BF}"/>
                </c:ext>
              </c:extLst>
            </c:dLbl>
            <c:dLbl>
              <c:idx val="1"/>
              <c:layout>
                <c:manualLayout>
                  <c:x val="-1.5432098765432382E-3"/>
                  <c:y val="3.18307086614173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41-459F-9F2D-0438DC8E21BF}"/>
                </c:ext>
              </c:extLst>
            </c:dLbl>
            <c:dLbl>
              <c:idx val="2"/>
              <c:layout>
                <c:manualLayout>
                  <c:x val="0"/>
                  <c:y val="-9.722222222222221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41-459F-9F2D-0438DC8E21BF}"/>
                </c:ext>
              </c:extLst>
            </c:dLbl>
            <c:dLbl>
              <c:idx val="3"/>
              <c:layout>
                <c:manualLayout>
                  <c:x val="0"/>
                  <c:y val="-4.74475065616803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41-459F-9F2D-0438DC8E21BF}"/>
                </c:ext>
              </c:extLst>
            </c:dLbl>
            <c:dLbl>
              <c:idx val="4"/>
              <c:layout>
                <c:manualLayout>
                  <c:x val="0"/>
                  <c:y val="-9.722222222222221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41-459F-9F2D-0438DC8E21BF}"/>
                </c:ext>
              </c:extLst>
            </c:dLbl>
            <c:dLbl>
              <c:idx val="5"/>
              <c:layout>
                <c:manualLayout>
                  <c:x val="0"/>
                  <c:y val="1.80555555555555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41-459F-9F2D-0438DC8E21BF}"/>
                </c:ext>
              </c:extLst>
            </c:dLbl>
            <c:dLbl>
              <c:idx val="6"/>
              <c:layout>
                <c:manualLayout>
                  <c:x val="0"/>
                  <c:y val="-6.527777777777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41-459F-9F2D-0438DC8E21BF}"/>
                </c:ext>
              </c:extLst>
            </c:dLbl>
            <c:dLbl>
              <c:idx val="7"/>
              <c:layout>
                <c:manualLayout>
                  <c:x val="-4.6296296296296294E-3"/>
                  <c:y val="4.5833333333333334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1.5555555555555557E-2"/>
                      <c:h val="3.7916666666666668E-2"/>
                    </c:manualLayout>
                  </c15:layout>
                </c:ext>
                <c:ext xmlns:c16="http://schemas.microsoft.com/office/drawing/2014/chart" uri="{C3380CC4-5D6E-409C-BE32-E72D297353CC}">
                  <c16:uniqueId val="{0000000A-7541-459F-9F2D-0438DC8E21BF}"/>
                </c:ext>
              </c:extLst>
            </c:dLbl>
            <c:dLbl>
              <c:idx val="8"/>
              <c:layout>
                <c:manualLayout>
                  <c:x val="0"/>
                  <c:y val="4.58333333333332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41-459F-9F2D-0438DC8E21BF}"/>
                </c:ext>
              </c:extLst>
            </c:dLbl>
            <c:dLbl>
              <c:idx val="9"/>
              <c:layout>
                <c:manualLayout>
                  <c:x val="0"/>
                  <c:y val="-9.722222222222221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41-459F-9F2D-0438DC8E21BF}"/>
                </c:ext>
              </c:extLst>
            </c:dLbl>
            <c:dLbl>
              <c:idx val="10"/>
              <c:layout>
                <c:manualLayout>
                  <c:x val="0"/>
                  <c:y val="3.38582677165344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41-459F-9F2D-0438DC8E21BF}"/>
                </c:ext>
              </c:extLst>
            </c:dLbl>
            <c:dLbl>
              <c:idx val="11"/>
              <c:layout>
                <c:manualLayout>
                  <c:x val="-2.2633483392035544E-16"/>
                  <c:y val="1.80555555555550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41-459F-9F2D-0438DC8E21B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Sheet1!$A$2:$A$13</c:f>
              <c:strCache>
                <c:ptCount val="12"/>
                <c:pt idx="0">
                  <c:v>MSB</c:v>
                </c:pt>
                <c:pt idx="1">
                  <c:v>SNHCL</c:v>
                </c:pt>
                <c:pt idx="2">
                  <c:v>SoE</c:v>
                </c:pt>
                <c:pt idx="3">
                  <c:v>SUS</c:v>
                </c:pt>
                <c:pt idx="4">
                  <c:v>SET</c:v>
                </c:pt>
                <c:pt idx="5">
                  <c:v>SSWCJ</c:v>
                </c:pt>
                <c:pt idx="6">
                  <c:v>SIAS: CAC</c:v>
                </c:pt>
                <c:pt idx="7">
                  <c:v>SIAS: SHS</c:v>
                </c:pt>
                <c:pt idx="8">
                  <c:v>SIAS: SAM</c:v>
                </c:pt>
                <c:pt idx="9">
                  <c:v>SIAS: SBHS</c:v>
                </c:pt>
                <c:pt idx="10">
                  <c:v>SIAS: PPPA</c:v>
                </c:pt>
                <c:pt idx="11">
                  <c:v>SIAS: No Designation</c:v>
                </c:pt>
              </c:strCache>
            </c:strRef>
          </c:cat>
          <c:val>
            <c:numRef>
              <c:f>Sheet1!$B$2:$B$13</c:f>
              <c:numCache>
                <c:formatCode>General</c:formatCode>
                <c:ptCount val="12"/>
                <c:pt idx="0">
                  <c:v>9</c:v>
                </c:pt>
                <c:pt idx="1">
                  <c:v>2</c:v>
                </c:pt>
                <c:pt idx="2">
                  <c:v>6</c:v>
                </c:pt>
                <c:pt idx="3">
                  <c:v>4</c:v>
                </c:pt>
                <c:pt idx="4">
                  <c:v>6</c:v>
                </c:pt>
                <c:pt idx="5">
                  <c:v>9</c:v>
                </c:pt>
                <c:pt idx="6">
                  <c:v>17</c:v>
                </c:pt>
                <c:pt idx="7">
                  <c:v>4</c:v>
                </c:pt>
                <c:pt idx="8">
                  <c:v>28</c:v>
                </c:pt>
                <c:pt idx="9">
                  <c:v>6</c:v>
                </c:pt>
                <c:pt idx="10">
                  <c:v>3</c:v>
                </c:pt>
                <c:pt idx="11">
                  <c:v>11</c:v>
                </c:pt>
              </c:numCache>
            </c:numRef>
          </c:val>
          <c:extLst>
            <c:ext xmlns:c16="http://schemas.microsoft.com/office/drawing/2014/chart" uri="{C3380CC4-5D6E-409C-BE32-E72D297353CC}">
              <c16:uniqueId val="{00000000-7541-459F-9F2D-0438DC8E21BF}"/>
            </c:ext>
          </c:extLst>
        </c:ser>
        <c:dLbls>
          <c:dLblPos val="inEnd"/>
          <c:showLegendKey val="0"/>
          <c:showVal val="1"/>
          <c:showCatName val="0"/>
          <c:showSerName val="0"/>
          <c:showPercent val="0"/>
          <c:showBubbleSize val="0"/>
        </c:dLbls>
        <c:gapWidth val="65"/>
        <c:axId val="1767013087"/>
        <c:axId val="1767003519"/>
      </c:barChart>
      <c:catAx>
        <c:axId val="17670130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67003519"/>
        <c:crosses val="autoZero"/>
        <c:auto val="1"/>
        <c:lblAlgn val="ctr"/>
        <c:lblOffset val="100"/>
        <c:noMultiLvlLbl val="0"/>
      </c:catAx>
      <c:valAx>
        <c:axId val="176700351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6701308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Rank,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32622257278895606"/>
          <c:y val="0.16882174103237096"/>
          <c:w val="0.33589310306118675"/>
          <c:h val="0.3200330271216098"/>
        </c:manualLayout>
      </c:layout>
      <c:pieChart>
        <c:varyColors val="1"/>
        <c:ser>
          <c:idx val="0"/>
          <c:order val="0"/>
          <c:tx>
            <c:strRef>
              <c:f>Sheet1!$B$1</c:f>
              <c:strCache>
                <c:ptCount val="1"/>
                <c:pt idx="0">
                  <c:v>Rank</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597A-4FC2-AFFA-411284843202}"/>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597A-4FC2-AFFA-411284843202}"/>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597A-4FC2-AFFA-411284843202}"/>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597A-4FC2-AFFA-411284843202}"/>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6-597A-4FC2-AFFA-411284843202}"/>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597A-4FC2-AFFA-411284843202}"/>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8-597A-4FC2-AFFA-411284843202}"/>
              </c:ext>
            </c:extLst>
          </c:dPt>
          <c:dPt>
            <c:idx val="7"/>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597A-4FC2-AFFA-41128484320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7A-4FC2-AFFA-411284843202}"/>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7A-4FC2-AFFA-411284843202}"/>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7A-4FC2-AFFA-411284843202}"/>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7A-4FC2-AFFA-41128484320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7A-4FC2-AFFA-41128484320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7A-4FC2-AFFA-411284843202}"/>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7A-4FC2-AFFA-411284843202}"/>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7A-4FC2-AFFA-41128484320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Sheet1!$A$2:$A$9</c:f>
              <c:strCache>
                <c:ptCount val="8"/>
                <c:pt idx="0">
                  <c:v>Associate Professor</c:v>
                </c:pt>
                <c:pt idx="1">
                  <c:v>Assistant Professor</c:v>
                </c:pt>
                <c:pt idx="2">
                  <c:v>Associate Teaching Professor</c:v>
                </c:pt>
                <c:pt idx="3">
                  <c:v>Full Professor</c:v>
                </c:pt>
                <c:pt idx="4">
                  <c:v>Assistant Teaching Professor</c:v>
                </c:pt>
                <c:pt idx="5">
                  <c:v>Lecturer</c:v>
                </c:pt>
                <c:pt idx="6">
                  <c:v>Teaching Professor</c:v>
                </c:pt>
                <c:pt idx="7">
                  <c:v>Other Rank</c:v>
                </c:pt>
              </c:strCache>
            </c:strRef>
          </c:cat>
          <c:val>
            <c:numRef>
              <c:f>Sheet1!$B$2:$B$9</c:f>
              <c:numCache>
                <c:formatCode>General</c:formatCode>
                <c:ptCount val="8"/>
                <c:pt idx="0">
                  <c:v>25</c:v>
                </c:pt>
                <c:pt idx="1">
                  <c:v>22</c:v>
                </c:pt>
                <c:pt idx="2">
                  <c:v>18</c:v>
                </c:pt>
                <c:pt idx="3">
                  <c:v>14</c:v>
                </c:pt>
                <c:pt idx="4">
                  <c:v>11</c:v>
                </c:pt>
                <c:pt idx="5">
                  <c:v>6</c:v>
                </c:pt>
                <c:pt idx="6">
                  <c:v>2</c:v>
                </c:pt>
                <c:pt idx="7">
                  <c:v>2</c:v>
                </c:pt>
              </c:numCache>
            </c:numRef>
          </c:val>
          <c:extLst>
            <c:ext xmlns:c16="http://schemas.microsoft.com/office/drawing/2014/chart" uri="{C3380CC4-5D6E-409C-BE32-E72D297353CC}">
              <c16:uniqueId val="{00000000-597A-4FC2-AFFA-41128484320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Race,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Race</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6-4C35-4050-94FF-D6AD6B90AFF1}"/>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4C35-4050-94FF-D6AD6B90AFF1}"/>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46F-44DB-83E3-F2028CA96B74}"/>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4C35-4050-94FF-D6AD6B90AFF1}"/>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4C35-4050-94FF-D6AD6B90AFF1}"/>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E46F-44DB-83E3-F2028CA96B74}"/>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4C35-4050-94FF-D6AD6B90AFF1}"/>
              </c:ext>
            </c:extLst>
          </c:dPt>
          <c:dLbls>
            <c:dLbl>
              <c:idx val="0"/>
              <c:layout>
                <c:manualLayout>
                  <c:x val="-0.14865671832989344"/>
                  <c:y val="-7.8132545931758529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fld id="{CE246525-6A3C-4069-A92F-CDD06A9EF27E}" type="VALUE">
                      <a:rPr lang="en-US" baseline="0">
                        <a:solidFill>
                          <a:srgbClr val="000000"/>
                        </a:solidFill>
                      </a:rPr>
                      <a:pPr>
                        <a:defRPr sz="1200" b="1">
                          <a:solidFill>
                            <a:srgbClr val="0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C35-4050-94FF-D6AD6B90AFF1}"/>
                </c:ext>
              </c:extLst>
            </c:dLbl>
            <c:dLbl>
              <c:idx val="1"/>
              <c:layout>
                <c:manualLayout>
                  <c:x val="5.8805002318169076E-2"/>
                  <c:y val="-4.4073053368328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35-4050-94FF-D6AD6B90AFF1}"/>
                </c:ext>
              </c:extLst>
            </c:dLbl>
            <c:dLbl>
              <c:idx val="3"/>
              <c:layout>
                <c:manualLayout>
                  <c:x val="3.5546732505894338E-2"/>
                  <c:y val="7.5007655293088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35-4050-94FF-D6AD6B90AFF1}"/>
                </c:ext>
              </c:extLst>
            </c:dLbl>
            <c:dLbl>
              <c:idx val="4"/>
              <c:layout>
                <c:manualLayout>
                  <c:x val="2.0981582810623248E-2"/>
                  <c:y val="6.3251749781277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35-4050-94FF-D6AD6B90AFF1}"/>
                </c:ext>
              </c:extLst>
            </c:dLbl>
            <c:dLbl>
              <c:idx val="6"/>
              <c:layout>
                <c:manualLayout>
                  <c:x val="4.4542103715032227E-2"/>
                  <c:y val="8.996937882764652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fld id="{0894B3C9-EB2D-4FE8-BF3D-953DE6E916BC}" type="VALUE">
                      <a:rPr lang="en-US" baseline="0">
                        <a:solidFill>
                          <a:srgbClr val="000000"/>
                        </a:solidFill>
                      </a:rPr>
                      <a:pPr>
                        <a:defRPr sz="1200" b="1">
                          <a:solidFill>
                            <a:srgbClr val="0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35-4050-94FF-D6AD6B90AF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7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Sheet1!$A$2:$A$8</c:f>
              <c:strCache>
                <c:ptCount val="7"/>
                <c:pt idx="0">
                  <c:v>White</c:v>
                </c:pt>
                <c:pt idx="1">
                  <c:v>Other Race</c:v>
                </c:pt>
                <c:pt idx="2">
                  <c:v>Asian </c:v>
                </c:pt>
                <c:pt idx="3">
                  <c:v>Multiracial</c:v>
                </c:pt>
                <c:pt idx="4">
                  <c:v>American Indian</c:v>
                </c:pt>
                <c:pt idx="5">
                  <c:v>Pacific Islander</c:v>
                </c:pt>
                <c:pt idx="6">
                  <c:v>African American</c:v>
                </c:pt>
              </c:strCache>
            </c:strRef>
          </c:cat>
          <c:val>
            <c:numRef>
              <c:f>Sheet1!$B$2:$B$8</c:f>
              <c:numCache>
                <c:formatCode>General</c:formatCode>
                <c:ptCount val="7"/>
                <c:pt idx="0">
                  <c:v>65</c:v>
                </c:pt>
                <c:pt idx="1">
                  <c:v>14</c:v>
                </c:pt>
                <c:pt idx="2">
                  <c:v>12</c:v>
                </c:pt>
                <c:pt idx="3">
                  <c:v>5</c:v>
                </c:pt>
                <c:pt idx="4">
                  <c:v>2</c:v>
                </c:pt>
                <c:pt idx="5">
                  <c:v>2</c:v>
                </c:pt>
                <c:pt idx="6">
                  <c:v>1</c:v>
                </c:pt>
              </c:numCache>
            </c:numRef>
          </c:val>
          <c:extLst>
            <c:ext xmlns:c16="http://schemas.microsoft.com/office/drawing/2014/chart" uri="{C3380CC4-5D6E-409C-BE32-E72D297353CC}">
              <c16:uniqueId val="{00000000-4C35-4050-94FF-D6AD6B90AF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Length of Time Employed at UW Tacoma</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4231451D-EBD9-44CC-9034-1DF4EA3FB6AB}"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03-4E57-BC05-9B424EF8CFF9}"/>
                </c:ext>
              </c:extLst>
            </c:dLbl>
            <c:dLbl>
              <c:idx val="1"/>
              <c:tx>
                <c:rich>
                  <a:bodyPr/>
                  <a:lstStyle/>
                  <a:p>
                    <a:fld id="{704BF3F3-2EE6-41B6-A483-49D8D8B9D71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03-4E57-BC05-9B424EF8CFF9}"/>
                </c:ext>
              </c:extLst>
            </c:dLbl>
            <c:dLbl>
              <c:idx val="2"/>
              <c:tx>
                <c:rich>
                  <a:bodyPr/>
                  <a:lstStyle/>
                  <a:p>
                    <a:fld id="{C8F58F95-1098-40AE-AC46-942F0C267CE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03-4E57-BC05-9B424EF8CFF9}"/>
                </c:ext>
              </c:extLst>
            </c:dLbl>
            <c:dLbl>
              <c:idx val="3"/>
              <c:tx>
                <c:rich>
                  <a:bodyPr/>
                  <a:lstStyle/>
                  <a:p>
                    <a:fld id="{C270B78C-6FAF-44DA-86F9-F97CC78BCD56}"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03-4E57-BC05-9B424EF8CFF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&lt; 5 Years</c:v>
                </c:pt>
                <c:pt idx="1">
                  <c:v>5 - 10 Years</c:v>
                </c:pt>
                <c:pt idx="2">
                  <c:v>11 - 20 Years</c:v>
                </c:pt>
                <c:pt idx="3">
                  <c:v>21+ Years</c:v>
                </c:pt>
              </c:strCache>
            </c:strRef>
          </c:cat>
          <c:val>
            <c:numRef>
              <c:f>Sheet1!$B$2:$B$5</c:f>
              <c:numCache>
                <c:formatCode>General</c:formatCode>
                <c:ptCount val="4"/>
                <c:pt idx="0">
                  <c:v>27</c:v>
                </c:pt>
                <c:pt idx="1">
                  <c:v>40</c:v>
                </c:pt>
                <c:pt idx="2">
                  <c:v>25</c:v>
                </c:pt>
                <c:pt idx="3">
                  <c:v>8</c:v>
                </c:pt>
              </c:numCache>
            </c:numRef>
          </c:val>
          <c:extLst>
            <c:ext xmlns:c16="http://schemas.microsoft.com/office/drawing/2014/chart" uri="{C3380CC4-5D6E-409C-BE32-E72D297353CC}">
              <c16:uniqueId val="{00000000-E9ED-49C5-938E-CEE1E844A184}"/>
            </c:ext>
          </c:extLst>
        </c:ser>
        <c:dLbls>
          <c:dLblPos val="inEnd"/>
          <c:showLegendKey val="0"/>
          <c:showVal val="1"/>
          <c:showCatName val="0"/>
          <c:showSerName val="0"/>
          <c:showPercent val="0"/>
          <c:showBubbleSize val="0"/>
        </c:dLbls>
        <c:gapWidth val="65"/>
        <c:axId val="1164672127"/>
        <c:axId val="1164665055"/>
      </c:barChart>
      <c:catAx>
        <c:axId val="116467212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64665055"/>
        <c:crosses val="autoZero"/>
        <c:auto val="1"/>
        <c:lblAlgn val="ctr"/>
        <c:lblOffset val="100"/>
        <c:noMultiLvlLbl val="0"/>
      </c:catAx>
      <c:valAx>
        <c:axId val="11646650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6467212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EDDA-4E70-80A5-7632F900504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DA-4E70-80A5-7632F900504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EDDA-4E70-80A5-7632F900504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DA-4E70-80A5-7632F9005041}"/>
              </c:ext>
            </c:extLst>
          </c:dPt>
          <c:dLbls>
            <c:dLbl>
              <c:idx val="0"/>
              <c:tx>
                <c:rich>
                  <a:bodyPr/>
                  <a:lstStyle/>
                  <a:p>
                    <a:fld id="{AB8EAC87-488F-4C83-8126-DBF00B240EAB}"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DA-4E70-80A5-7632F9005041}"/>
                </c:ext>
              </c:extLst>
            </c:dLbl>
            <c:dLbl>
              <c:idx val="1"/>
              <c:tx>
                <c:rich>
                  <a:bodyPr/>
                  <a:lstStyle/>
                  <a:p>
                    <a:fld id="{B3A16D7D-0AA3-4136-AF8D-8C63906ECAEF}"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DDA-4E70-80A5-7632F9005041}"/>
                </c:ext>
              </c:extLst>
            </c:dLbl>
            <c:dLbl>
              <c:idx val="2"/>
              <c:layout>
                <c:manualLayout>
                  <c:x val="5.9946719064021374E-2"/>
                  <c:y val="3.7490594925634245E-2"/>
                </c:manualLayout>
              </c:layout>
              <c:tx>
                <c:rich>
                  <a:bodyPr/>
                  <a:lstStyle/>
                  <a:p>
                    <a:fld id="{19D2A873-C650-450B-A617-DAFFCF50B5F2}" type="PERCENTAGE">
                      <a:rPr lang="en-US"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DDA-4E70-80A5-7632F9005041}"/>
                </c:ext>
              </c:extLst>
            </c:dLbl>
            <c:dLbl>
              <c:idx val="3"/>
              <c:tx>
                <c:rich>
                  <a:bodyPr/>
                  <a:lstStyle/>
                  <a:p>
                    <a:fld id="{CF67FB48-BA19-4526-ABE0-B4E75D0DE905}"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DDA-4E70-80A5-7632F900504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Female</c:v>
                </c:pt>
                <c:pt idx="1">
                  <c:v>Male</c:v>
                </c:pt>
                <c:pt idx="2">
                  <c:v>Non-Binary</c:v>
                </c:pt>
                <c:pt idx="3">
                  <c:v>Prefer not to answer</c:v>
                </c:pt>
              </c:strCache>
            </c:strRef>
          </c:cat>
          <c:val>
            <c:numRef>
              <c:f>Sheet1!$B$2:$B$5</c:f>
              <c:numCache>
                <c:formatCode>General</c:formatCode>
                <c:ptCount val="4"/>
                <c:pt idx="0">
                  <c:v>58</c:v>
                </c:pt>
                <c:pt idx="1">
                  <c:v>31</c:v>
                </c:pt>
                <c:pt idx="2">
                  <c:v>2</c:v>
                </c:pt>
                <c:pt idx="3">
                  <c:v>9</c:v>
                </c:pt>
              </c:numCache>
            </c:numRef>
          </c:val>
          <c:extLst>
            <c:ext xmlns:c16="http://schemas.microsoft.com/office/drawing/2014/chart" uri="{C3380CC4-5D6E-409C-BE32-E72D297353CC}">
              <c16:uniqueId val="{00000000-EDDA-4E70-80A5-7632F90050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B1252B-909C-4F58-8725-DD33A7B14D37}" type="datetimeFigureOut">
              <a:rPr lang="en-US" smtClean="0"/>
              <a:t>3/9/2022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93C6B4-A20C-4B74-80F6-FC6E4DD5D791}" type="slidenum">
              <a:rPr lang="en-US" smtClean="0"/>
              <a:t>‹#›</a:t>
            </a:fld>
            <a:endParaRPr lang="en-US"/>
          </a:p>
        </p:txBody>
      </p:sp>
    </p:spTree>
    <p:extLst>
      <p:ext uri="{BB962C8B-B14F-4D97-AF65-F5344CB8AC3E}">
        <p14:creationId xmlns:p14="http://schemas.microsoft.com/office/powerpoint/2010/main" val="24543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3"/>
          <a:stretch>
            <a:fillRect/>
          </a:stretch>
        </p:blipFill>
        <p:spPr>
          <a:xfrm>
            <a:off x="779463" y="3973980"/>
            <a:ext cx="1600200" cy="139700"/>
          </a:xfrm>
          <a:prstGeom prst="rect">
            <a:avLst/>
          </a:prstGeom>
        </p:spPr>
      </p:pic>
      <p:pic>
        <p:nvPicPr>
          <p:cNvPr id="7" name="Picture 6" descr="Tacoma_wordmark_paths_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1757" y="6148070"/>
            <a:ext cx="3759200" cy="563880"/>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6" name="Picture 5"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1669" y="6281737"/>
            <a:ext cx="3714750" cy="557213"/>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0" y="1498600"/>
            <a:ext cx="3657600" cy="457200"/>
          </a:xfrm>
        </p:spPr>
        <p:txBody>
          <a:bodyPr anchor="b"/>
          <a:lstStyle>
            <a:lvl1pPr marL="0" indent="0">
              <a:buNone/>
              <a:defRPr sz="18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p:cNvSpPr>
            <a:spLocks noGrp="1"/>
          </p:cNvSpPr>
          <p:nvPr>
            <p:ph sz="half" idx="11"/>
          </p:nvPr>
        </p:nvSpPr>
        <p:spPr>
          <a:xfrm>
            <a:off x="152400" y="2108200"/>
            <a:ext cx="3657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4038600" y="2108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2"/>
          </p:nvPr>
        </p:nvSpPr>
        <p:spPr>
          <a:xfrm>
            <a:off x="4038600" y="1498600"/>
            <a:ext cx="3810000" cy="457200"/>
          </a:xfrm>
        </p:spPr>
        <p:txBody>
          <a:bodyPr anchor="b"/>
          <a:lstStyle>
            <a:lvl1pPr marL="0" indent="0">
              <a:buNone/>
              <a:defRPr sz="18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8905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a:ln>
            <a:noFill/>
          </a:ln>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3"/>
          <a:stretch>
            <a:fillRect/>
          </a:stretch>
        </p:blipFill>
        <p:spPr>
          <a:xfrm>
            <a:off x="779463" y="3973980"/>
            <a:ext cx="1600200" cy="139700"/>
          </a:xfrm>
          <a:prstGeom prst="rect">
            <a:avLst/>
          </a:prstGeom>
        </p:spPr>
      </p:pic>
      <p:pic>
        <p:nvPicPr>
          <p:cNvPr id="8" name="Picture 7"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731" y="5726754"/>
            <a:ext cx="3899289" cy="584893"/>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2" name="Picture 1"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3"/>
          <a:stretch>
            <a:fillRect/>
          </a:stretch>
        </p:blipFill>
        <p:spPr>
          <a:xfrm>
            <a:off x="766763" y="1364403"/>
            <a:ext cx="1103781" cy="96361"/>
          </a:xfrm>
          <a:prstGeom prst="rect">
            <a:avLst/>
          </a:prstGeom>
        </p:spPr>
      </p:pic>
      <p:pic>
        <p:nvPicPr>
          <p:cNvPr id="7" name="Picture 6" descr="Tacoma_wordmark_paths_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305" y="6034162"/>
            <a:ext cx="3759200" cy="563880"/>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900" y="6129020"/>
            <a:ext cx="3759200" cy="563880"/>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33006F"/>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descr="Tacoma_wordmark_paths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5100" y="6294120"/>
            <a:ext cx="3759200" cy="5638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81143840-5777-464A-B321-EA4D34CA6455}" type="datetimeFigureOut">
              <a:rPr lang="en-US" smtClean="0"/>
              <a:t>3/9/2022</a:t>
            </a:fld>
            <a:endParaRPr lang="en-US"/>
          </a:p>
        </p:txBody>
      </p:sp>
      <p:sp>
        <p:nvSpPr>
          <p:cNvPr id="15" name="Slide Number Placeholder 14"/>
          <p:cNvSpPr>
            <a:spLocks noGrp="1"/>
          </p:cNvSpPr>
          <p:nvPr>
            <p:ph type="sldNum" sz="quarter" idx="15"/>
          </p:nvPr>
        </p:nvSpPr>
        <p:spPr/>
        <p:txBody>
          <a:bodyPr/>
          <a:lstStyle>
            <a:lvl1pPr algn="ctr">
              <a:defRPr/>
            </a:lvl1pPr>
          </a:lstStyle>
          <a:p>
            <a:fld id="{493117A7-CE11-4137-8D62-E0E1569AF7F4}"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252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05C876-C1E3-4DE3-B304-03481E0211A3}"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F99A5-70D8-4D22-A49C-0AE59EBE9699}"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6623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3973980"/>
            <a:ext cx="1600200" cy="139700"/>
          </a:xfrm>
          <a:prstGeom prst="rect">
            <a:avLst/>
          </a:prstGeom>
        </p:spPr>
      </p:pic>
      <p:pic>
        <p:nvPicPr>
          <p:cNvPr id="4" name="Picture 3"/>
          <p:cNvPicPr>
            <a:picLocks noChangeAspect="1"/>
          </p:cNvPicPr>
          <p:nvPr userDrawn="1"/>
        </p:nvPicPr>
        <p:blipFill>
          <a:blip r:embed="rId3"/>
          <a:stretch>
            <a:fillRect/>
          </a:stretch>
        </p:blipFill>
        <p:spPr>
          <a:xfrm>
            <a:off x="7483915" y="5945854"/>
            <a:ext cx="1371600" cy="927100"/>
          </a:xfrm>
          <a:prstGeom prst="rect">
            <a:avLst/>
          </a:prstGeom>
        </p:spPr>
      </p:pic>
      <p:pic>
        <p:nvPicPr>
          <p:cNvPr id="6" name="Picture 5"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500" y="6281737"/>
            <a:ext cx="3714750" cy="557213"/>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Tacoma_wordmark_paths_purpl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1669" y="6281737"/>
            <a:ext cx="3714750" cy="557213"/>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8" name="Picture 7"/>
          <p:cNvPicPr>
            <a:picLocks noChangeAspect="1"/>
          </p:cNvPicPr>
          <p:nvPr userDrawn="1"/>
        </p:nvPicPr>
        <p:blipFill>
          <a:blip r:embed="rId3"/>
          <a:stretch>
            <a:fillRect/>
          </a:stretch>
        </p:blipFill>
        <p:spPr>
          <a:xfrm>
            <a:off x="7483915" y="5945854"/>
            <a:ext cx="1371600" cy="927100"/>
          </a:xfrm>
          <a:prstGeom prst="rect">
            <a:avLst/>
          </a:prstGeom>
        </p:spPr>
      </p:pic>
      <p:pic>
        <p:nvPicPr>
          <p:cNvPr id="9" name="Picture 8" descr="Tacoma_wordmark_paths_purpl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500" y="6281737"/>
            <a:ext cx="3714750" cy="557213"/>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73" r:id="rId5"/>
    <p:sldLayoutId id="214748367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0"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086" y="894436"/>
            <a:ext cx="9039827" cy="3694923"/>
          </a:xfrm>
        </p:spPr>
        <p:txBody>
          <a:bodyPr>
            <a:normAutofit fontScale="77500" lnSpcReduction="20000"/>
          </a:bodyPr>
          <a:lstStyle/>
          <a:p>
            <a:pPr algn="ctr"/>
            <a:r>
              <a:rPr lang="en-US" sz="6200" b="1" dirty="0"/>
              <a:t>COVID-19 Needs Assessment/Impact Survey Report </a:t>
            </a:r>
          </a:p>
          <a:p>
            <a:endParaRPr lang="en-US" sz="3300" dirty="0"/>
          </a:p>
          <a:p>
            <a:pPr algn="ctr">
              <a:lnSpc>
                <a:spcPct val="120000"/>
              </a:lnSpc>
              <a:spcBef>
                <a:spcPts val="0"/>
              </a:spcBef>
            </a:pPr>
            <a:r>
              <a:rPr lang="en-US" sz="4400" b="1" dirty="0"/>
              <a:t>UW Tacoma Faculty Affairs Committee</a:t>
            </a:r>
          </a:p>
          <a:p>
            <a:pPr algn="ctr">
              <a:lnSpc>
                <a:spcPct val="120000"/>
              </a:lnSpc>
              <a:spcBef>
                <a:spcPts val="0"/>
              </a:spcBef>
            </a:pPr>
            <a:endParaRPr lang="en-US" sz="4400" b="1" dirty="0"/>
          </a:p>
          <a:p>
            <a:pPr algn="ctr">
              <a:lnSpc>
                <a:spcPct val="120000"/>
              </a:lnSpc>
              <a:spcBef>
                <a:spcPts val="0"/>
              </a:spcBef>
            </a:pPr>
            <a:r>
              <a:rPr lang="en-US" sz="4400" b="1" dirty="0"/>
              <a:t>March 9, 2022</a:t>
            </a:r>
          </a:p>
          <a:p>
            <a:endParaRPr lang="en-US"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732895"/>
            <a:ext cx="9144000" cy="56110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a:solidFill>
                  <a:schemeClr val="accent2"/>
                </a:solidFill>
              </a:rPr>
              <a:t>Personal Health and Well-Being</a:t>
            </a:r>
          </a:p>
          <a:p>
            <a:pPr marL="0" indent="0">
              <a:buNone/>
            </a:pPr>
            <a:endParaRPr lang="en-US" sz="2100" b="1" dirty="0">
              <a:solidFill>
                <a:schemeClr val="accent2"/>
              </a:solidFill>
            </a:endParaRPr>
          </a:p>
          <a:p>
            <a:pPr marL="0" marR="0" indent="0">
              <a:lnSpc>
                <a:spcPct val="107000"/>
              </a:lnSpc>
              <a:spcBef>
                <a:spcPts val="0"/>
              </a:spcBef>
              <a:spcAft>
                <a:spcPts val="0"/>
              </a:spcAft>
              <a:buNone/>
            </a:pPr>
            <a:r>
              <a:rPr lang="en-US" sz="2200" b="1" u="sng" dirty="0">
                <a:solidFill>
                  <a:schemeClr val="accent3"/>
                </a:solidFill>
                <a:effectLst/>
                <a:latin typeface="Calibri" panose="020F0502020204030204" pitchFamily="34" charset="0"/>
                <a:ea typeface="Calibri" panose="020F0502020204030204" pitchFamily="34" charset="0"/>
              </a:rPr>
              <a:t>Quotes:</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“The UW has repeatedly stated they are concerned for the health and safety of students and faculty while making decisions that clearly indicate money is the only thing they are concerned about. So, I do not trust anything UW has posted and most of UW policies are to avoid legal issues, not keep us safe.”</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“My parents, my spouse, and both my kids are immunocompromised. What more do you want me to say? This has been hell and anytime I try to raise it I'm looked at skeptically or like I don't care about teaching. It's awful.”</a:t>
            </a: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 </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“This is a game of probability - the more people you are around, the higher your risk. When faculty and staff expressed concerns about this, the university's response was largely ‘deal with it - we want to be back in person.’”</a:t>
            </a:r>
            <a:endParaRPr lang="en-US" sz="1800" dirty="0">
              <a:effectLst/>
              <a:latin typeface="Calibri" panose="020F0502020204030204" pitchFamily="34" charset="0"/>
              <a:ea typeface="Calibri" panose="020F0502020204030204" pitchFamily="34" charset="0"/>
            </a:endParaRPr>
          </a:p>
          <a:p>
            <a:pPr marL="0" indent="0">
              <a:buNone/>
            </a:pPr>
            <a:endParaRPr lang="en-US" sz="2100" b="1" dirty="0">
              <a:solidFill>
                <a:schemeClr val="accent3"/>
              </a:solidFill>
            </a:endParaRPr>
          </a:p>
          <a:p>
            <a:endParaRPr lang="en-US" sz="2100" b="1" dirty="0">
              <a:solidFill>
                <a:schemeClr val="accent3"/>
              </a:solidFill>
            </a:endParaRPr>
          </a:p>
          <a:p>
            <a:endParaRPr lang="en-US" sz="21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Tree>
    <p:extLst>
      <p:ext uri="{BB962C8B-B14F-4D97-AF65-F5344CB8AC3E}">
        <p14:creationId xmlns:p14="http://schemas.microsoft.com/office/powerpoint/2010/main" val="13914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Effect transition="in" filter="fade">
                                      <p:cBhvr>
                                        <p:cTn id="14" dur="1000"/>
                                        <p:tgtEl>
                                          <p:spTgt spid="4">
                                            <p:txEl>
                                              <p:pRg st="7" end="7"/>
                                            </p:txEl>
                                          </p:spTgt>
                                        </p:tgtEl>
                                      </p:cBhvr>
                                    </p:animEffect>
                                    <p:anim calcmode="lin" valueType="num">
                                      <p:cBhvr>
                                        <p:cTn id="1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732895"/>
            <a:ext cx="9144000" cy="59469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b="1" dirty="0">
                <a:solidFill>
                  <a:schemeClr val="accent3"/>
                </a:solidFill>
              </a:rPr>
              <a:t>29% of faculty report the need for mental health support</a:t>
            </a:r>
          </a:p>
          <a:p>
            <a:endParaRPr lang="en-US" sz="2100" b="1" dirty="0">
              <a:solidFill>
                <a:schemeClr val="accent3"/>
              </a:solidFill>
            </a:endParaRPr>
          </a:p>
          <a:p>
            <a:r>
              <a:rPr lang="en-US" sz="2100" b="1" dirty="0">
                <a:solidFill>
                  <a:schemeClr val="accent3"/>
                </a:solidFill>
              </a:rPr>
              <a:t>Themes that emerged are as follows:</a:t>
            </a:r>
          </a:p>
          <a:p>
            <a:pPr lvl="1">
              <a:buFont typeface="Wingdings" panose="05000000000000000000" pitchFamily="2" charset="2"/>
              <a:buChar char="Ø"/>
            </a:pPr>
            <a:r>
              <a:rPr lang="en-US" sz="1700" b="1" dirty="0">
                <a:solidFill>
                  <a:schemeClr val="accent3"/>
                </a:solidFill>
              </a:rPr>
              <a:t>Need for a more robust, faculty-centered mental health care support network that prioritizes wellness and includes telehealth opportunities for individual and group counseling</a:t>
            </a:r>
          </a:p>
          <a:p>
            <a:pPr lvl="1">
              <a:buFont typeface="Wingdings" panose="05000000000000000000" pitchFamily="2" charset="2"/>
              <a:buChar char="Ø"/>
            </a:pPr>
            <a:r>
              <a:rPr lang="en-US" sz="1700" b="1" dirty="0">
                <a:solidFill>
                  <a:schemeClr val="accent3"/>
                </a:solidFill>
              </a:rPr>
              <a:t>Need for a formalized network of social support among faculty where participants feel comfortable sharing both hardships and coping strategies</a:t>
            </a:r>
          </a:p>
          <a:p>
            <a:pPr lvl="1">
              <a:buFont typeface="Wingdings" panose="05000000000000000000" pitchFamily="2" charset="2"/>
              <a:buChar char="Ø"/>
            </a:pPr>
            <a:r>
              <a:rPr lang="en-US" sz="1700" b="1" dirty="0">
                <a:solidFill>
                  <a:schemeClr val="accent3"/>
                </a:solidFill>
              </a:rPr>
              <a:t>Greater institutional acknowledgement of how COVID-19 has affected faculty</a:t>
            </a:r>
          </a:p>
          <a:p>
            <a:pPr marL="0" indent="0">
              <a:buNone/>
            </a:pPr>
            <a:endParaRPr lang="en-US" sz="2100" b="1" dirty="0">
              <a:solidFill>
                <a:schemeClr val="accent3"/>
              </a:solidFill>
            </a:endParaRPr>
          </a:p>
          <a:p>
            <a:pPr marL="0" indent="0">
              <a:buFont typeface="Arial"/>
              <a:buNone/>
            </a:pPr>
            <a:r>
              <a:rPr lang="en-US" sz="2100" b="1" u="sng" dirty="0">
                <a:solidFill>
                  <a:schemeClr val="accent3"/>
                </a:solidFill>
              </a:rPr>
              <a:t>Quotes:</a:t>
            </a:r>
          </a:p>
          <a:p>
            <a:pPr marL="0" indent="0">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“Opportunities to gather  informally with colleagues virtually or in person (ideally) to talk about how things are going. Encouragement and permission from higher-ups to take a breather and not pressuring oneself to continue producing at earlier levels is ok, encouraged, and even expected.”</a:t>
            </a:r>
          </a:p>
          <a:p>
            <a:pPr marL="0" indent="0">
              <a:buNone/>
            </a:pPr>
            <a:endParaRPr lang="en-US" sz="1800" i="1" dirty="0">
              <a:solidFill>
                <a:srgbClr val="FF0000"/>
              </a:solidFill>
              <a:highlight>
                <a:srgbClr val="FFFFFF"/>
              </a:highlight>
              <a:latin typeface="Calibri" panose="020F0502020204030204" pitchFamily="34" charset="0"/>
              <a:ea typeface="Calibri" panose="020F0502020204030204" pitchFamily="34" charset="0"/>
            </a:endParaRPr>
          </a:p>
          <a:p>
            <a:pPr marL="0" indent="0">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“I believe everyone has earned a ‘mental health quarter’ – faculty, staff, and students. Everyone is stressed to a  maximum level but feel compelled to continue even though physical and mental health are suffering, because we can’t survive financially without working/enrolling.”</a:t>
            </a:r>
            <a:endParaRPr lang="en-US" sz="1800" dirty="0">
              <a:effectLst/>
              <a:latin typeface="Calibri" panose="020F0502020204030204" pitchFamily="34" charset="0"/>
              <a:ea typeface="Calibri" panose="020F0502020204030204" pitchFamily="34" charset="0"/>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
        <p:nvSpPr>
          <p:cNvPr id="5" name="TextBox 4">
            <a:extLst>
              <a:ext uri="{FF2B5EF4-FFF2-40B4-BE49-F238E27FC236}">
                <a16:creationId xmlns:a16="http://schemas.microsoft.com/office/drawing/2014/main" id="{00DDCF3E-1873-4F8F-854C-B1A50A52CD84}"/>
              </a:ext>
            </a:extLst>
          </p:cNvPr>
          <p:cNvSpPr txBox="1"/>
          <p:nvPr/>
        </p:nvSpPr>
        <p:spPr>
          <a:xfrm>
            <a:off x="0" y="28322"/>
            <a:ext cx="9144000" cy="430887"/>
          </a:xfrm>
          <a:prstGeom prst="rect">
            <a:avLst/>
          </a:prstGeom>
          <a:noFill/>
        </p:spPr>
        <p:txBody>
          <a:bodyPr wrap="square">
            <a:spAutoFit/>
          </a:bodyPr>
          <a:lstStyle/>
          <a:p>
            <a:pPr algn="ctr"/>
            <a:r>
              <a:rPr lang="en-US" sz="2200" b="1" kern="1200" dirty="0">
                <a:solidFill>
                  <a:schemeClr val="lt1"/>
                </a:solidFill>
                <a:effectLst/>
                <a:latin typeface="+mn-lt"/>
                <a:ea typeface="+mn-ea"/>
                <a:cs typeface="+mn-cs"/>
              </a:rPr>
              <a:t>NEEDED RESOURCES: Mental Health Support</a:t>
            </a:r>
          </a:p>
        </p:txBody>
      </p:sp>
    </p:spTree>
    <p:extLst>
      <p:ext uri="{BB962C8B-B14F-4D97-AF65-F5344CB8AC3E}">
        <p14:creationId xmlns:p14="http://schemas.microsoft.com/office/powerpoint/2010/main" val="280989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1000"/>
                                        <p:tgtEl>
                                          <p:spTgt spid="4">
                                            <p:txEl>
                                              <p:pRg st="8" end="8"/>
                                            </p:txEl>
                                          </p:spTgt>
                                        </p:tgtEl>
                                      </p:cBhvr>
                                    </p:animEffect>
                                    <p:anim calcmode="lin" valueType="num">
                                      <p:cBhvr>
                                        <p:cTn id="1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1000"/>
                                        <p:tgtEl>
                                          <p:spTgt spid="4">
                                            <p:txEl>
                                              <p:pRg st="10" end="10"/>
                                            </p:txEl>
                                          </p:spTgt>
                                        </p:tgtEl>
                                      </p:cBhvr>
                                    </p:animEffect>
                                    <p:anim calcmode="lin" valueType="num">
                                      <p:cBhvr>
                                        <p:cTn id="2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732895"/>
            <a:ext cx="9144000" cy="5893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i="1" dirty="0">
                <a:solidFill>
                  <a:schemeClr val="accent3"/>
                </a:solidFill>
              </a:rPr>
              <a:t>How Faculty Can Be Supported…</a:t>
            </a:r>
          </a:p>
          <a:p>
            <a:pPr marL="0" indent="0">
              <a:buFont typeface="Arial"/>
              <a:buNone/>
            </a:pPr>
            <a:endParaRPr lang="en-US" sz="1800" b="1" i="1" dirty="0">
              <a:solidFill>
                <a:schemeClr val="accent3"/>
              </a:solidFill>
            </a:endParaRPr>
          </a:p>
          <a:p>
            <a:pPr marL="0" indent="0">
              <a:buNone/>
            </a:pPr>
            <a:r>
              <a:rPr lang="en-US" sz="2000" b="1" dirty="0">
                <a:solidFill>
                  <a:schemeClr val="accent3"/>
                </a:solidFill>
              </a:rPr>
              <a:t>More than one-quarter of respondents (27%) reported that UWT can support </a:t>
            </a:r>
            <a:r>
              <a:rPr lang="en-US" sz="2000" b="1" dirty="0"/>
              <a:t>TT faculty </a:t>
            </a:r>
            <a:r>
              <a:rPr lang="en-US" sz="2000" b="1" dirty="0">
                <a:solidFill>
                  <a:schemeClr val="accent3"/>
                </a:solidFill>
              </a:rPr>
              <a:t>by reducing research expectation; 44% reported that other supports are needed</a:t>
            </a:r>
          </a:p>
          <a:p>
            <a:pPr marL="0" indent="0">
              <a:buNone/>
            </a:pPr>
            <a:r>
              <a:rPr lang="en-US" sz="1400" dirty="0">
                <a:solidFill>
                  <a:srgbClr val="FF0000"/>
                </a:solidFill>
                <a:effectLst/>
                <a:highlight>
                  <a:srgbClr val="FFFFFF"/>
                </a:highlight>
                <a:latin typeface="Calibri" panose="020F0502020204030204" pitchFamily="34" charset="0"/>
                <a:ea typeface="Calibri" panose="020F0502020204030204" pitchFamily="34" charset="0"/>
              </a:rPr>
              <a:t>“…</a:t>
            </a:r>
            <a:r>
              <a:rPr lang="en-US" sz="1400" i="1" dirty="0">
                <a:solidFill>
                  <a:srgbClr val="FF0000"/>
                </a:solidFill>
                <a:effectLst/>
                <a:highlight>
                  <a:srgbClr val="FFFFFF"/>
                </a:highlight>
                <a:latin typeface="Calibri" panose="020F0502020204030204" pitchFamily="34" charset="0"/>
                <a:ea typeface="Calibri" panose="020F0502020204030204" pitchFamily="34" charset="0"/>
              </a:rPr>
              <a:t>find creative ways to increase time for pre-tenured faculty to have research-focused quarters - support at least one more 'research quarter'. A modest reduction in research expectations based on how much we teach is also warranted.”</a:t>
            </a:r>
            <a:endParaRPr lang="en-US" sz="1400" b="1" dirty="0">
              <a:solidFill>
                <a:schemeClr val="accent3"/>
              </a:solidFill>
            </a:endParaRPr>
          </a:p>
          <a:p>
            <a:endParaRPr lang="en-US" sz="1500" b="1" dirty="0">
              <a:solidFill>
                <a:schemeClr val="accent3"/>
              </a:solidFill>
            </a:endParaRPr>
          </a:p>
          <a:p>
            <a:pPr marL="0" indent="0">
              <a:buNone/>
            </a:pPr>
            <a:endParaRPr lang="en-US" sz="2000" b="1" dirty="0">
              <a:solidFill>
                <a:schemeClr val="accent3"/>
              </a:solidFill>
            </a:endParaRPr>
          </a:p>
          <a:p>
            <a:pPr marL="0" indent="0">
              <a:buNone/>
            </a:pPr>
            <a:r>
              <a:rPr lang="en-US" sz="2000" b="1" dirty="0">
                <a:solidFill>
                  <a:schemeClr val="accent3"/>
                </a:solidFill>
              </a:rPr>
              <a:t>More than one-half of respondents (52%) reported that UWT can support </a:t>
            </a:r>
            <a:r>
              <a:rPr lang="en-US" sz="2000" b="1" dirty="0"/>
              <a:t>Teaching faculty </a:t>
            </a:r>
            <a:r>
              <a:rPr lang="en-US" sz="2000" b="1" dirty="0">
                <a:solidFill>
                  <a:schemeClr val="accent3"/>
                </a:solidFill>
              </a:rPr>
              <a:t>by increasing teaching support with 35% noting that other supports are needed</a:t>
            </a:r>
          </a:p>
          <a:p>
            <a:pPr marL="0" indent="0">
              <a:buNone/>
            </a:pPr>
            <a:r>
              <a:rPr lang="en-US" sz="1400" i="1" dirty="0">
                <a:solidFill>
                  <a:srgbClr val="FF0000"/>
                </a:solidFill>
                <a:effectLst/>
                <a:highlight>
                  <a:srgbClr val="FFFFFF"/>
                </a:highlight>
                <a:latin typeface="Calibri" panose="020F0502020204030204" pitchFamily="34" charset="0"/>
                <a:ea typeface="Calibri" panose="020F0502020204030204" pitchFamily="34" charset="0"/>
              </a:rPr>
              <a:t>“…teaching faculty (and all faculty) can benefit from more student support outside of the classroom - students are struggling to re-engage with on-campus learning and expectations.”</a:t>
            </a:r>
          </a:p>
          <a:p>
            <a:pPr marL="0" indent="0">
              <a:buNone/>
            </a:pPr>
            <a:endParaRPr lang="en-US" sz="1800" dirty="0">
              <a:effectLst/>
              <a:latin typeface="Calibri" panose="020F0502020204030204" pitchFamily="34" charset="0"/>
              <a:ea typeface="Calibri" panose="020F0502020204030204" pitchFamily="34" charset="0"/>
            </a:endParaRPr>
          </a:p>
          <a:p>
            <a:pPr marL="0" indent="0">
              <a:buNone/>
            </a:pPr>
            <a:r>
              <a:rPr lang="en-US" sz="1400" i="1" dirty="0">
                <a:solidFill>
                  <a:srgbClr val="FF0000"/>
                </a:solidFill>
                <a:effectLst/>
                <a:highlight>
                  <a:srgbClr val="FFFFFF"/>
                </a:highlight>
                <a:latin typeface="Calibri" panose="020F0502020204030204" pitchFamily="34" charset="0"/>
                <a:ea typeface="Calibri" panose="020F0502020204030204" pitchFamily="34" charset="0"/>
              </a:rPr>
              <a:t>“Provide administrative support for the service work we all do.”</a:t>
            </a:r>
            <a:endParaRPr lang="en-US" sz="1400" dirty="0">
              <a:effectLst/>
              <a:latin typeface="Calibri" panose="020F0502020204030204" pitchFamily="34" charset="0"/>
              <a:ea typeface="Calibri" panose="020F0502020204030204" pitchFamily="34" charset="0"/>
            </a:endParaRPr>
          </a:p>
          <a:p>
            <a:pPr marL="0" indent="0">
              <a:buNone/>
            </a:pPr>
            <a:endParaRPr lang="en-US" sz="1500" b="1" dirty="0">
              <a:solidFill>
                <a:schemeClr val="accent3"/>
              </a:solidFill>
            </a:endParaRPr>
          </a:p>
          <a:p>
            <a:endParaRPr lang="en-US" sz="1500" b="1" dirty="0">
              <a:solidFill>
                <a:schemeClr val="accent3"/>
              </a:solidFill>
            </a:endParaRPr>
          </a:p>
          <a:p>
            <a:pPr marL="0" indent="0">
              <a:buNone/>
            </a:pPr>
            <a:r>
              <a:rPr lang="en-US" sz="2000" b="1" dirty="0">
                <a:solidFill>
                  <a:schemeClr val="accent3"/>
                </a:solidFill>
              </a:rPr>
              <a:t>A strong majority of respondents (64%) reported that UWT can support </a:t>
            </a:r>
            <a:r>
              <a:rPr lang="en-US" sz="2000" b="1" dirty="0"/>
              <a:t>Lecturers</a:t>
            </a:r>
            <a:r>
              <a:rPr lang="en-US" sz="2000" b="1" dirty="0">
                <a:solidFill>
                  <a:schemeClr val="accent3"/>
                </a:solidFill>
              </a:rPr>
              <a:t> by providing teaching support</a:t>
            </a: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
        <p:nvSpPr>
          <p:cNvPr id="5" name="TextBox 4">
            <a:extLst>
              <a:ext uri="{FF2B5EF4-FFF2-40B4-BE49-F238E27FC236}">
                <a16:creationId xmlns:a16="http://schemas.microsoft.com/office/drawing/2014/main" id="{00DDCF3E-1873-4F8F-854C-B1A50A52CD84}"/>
              </a:ext>
            </a:extLst>
          </p:cNvPr>
          <p:cNvSpPr txBox="1"/>
          <p:nvPr/>
        </p:nvSpPr>
        <p:spPr>
          <a:xfrm>
            <a:off x="0" y="28322"/>
            <a:ext cx="9144000" cy="430887"/>
          </a:xfrm>
          <a:prstGeom prst="rect">
            <a:avLst/>
          </a:prstGeom>
          <a:noFill/>
        </p:spPr>
        <p:txBody>
          <a:bodyPr wrap="square">
            <a:spAutoFit/>
          </a:bodyPr>
          <a:lstStyle/>
          <a:p>
            <a:pPr algn="ctr"/>
            <a:r>
              <a:rPr lang="en-US" sz="2200" b="1" kern="1200" dirty="0">
                <a:solidFill>
                  <a:schemeClr val="lt1"/>
                </a:solidFill>
                <a:effectLst/>
                <a:latin typeface="+mn-lt"/>
                <a:ea typeface="+mn-ea"/>
                <a:cs typeface="+mn-cs"/>
              </a:rPr>
              <a:t>NEEDED RESOURCES: Faculty Support</a:t>
            </a:r>
          </a:p>
        </p:txBody>
      </p:sp>
    </p:spTree>
    <p:extLst>
      <p:ext uri="{BB962C8B-B14F-4D97-AF65-F5344CB8AC3E}">
        <p14:creationId xmlns:p14="http://schemas.microsoft.com/office/powerpoint/2010/main" val="9980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1000"/>
                                        <p:tgtEl>
                                          <p:spTgt spid="4">
                                            <p:txEl>
                                              <p:pRg st="7" end="7"/>
                                            </p:txEl>
                                          </p:spTgt>
                                        </p:tgtEl>
                                      </p:cBhvr>
                                    </p:animEffect>
                                    <p:anim calcmode="lin" valueType="num">
                                      <p:cBhvr>
                                        <p:cTn id="2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1000"/>
                                        <p:tgtEl>
                                          <p:spTgt spid="4">
                                            <p:txEl>
                                              <p:pRg st="9" end="9"/>
                                            </p:txEl>
                                          </p:spTgt>
                                        </p:tgtEl>
                                      </p:cBhvr>
                                    </p:animEffect>
                                    <p:anim calcmode="lin" valueType="num">
                                      <p:cBhvr>
                                        <p:cTn id="3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Effect transition="in" filter="fade">
                                      <p:cBhvr>
                                        <p:cTn id="36" dur="1000"/>
                                        <p:tgtEl>
                                          <p:spTgt spid="4">
                                            <p:txEl>
                                              <p:pRg st="12" end="12"/>
                                            </p:txEl>
                                          </p:spTgt>
                                        </p:tgtEl>
                                      </p:cBhvr>
                                    </p:animEffect>
                                    <p:anim calcmode="lin" valueType="num">
                                      <p:cBhvr>
                                        <p:cTn id="37"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652197"/>
            <a:ext cx="9144000" cy="56645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i="1" dirty="0">
                <a:solidFill>
                  <a:schemeClr val="accent3"/>
                </a:solidFill>
              </a:rPr>
              <a:t>How Students can be supported…</a:t>
            </a:r>
          </a:p>
          <a:p>
            <a:pPr marL="0" indent="0">
              <a:buNone/>
            </a:pPr>
            <a:r>
              <a:rPr lang="en-US" sz="1800" b="1" dirty="0">
                <a:solidFill>
                  <a:schemeClr val="accent3"/>
                </a:solidFill>
              </a:rPr>
              <a:t>Faculty were asked to share resources that can ‘enhance student re-adjustment to in-person instruction.’</a:t>
            </a:r>
          </a:p>
          <a:p>
            <a:pPr marL="0" indent="0">
              <a:buNone/>
            </a:pPr>
            <a:r>
              <a:rPr lang="en-US" sz="1800" b="1" dirty="0">
                <a:solidFill>
                  <a:schemeClr val="accent3"/>
                </a:solidFill>
              </a:rPr>
              <a:t>Themes that emerged:</a:t>
            </a:r>
          </a:p>
          <a:p>
            <a:pPr>
              <a:buFont typeface="Wingdings" panose="05000000000000000000" pitchFamily="2" charset="2"/>
              <a:buChar char="Ø"/>
            </a:pPr>
            <a:r>
              <a:rPr lang="en-US" sz="1800" b="1" dirty="0">
                <a:solidFill>
                  <a:schemeClr val="accent3"/>
                </a:solidFill>
              </a:rPr>
              <a:t>Academic readiness</a:t>
            </a:r>
          </a:p>
          <a:p>
            <a:pPr>
              <a:buFont typeface="Wingdings" panose="05000000000000000000" pitchFamily="2" charset="2"/>
              <a:buChar char="Ø"/>
            </a:pPr>
            <a:r>
              <a:rPr lang="en-US" sz="1800" b="1" dirty="0">
                <a:solidFill>
                  <a:schemeClr val="accent3"/>
                </a:solidFill>
              </a:rPr>
              <a:t>Mental health and wellness</a:t>
            </a:r>
          </a:p>
          <a:p>
            <a:pPr>
              <a:buFont typeface="Wingdings" panose="05000000000000000000" pitchFamily="2" charset="2"/>
              <a:buChar char="Ø"/>
            </a:pPr>
            <a:r>
              <a:rPr lang="en-US" sz="1800" b="1" dirty="0">
                <a:solidFill>
                  <a:schemeClr val="accent3"/>
                </a:solidFill>
              </a:rPr>
              <a:t>Financial assistance</a:t>
            </a:r>
          </a:p>
          <a:p>
            <a:pPr>
              <a:buFont typeface="Wingdings" panose="05000000000000000000" pitchFamily="2" charset="2"/>
              <a:buChar char="Ø"/>
            </a:pPr>
            <a:r>
              <a:rPr lang="en-US" sz="1800" b="1" dirty="0">
                <a:solidFill>
                  <a:schemeClr val="accent3"/>
                </a:solidFill>
              </a:rPr>
              <a:t>Clarity regarding how faculty should accommodate students while maintaining instructional integrity</a:t>
            </a:r>
          </a:p>
          <a:p>
            <a:pPr>
              <a:buFont typeface="Wingdings" panose="05000000000000000000" pitchFamily="2" charset="2"/>
              <a:buChar char="Ø"/>
            </a:pPr>
            <a:r>
              <a:rPr lang="en-US" sz="1800" b="1" dirty="0">
                <a:solidFill>
                  <a:schemeClr val="accent3"/>
                </a:solidFill>
              </a:rPr>
              <a:t>Increased flexibility for online/hybrid instruction</a:t>
            </a:r>
          </a:p>
          <a:p>
            <a:pPr>
              <a:buFont typeface="Wingdings" panose="05000000000000000000" pitchFamily="2" charset="2"/>
              <a:buChar char="Ø"/>
            </a:pPr>
            <a:r>
              <a:rPr lang="en-US" sz="1800" b="1" dirty="0">
                <a:solidFill>
                  <a:schemeClr val="accent3"/>
                </a:solidFill>
              </a:rPr>
              <a:t>Formalized institutional approach for student success that shifts burden away from faculty</a:t>
            </a:r>
          </a:p>
          <a:p>
            <a:pPr>
              <a:buFont typeface="Wingdings" panose="05000000000000000000" pitchFamily="2" charset="2"/>
              <a:buChar char="Ø"/>
            </a:pPr>
            <a:endParaRPr lang="en-US" sz="1800" b="1" dirty="0">
              <a:solidFill>
                <a:schemeClr val="accent3"/>
              </a:solidFill>
            </a:endParaRPr>
          </a:p>
          <a:p>
            <a:pPr marL="0" indent="0">
              <a:buNone/>
            </a:pPr>
            <a:r>
              <a:rPr lang="en-US" sz="1800" i="1" dirty="0">
                <a:solidFill>
                  <a:srgbClr val="FF0000"/>
                </a:solidFill>
                <a:highlight>
                  <a:srgbClr val="FFFFFF"/>
                </a:highlight>
                <a:latin typeface="Calibri" panose="020F0502020204030204" pitchFamily="34" charset="0"/>
                <a:ea typeface="Calibri" panose="020F0502020204030204" pitchFamily="34" charset="0"/>
              </a:rPr>
              <a:t>“</a:t>
            </a:r>
            <a:r>
              <a:rPr lang="en-US" sz="1600" i="1" dirty="0">
                <a:solidFill>
                  <a:srgbClr val="FF0000"/>
                </a:solidFill>
                <a:highlight>
                  <a:srgbClr val="FFFFFF"/>
                </a:highlight>
                <a:latin typeface="Calibri" panose="020F0502020204030204" pitchFamily="34" charset="0"/>
                <a:ea typeface="Calibri" panose="020F0502020204030204" pitchFamily="34" charset="0"/>
              </a:rPr>
              <a:t>Faculty need the university to understand that we are in the midst of an instructional shift that will take YEARS to unravel. And that's not the impression that I am getting when we discuss these matters in faculty meetings. In essence, the idea that we can just jump back into a time machine and return to normalcy after everything that just happened is part of the problem and faculty (and) students are suffering as a result.”</a:t>
            </a:r>
          </a:p>
          <a:p>
            <a:pPr marL="0" indent="0">
              <a:buNone/>
            </a:pPr>
            <a:endParaRPr lang="en-US" sz="1500" b="1" dirty="0">
              <a:solidFill>
                <a:schemeClr val="accent3"/>
              </a:solidFill>
            </a:endParaRPr>
          </a:p>
          <a:p>
            <a:pPr marL="0" indent="0">
              <a:buNone/>
            </a:pPr>
            <a:r>
              <a:rPr lang="en-US" sz="1600" dirty="0">
                <a:solidFill>
                  <a:srgbClr val="FF0000"/>
                </a:solidFill>
                <a:highlight>
                  <a:srgbClr val="FFFFFF"/>
                </a:highlight>
                <a:latin typeface="Calibri" panose="020F0502020204030204" pitchFamily="34" charset="0"/>
                <a:ea typeface="Calibri" panose="020F0502020204030204" pitchFamily="34" charset="0"/>
              </a:rPr>
              <a:t>A number of faculty surveyed expressed frustrations with a general lack of communication, especially around student supports. The lack of clarity about the roles of various student support offices on campus was elevated by the COVID-19 pandemic </a:t>
            </a:r>
            <a:r>
              <a:rPr lang="en-US" sz="1600" i="1" dirty="0">
                <a:solidFill>
                  <a:srgbClr val="FF0000"/>
                </a:solidFill>
                <a:highlight>
                  <a:srgbClr val="FFFFFF"/>
                </a:highlight>
                <a:latin typeface="Calibri" panose="020F0502020204030204" pitchFamily="34" charset="0"/>
                <a:ea typeface="Calibri" panose="020F0502020204030204" pitchFamily="34" charset="0"/>
              </a:rPr>
              <a:t>[Statement provided by Faculty Affairs Committee, 3/14/2022]</a:t>
            </a:r>
            <a:endParaRPr lang="en-US" sz="1500" b="1" dirty="0">
              <a:solidFill>
                <a:schemeClr val="accent3"/>
              </a:solidFill>
            </a:endParaRPr>
          </a:p>
          <a:p>
            <a:pPr marL="0" indent="0">
              <a:buNone/>
            </a:pPr>
            <a:endParaRPr lang="en-US" sz="1800" dirty="0">
              <a:effectLst/>
              <a:latin typeface="Calibri" panose="020F0502020204030204" pitchFamily="34" charset="0"/>
              <a:ea typeface="Calibri" panose="020F0502020204030204" pitchFamily="34" charset="0"/>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
        <p:nvSpPr>
          <p:cNvPr id="5" name="TextBox 4">
            <a:extLst>
              <a:ext uri="{FF2B5EF4-FFF2-40B4-BE49-F238E27FC236}">
                <a16:creationId xmlns:a16="http://schemas.microsoft.com/office/drawing/2014/main" id="{00DDCF3E-1873-4F8F-854C-B1A50A52CD84}"/>
              </a:ext>
            </a:extLst>
          </p:cNvPr>
          <p:cNvSpPr txBox="1"/>
          <p:nvPr/>
        </p:nvSpPr>
        <p:spPr>
          <a:xfrm>
            <a:off x="0" y="28322"/>
            <a:ext cx="9144000" cy="430887"/>
          </a:xfrm>
          <a:prstGeom prst="rect">
            <a:avLst/>
          </a:prstGeom>
          <a:noFill/>
        </p:spPr>
        <p:txBody>
          <a:bodyPr wrap="square">
            <a:spAutoFit/>
          </a:bodyPr>
          <a:lstStyle/>
          <a:p>
            <a:pPr algn="ctr"/>
            <a:r>
              <a:rPr lang="en-US" sz="2200" b="1" kern="1200" dirty="0">
                <a:solidFill>
                  <a:schemeClr val="lt1"/>
                </a:solidFill>
                <a:effectLst/>
                <a:latin typeface="+mn-lt"/>
                <a:ea typeface="+mn-ea"/>
                <a:cs typeface="+mn-cs"/>
              </a:rPr>
              <a:t>                              NEEDED RESOURCES: Student Support</a:t>
            </a:r>
          </a:p>
        </p:txBody>
      </p:sp>
    </p:spTree>
    <p:extLst>
      <p:ext uri="{BB962C8B-B14F-4D97-AF65-F5344CB8AC3E}">
        <p14:creationId xmlns:p14="http://schemas.microsoft.com/office/powerpoint/2010/main" val="375837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4CAF49-8416-4465-86AB-AA9DD676880F}"/>
              </a:ext>
            </a:extLst>
          </p:cNvPr>
          <p:cNvSpPr>
            <a:spLocks noGrp="1"/>
          </p:cNvSpPr>
          <p:nvPr>
            <p:ph type="body" sz="quarter" idx="11"/>
          </p:nvPr>
        </p:nvSpPr>
        <p:spPr/>
        <p:txBody>
          <a:bodyPr/>
          <a:lstStyle/>
          <a:p>
            <a:pPr marL="0" indent="0" algn="ctr">
              <a:buNone/>
            </a:pPr>
            <a:endParaRPr lang="en-US" sz="4800" b="1" dirty="0">
              <a:latin typeface="Encode Sans Normal Black"/>
            </a:endParaRPr>
          </a:p>
          <a:p>
            <a:pPr marL="0" indent="0" algn="ctr">
              <a:buNone/>
            </a:pPr>
            <a:r>
              <a:rPr lang="en-US" sz="4800" b="1">
                <a:latin typeface="Encode Sans Normal Black"/>
              </a:rPr>
              <a:t>DEMOGRAPHIC </a:t>
            </a:r>
            <a:r>
              <a:rPr lang="en-US" sz="4800" b="1" dirty="0">
                <a:latin typeface="Encode Sans Normal Black"/>
              </a:rPr>
              <a:t>INFORMATION</a:t>
            </a:r>
          </a:p>
        </p:txBody>
      </p:sp>
    </p:spTree>
    <p:extLst>
      <p:ext uri="{BB962C8B-B14F-4D97-AF65-F5344CB8AC3E}">
        <p14:creationId xmlns:p14="http://schemas.microsoft.com/office/powerpoint/2010/main" val="262447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97F5CB4-167D-483F-A283-E5EC2F32E630}"/>
              </a:ext>
            </a:extLst>
          </p:cNvPr>
          <p:cNvGraphicFramePr>
            <a:graphicFrameLocks noGrp="1"/>
          </p:cNvGraphicFramePr>
          <p:nvPr>
            <p:ph idx="1"/>
            <p:extLst>
              <p:ext uri="{D42A27DB-BD31-4B8C-83A1-F6EECF244321}">
                <p14:modId xmlns:p14="http://schemas.microsoft.com/office/powerpoint/2010/main" val="750904366"/>
              </p:ext>
            </p:extLst>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26BE1010-9CF0-46B5-8AF2-FB2F8A6542A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4490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11C98-DFBC-4251-BEC9-0E1F1CD08BFE}"/>
              </a:ext>
            </a:extLst>
          </p:cNvPr>
          <p:cNvSpPr>
            <a:spLocks noGrp="1"/>
          </p:cNvSpPr>
          <p:nvPr>
            <p:ph type="title"/>
          </p:nvPr>
        </p:nvSpPr>
        <p:spPr/>
        <p:txBody>
          <a:bodyPr/>
          <a:lstStyle/>
          <a:p>
            <a:r>
              <a:rPr lang="en-US" dirty="0"/>
              <a:t>                                                                     </a:t>
            </a:r>
            <a:r>
              <a:rPr lang="en-US" sz="4000" b="1" dirty="0"/>
              <a:t>Demographics</a:t>
            </a:r>
          </a:p>
        </p:txBody>
      </p:sp>
      <p:graphicFrame>
        <p:nvGraphicFramePr>
          <p:cNvPr id="9" name="Content Placeholder 8">
            <a:extLst>
              <a:ext uri="{FF2B5EF4-FFF2-40B4-BE49-F238E27FC236}">
                <a16:creationId xmlns:a16="http://schemas.microsoft.com/office/drawing/2014/main" id="{9AE3A6B4-77C2-4B44-AE18-07BC29F2403F}"/>
              </a:ext>
            </a:extLst>
          </p:cNvPr>
          <p:cNvGraphicFramePr>
            <a:graphicFrameLocks noGrp="1"/>
          </p:cNvGraphicFramePr>
          <p:nvPr>
            <p:ph sz="half" idx="1"/>
            <p:extLst>
              <p:ext uri="{D42A27DB-BD31-4B8C-83A1-F6EECF244321}">
                <p14:modId xmlns:p14="http://schemas.microsoft.com/office/powerpoint/2010/main" val="3980670201"/>
              </p:ext>
            </p:extLst>
          </p:nvPr>
        </p:nvGraphicFramePr>
        <p:xfrm>
          <a:off x="139680" y="1571413"/>
          <a:ext cx="4356121"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1D5BA24-CEFA-4E2B-841D-2A1B2C3C0AE0}"/>
              </a:ext>
            </a:extLst>
          </p:cNvPr>
          <p:cNvGraphicFramePr>
            <a:graphicFrameLocks noGrp="1"/>
          </p:cNvGraphicFramePr>
          <p:nvPr>
            <p:ph sz="half" idx="2"/>
            <p:extLst>
              <p:ext uri="{D42A27DB-BD31-4B8C-83A1-F6EECF244321}">
                <p14:modId xmlns:p14="http://schemas.microsoft.com/office/powerpoint/2010/main" val="2914932877"/>
              </p:ext>
            </p:extLst>
          </p:nvPr>
        </p:nvGraphicFramePr>
        <p:xfrm>
          <a:off x="4648200" y="1524000"/>
          <a:ext cx="4495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40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5194-388A-4AA0-A39C-B27AFFDCD04B}"/>
              </a:ext>
            </a:extLst>
          </p:cNvPr>
          <p:cNvSpPr>
            <a:spLocks noGrp="1"/>
          </p:cNvSpPr>
          <p:nvPr>
            <p:ph type="title"/>
          </p:nvPr>
        </p:nvSpPr>
        <p:spPr/>
        <p:txBody>
          <a:bodyPr/>
          <a:lstStyle/>
          <a:p>
            <a:r>
              <a:rPr lang="en-US" dirty="0"/>
              <a:t>                                                                      </a:t>
            </a:r>
            <a:r>
              <a:rPr lang="en-US" sz="4000" b="1" dirty="0"/>
              <a:t>Demographics</a:t>
            </a:r>
          </a:p>
        </p:txBody>
      </p:sp>
      <p:graphicFrame>
        <p:nvGraphicFramePr>
          <p:cNvPr id="10" name="Content Placeholder 9">
            <a:extLst>
              <a:ext uri="{FF2B5EF4-FFF2-40B4-BE49-F238E27FC236}">
                <a16:creationId xmlns:a16="http://schemas.microsoft.com/office/drawing/2014/main" id="{F09DA97E-28F7-4209-B3AF-8BDF94C199C1}"/>
              </a:ext>
            </a:extLst>
          </p:cNvPr>
          <p:cNvGraphicFramePr>
            <a:graphicFrameLocks noGrp="1"/>
          </p:cNvGraphicFramePr>
          <p:nvPr>
            <p:ph sz="half" idx="1"/>
            <p:extLst>
              <p:ext uri="{D42A27DB-BD31-4B8C-83A1-F6EECF244321}">
                <p14:modId xmlns:p14="http://schemas.microsoft.com/office/powerpoint/2010/main" val="2788653837"/>
              </p:ext>
            </p:extLst>
          </p:nvPr>
        </p:nvGraphicFramePr>
        <p:xfrm>
          <a:off x="457200" y="1524000"/>
          <a:ext cx="4059238"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9B997FCE-7C33-4F20-8A86-E5F308B9CCE2}"/>
              </a:ext>
            </a:extLst>
          </p:cNvPr>
          <p:cNvGraphicFramePr>
            <a:graphicFrameLocks noGrp="1"/>
          </p:cNvGraphicFramePr>
          <p:nvPr>
            <p:ph sz="half" idx="2"/>
            <p:extLst>
              <p:ext uri="{D42A27DB-BD31-4B8C-83A1-F6EECF244321}">
                <p14:modId xmlns:p14="http://schemas.microsoft.com/office/powerpoint/2010/main" val="122561903"/>
              </p:ext>
            </p:extLst>
          </p:nvPr>
        </p:nvGraphicFramePr>
        <p:xfrm>
          <a:off x="4648200" y="1524000"/>
          <a:ext cx="4059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22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19EC50-D129-44D5-9B93-0CA02FF9E7D8}"/>
              </a:ext>
            </a:extLst>
          </p:cNvPr>
          <p:cNvSpPr/>
          <p:nvPr/>
        </p:nvSpPr>
        <p:spPr>
          <a:xfrm>
            <a:off x="1996629" y="898860"/>
            <a:ext cx="5324354" cy="34683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bg1">
                    <a:lumMod val="50000"/>
                  </a:schemeClr>
                </a:solidFill>
              </a:rPr>
              <a:t>Overview of Assessment and Analysis</a:t>
            </a:r>
          </a:p>
        </p:txBody>
      </p:sp>
      <p:sp>
        <p:nvSpPr>
          <p:cNvPr id="4" name="Rectangle 3">
            <a:extLst>
              <a:ext uri="{FF2B5EF4-FFF2-40B4-BE49-F238E27FC236}">
                <a16:creationId xmlns:a16="http://schemas.microsoft.com/office/drawing/2014/main" id="{FB5D473D-2612-4A91-9DA5-58EA22F362C6}"/>
              </a:ext>
            </a:extLst>
          </p:cNvPr>
          <p:cNvSpPr/>
          <p:nvPr/>
        </p:nvSpPr>
        <p:spPr>
          <a:xfrm>
            <a:off x="798652" y="1464374"/>
            <a:ext cx="2083444" cy="132633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i="1" dirty="0">
                <a:solidFill>
                  <a:schemeClr val="tx1">
                    <a:lumMod val="50000"/>
                  </a:schemeClr>
                </a:solidFill>
              </a:rPr>
              <a:t>What was done:</a:t>
            </a:r>
          </a:p>
          <a:p>
            <a:pPr algn="ctr"/>
            <a:r>
              <a:rPr lang="en-US" sz="1600" b="1" dirty="0">
                <a:solidFill>
                  <a:schemeClr val="bg1">
                    <a:lumMod val="50000"/>
                  </a:schemeClr>
                </a:solidFill>
              </a:rPr>
              <a:t>33-item survey</a:t>
            </a:r>
          </a:p>
          <a:p>
            <a:pPr algn="ctr"/>
            <a:r>
              <a:rPr lang="en-US" sz="1600" b="1" dirty="0">
                <a:solidFill>
                  <a:schemeClr val="bg1">
                    <a:lumMod val="50000"/>
                  </a:schemeClr>
                </a:solidFill>
              </a:rPr>
              <a:t>Open and Closed Ended Questions</a:t>
            </a:r>
          </a:p>
          <a:p>
            <a:pPr algn="ctr"/>
            <a:r>
              <a:rPr lang="en-US" sz="1600" b="1" dirty="0">
                <a:solidFill>
                  <a:schemeClr val="bg1">
                    <a:lumMod val="50000"/>
                  </a:schemeClr>
                </a:solidFill>
              </a:rPr>
              <a:t>1-week time frame</a:t>
            </a:r>
          </a:p>
        </p:txBody>
      </p:sp>
      <p:sp>
        <p:nvSpPr>
          <p:cNvPr id="5" name="Rectangle 4">
            <a:extLst>
              <a:ext uri="{FF2B5EF4-FFF2-40B4-BE49-F238E27FC236}">
                <a16:creationId xmlns:a16="http://schemas.microsoft.com/office/drawing/2014/main" id="{BE323969-EB23-4016-BC3C-16DA7279CCD1}"/>
              </a:ext>
            </a:extLst>
          </p:cNvPr>
          <p:cNvSpPr/>
          <p:nvPr/>
        </p:nvSpPr>
        <p:spPr>
          <a:xfrm>
            <a:off x="671757" y="3277756"/>
            <a:ext cx="2210339" cy="113750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i="1" dirty="0">
                <a:solidFill>
                  <a:schemeClr val="tx1">
                    <a:lumMod val="50000"/>
                  </a:schemeClr>
                </a:solidFill>
              </a:rPr>
              <a:t>Target:</a:t>
            </a:r>
          </a:p>
          <a:p>
            <a:pPr algn="ctr"/>
            <a:r>
              <a:rPr lang="en-US" sz="1600" b="1" dirty="0">
                <a:solidFill>
                  <a:schemeClr val="bg1">
                    <a:lumMod val="50000"/>
                  </a:schemeClr>
                </a:solidFill>
              </a:rPr>
              <a:t>Tenure-Track/Tenured</a:t>
            </a:r>
          </a:p>
          <a:p>
            <a:pPr algn="ctr"/>
            <a:r>
              <a:rPr lang="en-US" sz="1600" b="1" dirty="0">
                <a:solidFill>
                  <a:schemeClr val="bg1">
                    <a:lumMod val="50000"/>
                  </a:schemeClr>
                </a:solidFill>
              </a:rPr>
              <a:t>Teaching Professors</a:t>
            </a:r>
          </a:p>
          <a:p>
            <a:pPr algn="ctr"/>
            <a:r>
              <a:rPr lang="en-US" sz="1600" b="1" dirty="0">
                <a:solidFill>
                  <a:schemeClr val="bg1">
                    <a:lumMod val="50000"/>
                  </a:schemeClr>
                </a:solidFill>
              </a:rPr>
              <a:t>Lecturers</a:t>
            </a:r>
          </a:p>
        </p:txBody>
      </p:sp>
      <p:sp>
        <p:nvSpPr>
          <p:cNvPr id="6" name="Rectangle 5">
            <a:extLst>
              <a:ext uri="{FF2B5EF4-FFF2-40B4-BE49-F238E27FC236}">
                <a16:creationId xmlns:a16="http://schemas.microsoft.com/office/drawing/2014/main" id="{B7915B3F-EC90-4707-B2A5-EBA5105981BF}"/>
              </a:ext>
            </a:extLst>
          </p:cNvPr>
          <p:cNvSpPr/>
          <p:nvPr/>
        </p:nvSpPr>
        <p:spPr>
          <a:xfrm>
            <a:off x="1626243" y="4980772"/>
            <a:ext cx="1770926" cy="11375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i="1" dirty="0">
                <a:solidFill>
                  <a:schemeClr val="tx1">
                    <a:lumMod val="50000"/>
                  </a:schemeClr>
                </a:solidFill>
              </a:rPr>
              <a:t>Emphasis:</a:t>
            </a:r>
          </a:p>
          <a:p>
            <a:pPr algn="ctr"/>
            <a:r>
              <a:rPr lang="en-US" sz="1600" b="1" dirty="0">
                <a:solidFill>
                  <a:schemeClr val="bg1">
                    <a:lumMod val="50000"/>
                  </a:schemeClr>
                </a:solidFill>
              </a:rPr>
              <a:t>Scholarship</a:t>
            </a:r>
          </a:p>
        </p:txBody>
      </p:sp>
      <p:sp>
        <p:nvSpPr>
          <p:cNvPr id="7" name="Rectangle 6">
            <a:extLst>
              <a:ext uri="{FF2B5EF4-FFF2-40B4-BE49-F238E27FC236}">
                <a16:creationId xmlns:a16="http://schemas.microsoft.com/office/drawing/2014/main" id="{65A6728D-DD34-4E77-830D-0C337FA3A4A8}"/>
              </a:ext>
            </a:extLst>
          </p:cNvPr>
          <p:cNvSpPr/>
          <p:nvPr/>
        </p:nvSpPr>
        <p:spPr>
          <a:xfrm>
            <a:off x="6989181" y="4986559"/>
            <a:ext cx="1707266" cy="113171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i="1" dirty="0">
                <a:solidFill>
                  <a:schemeClr val="tx1">
                    <a:lumMod val="50000"/>
                  </a:schemeClr>
                </a:solidFill>
              </a:rPr>
              <a:t>Emphasis:</a:t>
            </a:r>
          </a:p>
          <a:p>
            <a:pPr algn="ctr"/>
            <a:r>
              <a:rPr lang="en-US" sz="1600" b="1" dirty="0">
                <a:solidFill>
                  <a:schemeClr val="bg1">
                    <a:lumMod val="50000"/>
                  </a:schemeClr>
                </a:solidFill>
              </a:rPr>
              <a:t>Service</a:t>
            </a:r>
          </a:p>
        </p:txBody>
      </p:sp>
      <p:sp>
        <p:nvSpPr>
          <p:cNvPr id="52" name="Text Placeholder 1">
            <a:extLst>
              <a:ext uri="{FF2B5EF4-FFF2-40B4-BE49-F238E27FC236}">
                <a16:creationId xmlns:a16="http://schemas.microsoft.com/office/drawing/2014/main" id="{3894B72C-94E2-4B6E-8421-3F0AA035B3CB}"/>
              </a:ext>
            </a:extLst>
          </p:cNvPr>
          <p:cNvSpPr txBox="1">
            <a:spLocks/>
          </p:cNvSpPr>
          <p:nvPr/>
        </p:nvSpPr>
        <p:spPr>
          <a:xfrm>
            <a:off x="671757" y="273125"/>
            <a:ext cx="8184662" cy="625734"/>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a:latin typeface="+mj-lt"/>
              </a:rPr>
              <a:t>Process</a:t>
            </a:r>
          </a:p>
        </p:txBody>
      </p:sp>
      <p:sp>
        <p:nvSpPr>
          <p:cNvPr id="14" name="Rectangle 13">
            <a:extLst>
              <a:ext uri="{FF2B5EF4-FFF2-40B4-BE49-F238E27FC236}">
                <a16:creationId xmlns:a16="http://schemas.microsoft.com/office/drawing/2014/main" id="{92D25E20-3692-412C-ACCF-745DDCCA9F9C}"/>
              </a:ext>
            </a:extLst>
          </p:cNvPr>
          <p:cNvSpPr/>
          <p:nvPr/>
        </p:nvSpPr>
        <p:spPr>
          <a:xfrm>
            <a:off x="7149153" y="3159137"/>
            <a:ext cx="1707266" cy="122845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i="1" dirty="0">
                <a:solidFill>
                  <a:schemeClr val="tx1">
                    <a:lumMod val="50000"/>
                  </a:schemeClr>
                </a:solidFill>
              </a:rPr>
              <a:t>Emphasis:</a:t>
            </a:r>
          </a:p>
          <a:p>
            <a:pPr algn="ctr"/>
            <a:r>
              <a:rPr lang="en-US" sz="1600" b="1" dirty="0">
                <a:solidFill>
                  <a:schemeClr val="bg1">
                    <a:lumMod val="50000"/>
                  </a:schemeClr>
                </a:solidFill>
              </a:rPr>
              <a:t>Caregiving Responsibilities</a:t>
            </a:r>
          </a:p>
        </p:txBody>
      </p:sp>
      <p:sp>
        <p:nvSpPr>
          <p:cNvPr id="15" name="Rectangle 14">
            <a:extLst>
              <a:ext uri="{FF2B5EF4-FFF2-40B4-BE49-F238E27FC236}">
                <a16:creationId xmlns:a16="http://schemas.microsoft.com/office/drawing/2014/main" id="{FA9474AD-EFF9-41FD-B51D-285BB4D1574D}"/>
              </a:ext>
            </a:extLst>
          </p:cNvPr>
          <p:cNvSpPr/>
          <p:nvPr/>
        </p:nvSpPr>
        <p:spPr>
          <a:xfrm>
            <a:off x="6626506" y="1485498"/>
            <a:ext cx="1973480" cy="12284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i="1" dirty="0">
                <a:solidFill>
                  <a:schemeClr val="tx1">
                    <a:lumMod val="50000"/>
                  </a:schemeClr>
                </a:solidFill>
              </a:rPr>
              <a:t>Discussion:</a:t>
            </a:r>
          </a:p>
          <a:p>
            <a:pPr algn="ctr"/>
            <a:r>
              <a:rPr lang="en-US" sz="1600" b="1" dirty="0">
                <a:solidFill>
                  <a:schemeClr val="bg1">
                    <a:lumMod val="50000"/>
                  </a:schemeClr>
                </a:solidFill>
              </a:rPr>
              <a:t>Challenges and Moving Forward</a:t>
            </a:r>
          </a:p>
        </p:txBody>
      </p:sp>
      <p:sp>
        <p:nvSpPr>
          <p:cNvPr id="23" name="Rectangle 22">
            <a:extLst>
              <a:ext uri="{FF2B5EF4-FFF2-40B4-BE49-F238E27FC236}">
                <a16:creationId xmlns:a16="http://schemas.microsoft.com/office/drawing/2014/main" id="{4C587B4D-D966-45F1-88A6-898AA9E28A8D}"/>
              </a:ext>
            </a:extLst>
          </p:cNvPr>
          <p:cNvSpPr/>
          <p:nvPr/>
        </p:nvSpPr>
        <p:spPr>
          <a:xfrm>
            <a:off x="4307712" y="5390391"/>
            <a:ext cx="1770926" cy="11375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i="1" dirty="0">
                <a:solidFill>
                  <a:schemeClr val="tx1">
                    <a:lumMod val="50000"/>
                  </a:schemeClr>
                </a:solidFill>
              </a:rPr>
              <a:t>Emphasis:</a:t>
            </a:r>
          </a:p>
          <a:p>
            <a:pPr algn="ctr"/>
            <a:r>
              <a:rPr lang="en-US" sz="1600" b="1" dirty="0">
                <a:solidFill>
                  <a:schemeClr val="bg1">
                    <a:lumMod val="50000"/>
                  </a:schemeClr>
                </a:solidFill>
              </a:rPr>
              <a:t>Teaching</a:t>
            </a:r>
          </a:p>
        </p:txBody>
      </p:sp>
    </p:spTree>
    <p:extLst>
      <p:ext uri="{BB962C8B-B14F-4D97-AF65-F5344CB8AC3E}">
        <p14:creationId xmlns:p14="http://schemas.microsoft.com/office/powerpoint/2010/main" val="224856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1246909"/>
            <a:ext cx="9144000" cy="56110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a:solidFill>
                <a:schemeClr val="accent3"/>
              </a:solidFill>
            </a:endParaRPr>
          </a:p>
        </p:txBody>
      </p:sp>
      <p:sp>
        <p:nvSpPr>
          <p:cNvPr id="5" name="Text Placeholder 4">
            <a:extLst>
              <a:ext uri="{FF2B5EF4-FFF2-40B4-BE49-F238E27FC236}">
                <a16:creationId xmlns:a16="http://schemas.microsoft.com/office/drawing/2014/main" id="{DD02F418-47CD-4D2B-9FF0-F53B9F044499}"/>
              </a:ext>
            </a:extLst>
          </p:cNvPr>
          <p:cNvSpPr txBox="1">
            <a:spLocks/>
          </p:cNvSpPr>
          <p:nvPr/>
        </p:nvSpPr>
        <p:spPr>
          <a:xfrm>
            <a:off x="1085850" y="2056619"/>
            <a:ext cx="6972300" cy="26417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5400" dirty="0">
              <a:latin typeface="+mj-lt"/>
            </a:endParaRPr>
          </a:p>
        </p:txBody>
      </p:sp>
      <p:sp>
        <p:nvSpPr>
          <p:cNvPr id="6" name="Text Placeholder 2">
            <a:extLst>
              <a:ext uri="{FF2B5EF4-FFF2-40B4-BE49-F238E27FC236}">
                <a16:creationId xmlns:a16="http://schemas.microsoft.com/office/drawing/2014/main" id="{171FE901-A23B-43B1-BF43-93A9C8E7996E}"/>
              </a:ext>
            </a:extLst>
          </p:cNvPr>
          <p:cNvSpPr txBox="1">
            <a:spLocks/>
          </p:cNvSpPr>
          <p:nvPr/>
        </p:nvSpPr>
        <p:spPr>
          <a:xfrm>
            <a:off x="0" y="585724"/>
            <a:ext cx="9143999" cy="59932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i="1" dirty="0">
                <a:solidFill>
                  <a:schemeClr val="accent2"/>
                </a:solidFill>
              </a:rPr>
              <a:t>Research stagnation and erosion</a:t>
            </a:r>
          </a:p>
          <a:p>
            <a:pPr lvl="1">
              <a:buFont typeface="Wingdings" panose="05000000000000000000" pitchFamily="2" charset="2"/>
              <a:buChar char="Ø"/>
            </a:pPr>
            <a:r>
              <a:rPr lang="en-US" sz="1800" dirty="0">
                <a:solidFill>
                  <a:schemeClr val="tx2"/>
                </a:solidFill>
              </a:rPr>
              <a:t>No less than 2/3 of faculty report substantial (moderate to high) declines in multiple scholarship domains: publications, conferences, data collection</a:t>
            </a:r>
          </a:p>
          <a:p>
            <a:endParaRPr lang="en-US" sz="2200" dirty="0">
              <a:solidFill>
                <a:schemeClr val="tx2"/>
              </a:solidFill>
            </a:endParaRPr>
          </a:p>
          <a:p>
            <a:pPr marL="0" indent="0">
              <a:buNone/>
            </a:pPr>
            <a:r>
              <a:rPr lang="en-US" sz="2000" b="1" i="1" dirty="0">
                <a:solidFill>
                  <a:schemeClr val="accent2"/>
                </a:solidFill>
              </a:rPr>
              <a:t>Extreme challenges for faculty who are caregivers/caretakers</a:t>
            </a:r>
          </a:p>
          <a:p>
            <a:pPr lvl="1">
              <a:buFont typeface="Wingdings" panose="05000000000000000000" pitchFamily="2" charset="2"/>
              <a:buChar char="Ø"/>
            </a:pPr>
            <a:r>
              <a:rPr lang="en-US" sz="1600" dirty="0">
                <a:solidFill>
                  <a:schemeClr val="tx2"/>
                </a:solidFill>
              </a:rPr>
              <a:t>48% of UWT faculty are primary caretakers/caregivers in homes</a:t>
            </a:r>
          </a:p>
          <a:p>
            <a:pPr lvl="1">
              <a:buFont typeface="Wingdings" panose="05000000000000000000" pitchFamily="2" charset="2"/>
              <a:buChar char="Ø"/>
            </a:pPr>
            <a:r>
              <a:rPr lang="en-US" sz="1600" dirty="0">
                <a:solidFill>
                  <a:schemeClr val="tx2"/>
                </a:solidFill>
              </a:rPr>
              <a:t>40% had substantial increases in this role during pandemic</a:t>
            </a:r>
          </a:p>
          <a:p>
            <a:pPr lvl="1">
              <a:buFont typeface="Wingdings" panose="05000000000000000000" pitchFamily="2" charset="2"/>
              <a:buChar char="Ø"/>
            </a:pPr>
            <a:r>
              <a:rPr lang="en-US" sz="1600" dirty="0">
                <a:solidFill>
                  <a:schemeClr val="tx2"/>
                </a:solidFill>
              </a:rPr>
              <a:t>27% report greater than 60% reduction in scholarship activities</a:t>
            </a:r>
          </a:p>
          <a:p>
            <a:pPr lvl="2">
              <a:buFont typeface="Wingdings" panose="05000000000000000000" pitchFamily="2" charset="2"/>
              <a:buChar char="Ø"/>
            </a:pPr>
            <a:r>
              <a:rPr lang="en-US" sz="1400" dirty="0">
                <a:solidFill>
                  <a:schemeClr val="tx2"/>
                </a:solidFill>
              </a:rPr>
              <a:t>Faculty seek support from leadership to lessen in-person instruction to meet caretaking/giving needs</a:t>
            </a:r>
          </a:p>
          <a:p>
            <a:pPr lvl="2">
              <a:buFont typeface="Wingdings" panose="05000000000000000000" pitchFamily="2" charset="2"/>
              <a:buChar char="Ø"/>
            </a:pPr>
            <a:r>
              <a:rPr lang="en-US" sz="1400" dirty="0">
                <a:solidFill>
                  <a:schemeClr val="tx2"/>
                </a:solidFill>
              </a:rPr>
              <a:t>Request that faculty have opportunity to voice concerns around caring for young children and elderly at home, with some family members immune-compromised</a:t>
            </a:r>
          </a:p>
          <a:p>
            <a:pPr lvl="2">
              <a:buFont typeface="Wingdings" panose="05000000000000000000" pitchFamily="2" charset="2"/>
              <a:buChar char="Ø"/>
            </a:pPr>
            <a:r>
              <a:rPr lang="en-US" sz="1400" dirty="0">
                <a:solidFill>
                  <a:schemeClr val="tx2"/>
                </a:solidFill>
              </a:rPr>
              <a:t>Request incentives (where possible) for childcare support </a:t>
            </a:r>
          </a:p>
          <a:p>
            <a:pPr marL="457200" lvl="1" indent="0">
              <a:buNone/>
            </a:pPr>
            <a:endParaRPr lang="en-US" sz="1800" dirty="0">
              <a:solidFill>
                <a:schemeClr val="tx2"/>
              </a:solidFill>
            </a:endParaRPr>
          </a:p>
          <a:p>
            <a:pPr marL="0" indent="0">
              <a:buNone/>
            </a:pPr>
            <a:r>
              <a:rPr lang="en-US" sz="2000" b="1" i="1" dirty="0">
                <a:solidFill>
                  <a:schemeClr val="accent2"/>
                </a:solidFill>
              </a:rPr>
              <a:t>Academic Instruction: A Pressing Challenge</a:t>
            </a:r>
          </a:p>
          <a:p>
            <a:pPr lvl="1">
              <a:buFont typeface="Wingdings" panose="05000000000000000000" pitchFamily="2" charset="2"/>
              <a:buChar char="Ø"/>
            </a:pPr>
            <a:r>
              <a:rPr lang="en-US" sz="1600" dirty="0">
                <a:solidFill>
                  <a:schemeClr val="tx2"/>
                </a:solidFill>
              </a:rPr>
              <a:t>75% report increased class workload and 73% experience challenges to online conversion</a:t>
            </a:r>
          </a:p>
          <a:p>
            <a:pPr lvl="2">
              <a:buFont typeface="Wingdings" panose="05000000000000000000" pitchFamily="2" charset="2"/>
              <a:buChar char="Ø"/>
            </a:pPr>
            <a:r>
              <a:rPr lang="en-US" sz="1400" dirty="0">
                <a:solidFill>
                  <a:schemeClr val="tx2"/>
                </a:solidFill>
              </a:rPr>
              <a:t>Campus-wide discussion needed on the “new normal” – what does this mean for faculty, students, staff?</a:t>
            </a:r>
          </a:p>
          <a:p>
            <a:pPr lvl="2">
              <a:buFont typeface="Wingdings" panose="05000000000000000000" pitchFamily="2" charset="2"/>
              <a:buChar char="Ø"/>
            </a:pPr>
            <a:r>
              <a:rPr lang="en-US" sz="1400" dirty="0">
                <a:solidFill>
                  <a:schemeClr val="tx2"/>
                </a:solidFill>
              </a:rPr>
              <a:t>Request UWT leadership to outline realistic expectations for faculty about how to address the current moment and strategies for moving forward</a:t>
            </a:r>
          </a:p>
          <a:p>
            <a:pPr lvl="2">
              <a:buFont typeface="Wingdings" panose="05000000000000000000" pitchFamily="2" charset="2"/>
              <a:buChar char="Ø"/>
            </a:pPr>
            <a:r>
              <a:rPr lang="en-US" sz="1400" dirty="0">
                <a:solidFill>
                  <a:schemeClr val="tx2"/>
                </a:solidFill>
              </a:rPr>
              <a:t>Request support around converting to online/hybrid instruction</a:t>
            </a:r>
          </a:p>
        </p:txBody>
      </p:sp>
      <p:sp>
        <p:nvSpPr>
          <p:cNvPr id="7" name="Text Placeholder 1">
            <a:extLst>
              <a:ext uri="{FF2B5EF4-FFF2-40B4-BE49-F238E27FC236}">
                <a16:creationId xmlns:a16="http://schemas.microsoft.com/office/drawing/2014/main" id="{D919E93A-7109-462F-866E-7BD4B0EBC5FE}"/>
              </a:ext>
            </a:extLst>
          </p:cNvPr>
          <p:cNvSpPr txBox="1">
            <a:spLocks/>
          </p:cNvSpPr>
          <p:nvPr/>
        </p:nvSpPr>
        <p:spPr>
          <a:xfrm>
            <a:off x="479669" y="-47563"/>
            <a:ext cx="8184662" cy="71185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Topline findings</a:t>
            </a:r>
          </a:p>
        </p:txBody>
      </p:sp>
    </p:spTree>
    <p:extLst>
      <p:ext uri="{BB962C8B-B14F-4D97-AF65-F5344CB8AC3E}">
        <p14:creationId xmlns:p14="http://schemas.microsoft.com/office/powerpoint/2010/main" val="1095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000"/>
                                        <p:tgtEl>
                                          <p:spTgt spid="6">
                                            <p:txEl>
                                              <p:pRg st="8" end="8"/>
                                            </p:txEl>
                                          </p:spTgt>
                                        </p:tgtEl>
                                      </p:cBhvr>
                                    </p:animEffect>
                                    <p:anim calcmode="lin" valueType="num">
                                      <p:cBhvr>
                                        <p:cTn id="4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11" end="11"/>
                                            </p:txEl>
                                          </p:spTgt>
                                        </p:tgtEl>
                                        <p:attrNameLst>
                                          <p:attrName>style.visibility</p:attrName>
                                        </p:attrNameLst>
                                      </p:cBhvr>
                                      <p:to>
                                        <p:strVal val="visible"/>
                                      </p:to>
                                    </p:set>
                                    <p:animEffect transition="in" filter="fade">
                                      <p:cBhvr>
                                        <p:cTn id="56" dur="1000"/>
                                        <p:tgtEl>
                                          <p:spTgt spid="6">
                                            <p:txEl>
                                              <p:pRg st="11" end="11"/>
                                            </p:txEl>
                                          </p:spTgt>
                                        </p:tgtEl>
                                      </p:cBhvr>
                                    </p:animEffect>
                                    <p:anim calcmode="lin" valueType="num">
                                      <p:cBhvr>
                                        <p:cTn id="5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animEffect transition="in" filter="fade">
                                      <p:cBhvr>
                                        <p:cTn id="63" dur="1000"/>
                                        <p:tgtEl>
                                          <p:spTgt spid="6">
                                            <p:txEl>
                                              <p:pRg st="12" end="12"/>
                                            </p:txEl>
                                          </p:spTgt>
                                        </p:tgtEl>
                                      </p:cBhvr>
                                    </p:animEffect>
                                    <p:anim calcmode="lin" valueType="num">
                                      <p:cBhvr>
                                        <p:cTn id="64"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
                                            <p:txEl>
                                              <p:pRg st="13" end="13"/>
                                            </p:txEl>
                                          </p:spTgt>
                                        </p:tgtEl>
                                        <p:attrNameLst>
                                          <p:attrName>style.visibility</p:attrName>
                                        </p:attrNameLst>
                                      </p:cBhvr>
                                      <p:to>
                                        <p:strVal val="visible"/>
                                      </p:to>
                                    </p:set>
                                    <p:animEffect transition="in" filter="fade">
                                      <p:cBhvr>
                                        <p:cTn id="68" dur="1000"/>
                                        <p:tgtEl>
                                          <p:spTgt spid="6">
                                            <p:txEl>
                                              <p:pRg st="13" end="13"/>
                                            </p:txEl>
                                          </p:spTgt>
                                        </p:tgtEl>
                                      </p:cBhvr>
                                    </p:animEffect>
                                    <p:anim calcmode="lin" valueType="num">
                                      <p:cBhvr>
                                        <p:cTn id="6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
                                            <p:txEl>
                                              <p:pRg st="14" end="14"/>
                                            </p:txEl>
                                          </p:spTgt>
                                        </p:tgtEl>
                                        <p:attrNameLst>
                                          <p:attrName>style.visibility</p:attrName>
                                        </p:attrNameLst>
                                      </p:cBhvr>
                                      <p:to>
                                        <p:strVal val="visible"/>
                                      </p:to>
                                    </p:set>
                                    <p:animEffect transition="in" filter="fade">
                                      <p:cBhvr>
                                        <p:cTn id="73" dur="1000"/>
                                        <p:tgtEl>
                                          <p:spTgt spid="6">
                                            <p:txEl>
                                              <p:pRg st="14" end="14"/>
                                            </p:txEl>
                                          </p:spTgt>
                                        </p:tgtEl>
                                      </p:cBhvr>
                                    </p:animEffect>
                                    <p:anim calcmode="lin" valueType="num">
                                      <p:cBhvr>
                                        <p:cTn id="74"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
                                            <p:txEl>
                                              <p:pRg st="15" end="15"/>
                                            </p:txEl>
                                          </p:spTgt>
                                        </p:tgtEl>
                                        <p:attrNameLst>
                                          <p:attrName>style.visibility</p:attrName>
                                        </p:attrNameLst>
                                      </p:cBhvr>
                                      <p:to>
                                        <p:strVal val="visible"/>
                                      </p:to>
                                    </p:set>
                                    <p:animEffect transition="in" filter="fade">
                                      <p:cBhvr>
                                        <p:cTn id="78" dur="1000"/>
                                        <p:tgtEl>
                                          <p:spTgt spid="6">
                                            <p:txEl>
                                              <p:pRg st="15" end="15"/>
                                            </p:txEl>
                                          </p:spTgt>
                                        </p:tgtEl>
                                      </p:cBhvr>
                                    </p:animEffect>
                                    <p:anim calcmode="lin" valueType="num">
                                      <p:cBhvr>
                                        <p:cTn id="79"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1246909"/>
            <a:ext cx="9144000" cy="56110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a:solidFill>
                <a:schemeClr val="accent3"/>
              </a:solidFill>
            </a:endParaRPr>
          </a:p>
        </p:txBody>
      </p:sp>
      <p:sp>
        <p:nvSpPr>
          <p:cNvPr id="5" name="Text Placeholder 4">
            <a:extLst>
              <a:ext uri="{FF2B5EF4-FFF2-40B4-BE49-F238E27FC236}">
                <a16:creationId xmlns:a16="http://schemas.microsoft.com/office/drawing/2014/main" id="{DD02F418-47CD-4D2B-9FF0-F53B9F044499}"/>
              </a:ext>
            </a:extLst>
          </p:cNvPr>
          <p:cNvSpPr txBox="1">
            <a:spLocks/>
          </p:cNvSpPr>
          <p:nvPr/>
        </p:nvSpPr>
        <p:spPr>
          <a:xfrm>
            <a:off x="1085850" y="2056619"/>
            <a:ext cx="6972300" cy="26417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5400" dirty="0">
              <a:latin typeface="+mj-lt"/>
            </a:endParaRPr>
          </a:p>
        </p:txBody>
      </p:sp>
      <p:sp>
        <p:nvSpPr>
          <p:cNvPr id="6" name="Text Placeholder 2">
            <a:extLst>
              <a:ext uri="{FF2B5EF4-FFF2-40B4-BE49-F238E27FC236}">
                <a16:creationId xmlns:a16="http://schemas.microsoft.com/office/drawing/2014/main" id="{171FE901-A23B-43B1-BF43-93A9C8E7996E}"/>
              </a:ext>
            </a:extLst>
          </p:cNvPr>
          <p:cNvSpPr txBox="1">
            <a:spLocks/>
          </p:cNvSpPr>
          <p:nvPr/>
        </p:nvSpPr>
        <p:spPr>
          <a:xfrm>
            <a:off x="0" y="722290"/>
            <a:ext cx="9144000" cy="57735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i="1" dirty="0">
                <a:solidFill>
                  <a:schemeClr val="accent2"/>
                </a:solidFill>
              </a:rPr>
              <a:t>Faculty Mental Health is a Concern</a:t>
            </a:r>
          </a:p>
          <a:p>
            <a:pPr lvl="1">
              <a:buFont typeface="Wingdings" panose="05000000000000000000" pitchFamily="2" charset="2"/>
              <a:buChar char="Ø"/>
            </a:pPr>
            <a:r>
              <a:rPr lang="en-US" sz="1800" dirty="0">
                <a:solidFill>
                  <a:schemeClr val="tx2"/>
                </a:solidFill>
              </a:rPr>
              <a:t>29% of faculty request mental health support</a:t>
            </a:r>
          </a:p>
          <a:p>
            <a:pPr lvl="1">
              <a:buFont typeface="Wingdings" panose="05000000000000000000" pitchFamily="2" charset="2"/>
              <a:buChar char="Ø"/>
            </a:pPr>
            <a:r>
              <a:rPr lang="en-US" sz="1800" dirty="0">
                <a:solidFill>
                  <a:schemeClr val="tx2"/>
                </a:solidFill>
              </a:rPr>
              <a:t>Concerns about being asked to do more with less resources</a:t>
            </a:r>
          </a:p>
          <a:p>
            <a:pPr lvl="2">
              <a:buFont typeface="Wingdings" panose="05000000000000000000" pitchFamily="2" charset="2"/>
              <a:buChar char="Ø"/>
            </a:pPr>
            <a:r>
              <a:rPr lang="en-US" sz="1400" dirty="0">
                <a:solidFill>
                  <a:schemeClr val="tx2"/>
                </a:solidFill>
              </a:rPr>
              <a:t>Request faculty-centered mental health care network/telehealth resources</a:t>
            </a:r>
          </a:p>
          <a:p>
            <a:endParaRPr lang="en-US" sz="2200" dirty="0">
              <a:solidFill>
                <a:schemeClr val="tx2"/>
              </a:solidFill>
            </a:endParaRPr>
          </a:p>
          <a:p>
            <a:pPr marL="0" indent="0">
              <a:buNone/>
            </a:pPr>
            <a:r>
              <a:rPr lang="en-US" sz="2200" b="1" i="1" dirty="0">
                <a:solidFill>
                  <a:schemeClr val="accent2"/>
                </a:solidFill>
              </a:rPr>
              <a:t>Support for Research and Teaching Sought</a:t>
            </a:r>
          </a:p>
          <a:p>
            <a:pPr lvl="1">
              <a:buFont typeface="Wingdings" panose="05000000000000000000" pitchFamily="2" charset="2"/>
              <a:buChar char="Ø"/>
            </a:pPr>
            <a:r>
              <a:rPr lang="en-US" sz="1800" dirty="0">
                <a:solidFill>
                  <a:schemeClr val="tx2"/>
                </a:solidFill>
              </a:rPr>
              <a:t>27% request a reduction in research expectation for </a:t>
            </a:r>
            <a:r>
              <a:rPr lang="en-US" sz="1800" b="1" i="1" dirty="0">
                <a:solidFill>
                  <a:schemeClr val="tx1">
                    <a:lumMod val="50000"/>
                  </a:schemeClr>
                </a:solidFill>
              </a:rPr>
              <a:t>tenure-track faculty</a:t>
            </a:r>
          </a:p>
          <a:p>
            <a:pPr lvl="1">
              <a:buFont typeface="Wingdings" panose="05000000000000000000" pitchFamily="2" charset="2"/>
              <a:buChar char="Ø"/>
            </a:pPr>
            <a:r>
              <a:rPr lang="en-US" sz="1800" dirty="0">
                <a:solidFill>
                  <a:schemeClr val="tx2"/>
                </a:solidFill>
              </a:rPr>
              <a:t>52% request pedagogical support for </a:t>
            </a:r>
            <a:r>
              <a:rPr lang="en-US" sz="1800" b="1" i="1" dirty="0">
                <a:solidFill>
                  <a:schemeClr val="tx1">
                    <a:lumMod val="50000"/>
                  </a:schemeClr>
                </a:solidFill>
              </a:rPr>
              <a:t>teaching faculty</a:t>
            </a:r>
          </a:p>
          <a:p>
            <a:pPr lvl="2">
              <a:buFont typeface="Wingdings" panose="05000000000000000000" pitchFamily="2" charset="2"/>
              <a:buChar char="Ø"/>
            </a:pPr>
            <a:r>
              <a:rPr lang="en-US" sz="1400" dirty="0">
                <a:solidFill>
                  <a:schemeClr val="tx2"/>
                </a:solidFill>
              </a:rPr>
              <a:t>Support to include administrative support for online instruction and meeting student needs</a:t>
            </a:r>
          </a:p>
          <a:p>
            <a:pPr lvl="1">
              <a:buFont typeface="Wingdings" panose="05000000000000000000" pitchFamily="2" charset="2"/>
              <a:buChar char="Ø"/>
            </a:pPr>
            <a:r>
              <a:rPr lang="en-US" sz="1800" dirty="0">
                <a:solidFill>
                  <a:schemeClr val="tx2"/>
                </a:solidFill>
              </a:rPr>
              <a:t>64% request pedagogical support for </a:t>
            </a:r>
            <a:r>
              <a:rPr lang="en-US" sz="1800" b="1" i="1" dirty="0">
                <a:solidFill>
                  <a:schemeClr val="tx1">
                    <a:lumMod val="50000"/>
                  </a:schemeClr>
                </a:solidFill>
              </a:rPr>
              <a:t>lecturers</a:t>
            </a:r>
          </a:p>
          <a:p>
            <a:endParaRPr lang="en-US" sz="2200" dirty="0">
              <a:solidFill>
                <a:schemeClr val="tx2"/>
              </a:solidFill>
            </a:endParaRPr>
          </a:p>
          <a:p>
            <a:pPr marL="0" indent="0">
              <a:buNone/>
            </a:pPr>
            <a:r>
              <a:rPr lang="en-US" sz="2200" b="1" i="1" dirty="0">
                <a:solidFill>
                  <a:schemeClr val="accent2"/>
                </a:solidFill>
              </a:rPr>
              <a:t>Support for Students Sought</a:t>
            </a:r>
          </a:p>
          <a:p>
            <a:pPr lvl="2">
              <a:buFont typeface="Wingdings" panose="05000000000000000000" pitchFamily="2" charset="2"/>
              <a:buChar char="Ø"/>
            </a:pPr>
            <a:r>
              <a:rPr lang="en-US" sz="1600" dirty="0">
                <a:solidFill>
                  <a:schemeClr val="tx2"/>
                </a:solidFill>
              </a:rPr>
              <a:t>Faculty request support around student academic readiness</a:t>
            </a:r>
          </a:p>
          <a:p>
            <a:pPr lvl="2">
              <a:buFont typeface="Wingdings" panose="05000000000000000000" pitchFamily="2" charset="2"/>
              <a:buChar char="Ø"/>
            </a:pPr>
            <a:r>
              <a:rPr lang="en-US" sz="1600" dirty="0">
                <a:solidFill>
                  <a:schemeClr val="tx2"/>
                </a:solidFill>
              </a:rPr>
              <a:t>Mental health support for students</a:t>
            </a:r>
          </a:p>
          <a:p>
            <a:pPr lvl="2">
              <a:buFont typeface="Wingdings" panose="05000000000000000000" pitchFamily="2" charset="2"/>
              <a:buChar char="Ø"/>
            </a:pPr>
            <a:r>
              <a:rPr lang="en-US" sz="1600" dirty="0">
                <a:solidFill>
                  <a:schemeClr val="tx2"/>
                </a:solidFill>
              </a:rPr>
              <a:t>Clarity around accommodating students and maintaining instructional integrity</a:t>
            </a:r>
          </a:p>
          <a:p>
            <a:pPr lvl="2">
              <a:buFont typeface="Wingdings" panose="05000000000000000000" pitchFamily="2" charset="2"/>
              <a:buChar char="Ø"/>
            </a:pPr>
            <a:r>
              <a:rPr lang="en-US" sz="1600" dirty="0">
                <a:solidFill>
                  <a:schemeClr val="tx2"/>
                </a:solidFill>
              </a:rPr>
              <a:t>Institutional approach for student success that shifts some of burden away from faculty</a:t>
            </a:r>
          </a:p>
          <a:p>
            <a:pPr lvl="2">
              <a:buFont typeface="Wingdings" panose="05000000000000000000" pitchFamily="2" charset="2"/>
              <a:buChar char="Ø"/>
            </a:pPr>
            <a:r>
              <a:rPr lang="en-US" sz="1600" dirty="0">
                <a:solidFill>
                  <a:schemeClr val="tx2"/>
                </a:solidFill>
              </a:rPr>
              <a:t>Regular meetings between students and academic counsellors should be mandatory</a:t>
            </a:r>
          </a:p>
          <a:p>
            <a:pPr lvl="2">
              <a:buFont typeface="Wingdings" panose="05000000000000000000" pitchFamily="2" charset="2"/>
              <a:buChar char="Ø"/>
            </a:pPr>
            <a:r>
              <a:rPr lang="en-US" sz="1600" dirty="0">
                <a:solidFill>
                  <a:schemeClr val="tx2"/>
                </a:solidFill>
              </a:rPr>
              <a:t>Seek strategies to assess online delivery to ensure the best quality online courses </a:t>
            </a:r>
          </a:p>
          <a:p>
            <a:pPr lvl="2">
              <a:buFont typeface="Wingdings" panose="05000000000000000000" pitchFamily="2" charset="2"/>
              <a:buChar char="Ø"/>
            </a:pPr>
            <a:endParaRPr lang="en-US" sz="1400" dirty="0">
              <a:solidFill>
                <a:schemeClr val="tx2"/>
              </a:solidFill>
            </a:endParaRPr>
          </a:p>
          <a:p>
            <a:pPr lvl="2">
              <a:buFont typeface="Wingdings" panose="05000000000000000000" pitchFamily="2" charset="2"/>
              <a:buChar char="Ø"/>
            </a:pPr>
            <a:endParaRPr lang="en-US" sz="1400" dirty="0">
              <a:solidFill>
                <a:schemeClr val="tx2"/>
              </a:solidFill>
            </a:endParaRPr>
          </a:p>
        </p:txBody>
      </p:sp>
      <p:sp>
        <p:nvSpPr>
          <p:cNvPr id="7" name="Text Placeholder 1">
            <a:extLst>
              <a:ext uri="{FF2B5EF4-FFF2-40B4-BE49-F238E27FC236}">
                <a16:creationId xmlns:a16="http://schemas.microsoft.com/office/drawing/2014/main" id="{D919E93A-7109-462F-866E-7BD4B0EBC5FE}"/>
              </a:ext>
            </a:extLst>
          </p:cNvPr>
          <p:cNvSpPr txBox="1">
            <a:spLocks/>
          </p:cNvSpPr>
          <p:nvPr/>
        </p:nvSpPr>
        <p:spPr>
          <a:xfrm>
            <a:off x="479669" y="101601"/>
            <a:ext cx="8184662" cy="67029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Topline findings</a:t>
            </a:r>
          </a:p>
        </p:txBody>
      </p:sp>
    </p:spTree>
    <p:extLst>
      <p:ext uri="{BB962C8B-B14F-4D97-AF65-F5344CB8AC3E}">
        <p14:creationId xmlns:p14="http://schemas.microsoft.com/office/powerpoint/2010/main" val="2885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000"/>
                                        <p:tgtEl>
                                          <p:spTgt spid="6">
                                            <p:txEl>
                                              <p:pRg st="8" end="8"/>
                                            </p:txEl>
                                          </p:spTgt>
                                        </p:tgtEl>
                                      </p:cBhvr>
                                    </p:animEffect>
                                    <p:anim calcmode="lin" valueType="num">
                                      <p:cBhvr>
                                        <p:cTn id="4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11" end="11"/>
                                            </p:txEl>
                                          </p:spTgt>
                                        </p:tgtEl>
                                        <p:attrNameLst>
                                          <p:attrName>style.visibility</p:attrName>
                                        </p:attrNameLst>
                                      </p:cBhvr>
                                      <p:to>
                                        <p:strVal val="visible"/>
                                      </p:to>
                                    </p:set>
                                    <p:animEffect transition="in" filter="fade">
                                      <p:cBhvr>
                                        <p:cTn id="56" dur="1000"/>
                                        <p:tgtEl>
                                          <p:spTgt spid="6">
                                            <p:txEl>
                                              <p:pRg st="11" end="11"/>
                                            </p:txEl>
                                          </p:spTgt>
                                        </p:tgtEl>
                                      </p:cBhvr>
                                    </p:animEffect>
                                    <p:anim calcmode="lin" valueType="num">
                                      <p:cBhvr>
                                        <p:cTn id="5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animEffect transition="in" filter="fade">
                                      <p:cBhvr>
                                        <p:cTn id="61" dur="1000"/>
                                        <p:tgtEl>
                                          <p:spTgt spid="6">
                                            <p:txEl>
                                              <p:pRg st="12" end="12"/>
                                            </p:txEl>
                                          </p:spTgt>
                                        </p:tgtEl>
                                      </p:cBhvr>
                                    </p:animEffect>
                                    <p:anim calcmode="lin" valueType="num">
                                      <p:cBhvr>
                                        <p:cTn id="6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6">
                                            <p:txEl>
                                              <p:pRg st="13" end="13"/>
                                            </p:txEl>
                                          </p:spTgt>
                                        </p:tgtEl>
                                        <p:attrNameLst>
                                          <p:attrName>style.visibility</p:attrName>
                                        </p:attrNameLst>
                                      </p:cBhvr>
                                      <p:to>
                                        <p:strVal val="visible"/>
                                      </p:to>
                                    </p:set>
                                    <p:animEffect transition="in" filter="fade">
                                      <p:cBhvr>
                                        <p:cTn id="66" dur="1000"/>
                                        <p:tgtEl>
                                          <p:spTgt spid="6">
                                            <p:txEl>
                                              <p:pRg st="13" end="13"/>
                                            </p:txEl>
                                          </p:spTgt>
                                        </p:tgtEl>
                                      </p:cBhvr>
                                    </p:animEffect>
                                    <p:anim calcmode="lin" valueType="num">
                                      <p:cBhvr>
                                        <p:cTn id="67"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6">
                                            <p:txEl>
                                              <p:pRg st="14" end="14"/>
                                            </p:txEl>
                                          </p:spTgt>
                                        </p:tgtEl>
                                        <p:attrNameLst>
                                          <p:attrName>style.visibility</p:attrName>
                                        </p:attrNameLst>
                                      </p:cBhvr>
                                      <p:to>
                                        <p:strVal val="visible"/>
                                      </p:to>
                                    </p:set>
                                    <p:animEffect transition="in" filter="fade">
                                      <p:cBhvr>
                                        <p:cTn id="71" dur="1000"/>
                                        <p:tgtEl>
                                          <p:spTgt spid="6">
                                            <p:txEl>
                                              <p:pRg st="14" end="14"/>
                                            </p:txEl>
                                          </p:spTgt>
                                        </p:tgtEl>
                                      </p:cBhvr>
                                    </p:animEffect>
                                    <p:anim calcmode="lin" valueType="num">
                                      <p:cBhvr>
                                        <p:cTn id="72"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xEl>
                                              <p:pRg st="15" end="15"/>
                                            </p:txEl>
                                          </p:spTgt>
                                        </p:tgtEl>
                                        <p:attrNameLst>
                                          <p:attrName>style.visibility</p:attrName>
                                        </p:attrNameLst>
                                      </p:cBhvr>
                                      <p:to>
                                        <p:strVal val="visible"/>
                                      </p:to>
                                    </p:set>
                                    <p:animEffect transition="in" filter="fade">
                                      <p:cBhvr>
                                        <p:cTn id="76" dur="1000"/>
                                        <p:tgtEl>
                                          <p:spTgt spid="6">
                                            <p:txEl>
                                              <p:pRg st="15" end="15"/>
                                            </p:txEl>
                                          </p:spTgt>
                                        </p:tgtEl>
                                      </p:cBhvr>
                                    </p:animEffect>
                                    <p:anim calcmode="lin" valueType="num">
                                      <p:cBhvr>
                                        <p:cTn id="77"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15" end="1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6">
                                            <p:txEl>
                                              <p:pRg st="16" end="16"/>
                                            </p:txEl>
                                          </p:spTgt>
                                        </p:tgtEl>
                                        <p:attrNameLst>
                                          <p:attrName>style.visibility</p:attrName>
                                        </p:attrNameLst>
                                      </p:cBhvr>
                                      <p:to>
                                        <p:strVal val="visible"/>
                                      </p:to>
                                    </p:set>
                                    <p:animEffect transition="in" filter="fade">
                                      <p:cBhvr>
                                        <p:cTn id="81" dur="1000"/>
                                        <p:tgtEl>
                                          <p:spTgt spid="6">
                                            <p:txEl>
                                              <p:pRg st="16" end="16"/>
                                            </p:txEl>
                                          </p:spTgt>
                                        </p:tgtEl>
                                      </p:cBhvr>
                                    </p:animEffect>
                                    <p:anim calcmode="lin" valueType="num">
                                      <p:cBhvr>
                                        <p:cTn id="82"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16" end="16"/>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6">
                                            <p:txEl>
                                              <p:pRg st="17" end="17"/>
                                            </p:txEl>
                                          </p:spTgt>
                                        </p:tgtEl>
                                        <p:attrNameLst>
                                          <p:attrName>style.visibility</p:attrName>
                                        </p:attrNameLst>
                                      </p:cBhvr>
                                      <p:to>
                                        <p:strVal val="visible"/>
                                      </p:to>
                                    </p:set>
                                    <p:animEffect transition="in" filter="fade">
                                      <p:cBhvr>
                                        <p:cTn id="86" dur="1000"/>
                                        <p:tgtEl>
                                          <p:spTgt spid="6">
                                            <p:txEl>
                                              <p:pRg st="17" end="17"/>
                                            </p:txEl>
                                          </p:spTgt>
                                        </p:tgtEl>
                                      </p:cBhvr>
                                    </p:animEffect>
                                    <p:anim calcmode="lin" valueType="num">
                                      <p:cBhvr>
                                        <p:cTn id="87" dur="1000" fill="hold"/>
                                        <p:tgtEl>
                                          <p:spTgt spid="6">
                                            <p:txEl>
                                              <p:pRg st="17" end="17"/>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549710"/>
            <a:ext cx="9144000" cy="63676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i="1" dirty="0">
                <a:solidFill>
                  <a:schemeClr val="accent2"/>
                </a:solidFill>
              </a:rPr>
              <a:t>Substantial negative impact on scholarship… </a:t>
            </a:r>
          </a:p>
          <a:p>
            <a:pPr marL="0" indent="0">
              <a:buFont typeface="Arial"/>
              <a:buNone/>
            </a:pPr>
            <a:endParaRPr lang="en-US" sz="2000" b="1" i="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
        <p:nvSpPr>
          <p:cNvPr id="5" name="TextBox 4">
            <a:extLst>
              <a:ext uri="{FF2B5EF4-FFF2-40B4-BE49-F238E27FC236}">
                <a16:creationId xmlns:a16="http://schemas.microsoft.com/office/drawing/2014/main" id="{00DDCF3E-1873-4F8F-854C-B1A50A52CD84}"/>
              </a:ext>
            </a:extLst>
          </p:cNvPr>
          <p:cNvSpPr txBox="1"/>
          <p:nvPr/>
        </p:nvSpPr>
        <p:spPr>
          <a:xfrm>
            <a:off x="0" y="28322"/>
            <a:ext cx="9144000" cy="584775"/>
          </a:xfrm>
          <a:prstGeom prst="rect">
            <a:avLst/>
          </a:prstGeom>
          <a:noFill/>
        </p:spPr>
        <p:txBody>
          <a:bodyPr wrap="square">
            <a:spAutoFit/>
          </a:bodyPr>
          <a:lstStyle/>
          <a:p>
            <a:pPr algn="ctr"/>
            <a:r>
              <a:rPr lang="en-US" sz="3200" b="1" kern="1200" dirty="0">
                <a:solidFill>
                  <a:schemeClr val="lt1"/>
                </a:solidFill>
                <a:effectLst/>
                <a:latin typeface="+mn-lt"/>
                <a:ea typeface="+mn-ea"/>
                <a:cs typeface="+mn-cs"/>
              </a:rPr>
              <a:t>FINDINGS: Scholarship</a:t>
            </a:r>
          </a:p>
        </p:txBody>
      </p:sp>
      <p:graphicFrame>
        <p:nvGraphicFramePr>
          <p:cNvPr id="2" name="Table 1">
            <a:extLst>
              <a:ext uri="{FF2B5EF4-FFF2-40B4-BE49-F238E27FC236}">
                <a16:creationId xmlns:a16="http://schemas.microsoft.com/office/drawing/2014/main" id="{481050E4-63B0-4D4A-ACE7-2B5406CD3E00}"/>
              </a:ext>
            </a:extLst>
          </p:cNvPr>
          <p:cNvGraphicFramePr>
            <a:graphicFrameLocks noGrp="1"/>
          </p:cNvGraphicFramePr>
          <p:nvPr/>
        </p:nvGraphicFramePr>
        <p:xfrm>
          <a:off x="377727" y="1142920"/>
          <a:ext cx="7254909" cy="3493022"/>
        </p:xfrm>
        <a:graphic>
          <a:graphicData uri="http://schemas.openxmlformats.org/drawingml/2006/table">
            <a:tbl>
              <a:tblPr bandRow="1">
                <a:tableStyleId>{5C22544A-7EE6-4342-B048-85BDC9FD1C3A}</a:tableStyleId>
              </a:tblPr>
              <a:tblGrid>
                <a:gridCol w="1450982">
                  <a:extLst>
                    <a:ext uri="{9D8B030D-6E8A-4147-A177-3AD203B41FA5}">
                      <a16:colId xmlns:a16="http://schemas.microsoft.com/office/drawing/2014/main" val="2833501362"/>
                    </a:ext>
                  </a:extLst>
                </a:gridCol>
                <a:gridCol w="1450982">
                  <a:extLst>
                    <a:ext uri="{9D8B030D-6E8A-4147-A177-3AD203B41FA5}">
                      <a16:colId xmlns:a16="http://schemas.microsoft.com/office/drawing/2014/main" val="1647852433"/>
                    </a:ext>
                  </a:extLst>
                </a:gridCol>
                <a:gridCol w="1450982">
                  <a:extLst>
                    <a:ext uri="{9D8B030D-6E8A-4147-A177-3AD203B41FA5}">
                      <a16:colId xmlns:a16="http://schemas.microsoft.com/office/drawing/2014/main" val="2487246072"/>
                    </a:ext>
                  </a:extLst>
                </a:gridCol>
                <a:gridCol w="1648843">
                  <a:extLst>
                    <a:ext uri="{9D8B030D-6E8A-4147-A177-3AD203B41FA5}">
                      <a16:colId xmlns:a16="http://schemas.microsoft.com/office/drawing/2014/main" val="3742207498"/>
                    </a:ext>
                  </a:extLst>
                </a:gridCol>
                <a:gridCol w="1253120">
                  <a:extLst>
                    <a:ext uri="{9D8B030D-6E8A-4147-A177-3AD203B41FA5}">
                      <a16:colId xmlns:a16="http://schemas.microsoft.com/office/drawing/2014/main" val="3419264660"/>
                    </a:ext>
                  </a:extLst>
                </a:gridCol>
              </a:tblGrid>
              <a:tr h="894619">
                <a:tc>
                  <a:txBody>
                    <a:bodyPr/>
                    <a:lstStyle/>
                    <a:p>
                      <a:pPr marL="0" marR="0">
                        <a:lnSpc>
                          <a:spcPct val="107000"/>
                        </a:lnSpc>
                        <a:spcBef>
                          <a:spcPts val="0"/>
                        </a:spcBef>
                        <a:spcAft>
                          <a:spcPts val="800"/>
                        </a:spcAft>
                      </a:pPr>
                      <a:r>
                        <a:rPr lang="en-US" sz="1800" b="1">
                          <a:effectLst/>
                        </a:rPr>
                        <a:t> </a:t>
                      </a:r>
                      <a:endParaRPr lang="en-US" sz="1800" b="1">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800" b="1">
                          <a:effectLst/>
                        </a:rPr>
                        <a:t>Conferences attended</a:t>
                      </a:r>
                      <a:endParaRPr lang="en-US" sz="1800" b="1">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800" b="1" dirty="0">
                          <a:effectLst/>
                        </a:rPr>
                        <a:t>Manuscripts published</a:t>
                      </a:r>
                      <a:endParaRPr lang="en-US" sz="1800" b="1"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800" b="1">
                          <a:effectLst/>
                        </a:rPr>
                        <a:t>Data collection and related scholarship</a:t>
                      </a:r>
                      <a:endParaRPr lang="en-US" sz="1800" b="1">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800" b="1" dirty="0">
                          <a:effectLst/>
                        </a:rPr>
                        <a:t>Time for scholarship</a:t>
                      </a:r>
                      <a:endParaRPr lang="en-US" sz="18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8082428"/>
                  </a:ext>
                </a:extLst>
              </a:tr>
              <a:tr h="289278">
                <a:tc>
                  <a:txBody>
                    <a:bodyPr/>
                    <a:lstStyle/>
                    <a:p>
                      <a:pPr marL="0" marR="0">
                        <a:lnSpc>
                          <a:spcPct val="107000"/>
                        </a:lnSpc>
                        <a:spcBef>
                          <a:spcPts val="0"/>
                        </a:spcBef>
                        <a:spcAft>
                          <a:spcPts val="800"/>
                        </a:spcAft>
                      </a:pPr>
                      <a:r>
                        <a:rPr lang="en-US" sz="1400">
                          <a:effectLst/>
                        </a:rPr>
                        <a:t>No Impact</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dirty="0">
                          <a:effectLst/>
                        </a:rPr>
                        <a:t>9%</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22%</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21%</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12%</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45064662"/>
                  </a:ext>
                </a:extLst>
              </a:tr>
              <a:tr h="822556">
                <a:tc>
                  <a:txBody>
                    <a:bodyPr/>
                    <a:lstStyle/>
                    <a:p>
                      <a:pPr marL="0" marR="0">
                        <a:lnSpc>
                          <a:spcPct val="107000"/>
                        </a:lnSpc>
                        <a:spcBef>
                          <a:spcPts val="0"/>
                        </a:spcBef>
                        <a:spcAft>
                          <a:spcPts val="800"/>
                        </a:spcAft>
                      </a:pPr>
                      <a:r>
                        <a:rPr lang="en-US" sz="1400" dirty="0">
                          <a:effectLst/>
                        </a:rPr>
                        <a:t>Low negative impact</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10%</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13%</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13%</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12%</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30900870"/>
                  </a:ext>
                </a:extLst>
              </a:tr>
              <a:tr h="894619">
                <a:tc>
                  <a:txBody>
                    <a:bodyPr/>
                    <a:lstStyle/>
                    <a:p>
                      <a:pPr marL="0" marR="0">
                        <a:lnSpc>
                          <a:spcPct val="107000"/>
                        </a:lnSpc>
                        <a:spcBef>
                          <a:spcPts val="0"/>
                        </a:spcBef>
                        <a:spcAft>
                          <a:spcPts val="800"/>
                        </a:spcAft>
                      </a:pPr>
                      <a:r>
                        <a:rPr lang="en-US" sz="1400">
                          <a:effectLst/>
                        </a:rPr>
                        <a:t>Moderate negative impact</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27%</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31%</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22%</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19%</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2044151"/>
                  </a:ext>
                </a:extLst>
              </a:tr>
              <a:tr h="591950">
                <a:tc>
                  <a:txBody>
                    <a:bodyPr/>
                    <a:lstStyle/>
                    <a:p>
                      <a:pPr marL="0" marR="0">
                        <a:lnSpc>
                          <a:spcPct val="107000"/>
                        </a:lnSpc>
                        <a:spcBef>
                          <a:spcPts val="0"/>
                        </a:spcBef>
                        <a:spcAft>
                          <a:spcPts val="800"/>
                        </a:spcAft>
                      </a:pPr>
                      <a:r>
                        <a:rPr lang="en-US" sz="1400">
                          <a:effectLst/>
                        </a:rPr>
                        <a:t>High negative impact</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54%</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35%</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a:effectLst/>
                        </a:rPr>
                        <a:t>45%</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400" dirty="0">
                          <a:effectLst/>
                        </a:rPr>
                        <a:t>57%</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75176023"/>
                  </a:ext>
                </a:extLst>
              </a:tr>
            </a:tbl>
          </a:graphicData>
        </a:graphic>
      </p:graphicFrame>
      <p:sp>
        <p:nvSpPr>
          <p:cNvPr id="9" name="Rectangle 8">
            <a:extLst>
              <a:ext uri="{FF2B5EF4-FFF2-40B4-BE49-F238E27FC236}">
                <a16:creationId xmlns:a16="http://schemas.microsoft.com/office/drawing/2014/main" id="{0DF587E6-9B6B-4776-87F8-D0F16CFDEF4F}"/>
              </a:ext>
            </a:extLst>
          </p:cNvPr>
          <p:cNvSpPr/>
          <p:nvPr/>
        </p:nvSpPr>
        <p:spPr>
          <a:xfrm>
            <a:off x="1828800" y="3126588"/>
            <a:ext cx="1475232" cy="1509354"/>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AD427590-34CF-40C0-9A97-87C12BCF8FFD}"/>
              </a:ext>
            </a:extLst>
          </p:cNvPr>
          <p:cNvSpPr/>
          <p:nvPr/>
        </p:nvSpPr>
        <p:spPr>
          <a:xfrm>
            <a:off x="6400800" y="3126588"/>
            <a:ext cx="1231836" cy="1509354"/>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E6F7BCA3-A528-49AD-8243-DF9B7127ACDC}"/>
              </a:ext>
            </a:extLst>
          </p:cNvPr>
          <p:cNvSpPr/>
          <p:nvPr/>
        </p:nvSpPr>
        <p:spPr>
          <a:xfrm>
            <a:off x="4730496" y="3126588"/>
            <a:ext cx="1670304" cy="1509354"/>
          </a:xfrm>
          <a:prstGeom prst="rect">
            <a:avLst/>
          </a:prstGeom>
          <a:noFill/>
          <a:ln w="571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209AABBF-3574-4E96-A1DE-BC4AEA9964CB}"/>
              </a:ext>
            </a:extLst>
          </p:cNvPr>
          <p:cNvSpPr/>
          <p:nvPr/>
        </p:nvSpPr>
        <p:spPr>
          <a:xfrm>
            <a:off x="3304032" y="3126588"/>
            <a:ext cx="1451073" cy="1509354"/>
          </a:xfrm>
          <a:prstGeom prst="rect">
            <a:avLst/>
          </a:prstGeom>
          <a:noFill/>
          <a:ln w="571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E40C141D-771E-4FF0-93B6-2E6329C287E7}"/>
              </a:ext>
            </a:extLst>
          </p:cNvPr>
          <p:cNvSpPr txBox="1"/>
          <p:nvPr/>
        </p:nvSpPr>
        <p:spPr>
          <a:xfrm>
            <a:off x="190005" y="4691466"/>
            <a:ext cx="8579921" cy="2405146"/>
          </a:xfrm>
          <a:prstGeom prst="rect">
            <a:avLst/>
          </a:prstGeom>
          <a:noFill/>
        </p:spPr>
        <p:txBody>
          <a:bodyPr wrap="square">
            <a:spAutoFit/>
          </a:bodyPr>
          <a:lstStyle/>
          <a:p>
            <a:endParaRPr lang="en-US" sz="1800" b="1" u="sng" dirty="0">
              <a:solidFill>
                <a:schemeClr val="accent3"/>
              </a:solidFill>
            </a:endParaRPr>
          </a:p>
          <a:p>
            <a:r>
              <a:rPr lang="en-US" sz="1800" b="1" u="sng" dirty="0">
                <a:solidFill>
                  <a:schemeClr val="accent3"/>
                </a:solidFill>
              </a:rPr>
              <a:t>Quotes:</a:t>
            </a:r>
          </a:p>
          <a:p>
            <a:pPr marL="228600" marR="0">
              <a:lnSpc>
                <a:spcPct val="107000"/>
              </a:lnSpc>
              <a:spcBef>
                <a:spcPts val="0"/>
              </a:spcBef>
              <a:spcAft>
                <a:spcPts val="0"/>
              </a:spcAft>
            </a:pPr>
            <a:r>
              <a:rPr lang="en-US" sz="1800" dirty="0">
                <a:solidFill>
                  <a:srgbClr val="FF0000"/>
                </a:solidFill>
                <a:effectLst/>
                <a:highlight>
                  <a:srgbClr val="FFFFFF"/>
                </a:highlight>
                <a:latin typeface="Calibri" panose="020F0502020204030204" pitchFamily="34" charset="0"/>
                <a:ea typeface="Calibri" panose="020F0502020204030204" pitchFamily="34" charset="0"/>
              </a:rPr>
              <a:t>“</a:t>
            </a:r>
            <a:r>
              <a:rPr lang="en-US" sz="1800" i="1" dirty="0">
                <a:solidFill>
                  <a:srgbClr val="FF0000"/>
                </a:solidFill>
                <a:effectLst/>
                <a:highlight>
                  <a:srgbClr val="FFFFFF"/>
                </a:highlight>
                <a:latin typeface="Calibri" panose="020F0502020204030204" pitchFamily="34" charset="0"/>
                <a:ea typeface="Calibri" panose="020F0502020204030204" pitchFamily="34" charset="0"/>
              </a:rPr>
              <a:t>The pandemic has been so mentally taxing that even when I carve out time to work on my scholarship, I find myself too burnt out to make much progress.</a:t>
            </a:r>
            <a:r>
              <a:rPr lang="en-US" sz="1800" dirty="0">
                <a:solidFill>
                  <a:srgbClr val="FF0000"/>
                </a:solidFill>
                <a:effectLst/>
                <a:highlight>
                  <a:srgbClr val="FFFFFF"/>
                </a:highligh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228600" marR="0">
              <a:lnSpc>
                <a:spcPct val="107000"/>
              </a:lnSpc>
              <a:spcBef>
                <a:spcPts val="0"/>
              </a:spcBef>
              <a:spcAft>
                <a:spcPts val="0"/>
              </a:spcAft>
            </a:pPr>
            <a:r>
              <a:rPr lang="en-US" sz="1800" dirty="0">
                <a:solidFill>
                  <a:srgbClr val="FF0000"/>
                </a:solidFill>
                <a:effectLst/>
                <a:highlight>
                  <a:srgbClr val="FFFFFF"/>
                </a:highligh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28600" marR="0">
              <a:lnSpc>
                <a:spcPct val="107000"/>
              </a:lnSpc>
              <a:spcBef>
                <a:spcPts val="0"/>
              </a:spcBef>
              <a:spcAft>
                <a:spcPts val="0"/>
              </a:spcAft>
            </a:pPr>
            <a:r>
              <a:rPr lang="en-US" sz="1800" dirty="0">
                <a:solidFill>
                  <a:srgbClr val="FF0000"/>
                </a:solidFill>
                <a:effectLst/>
                <a:highlight>
                  <a:srgbClr val="FFFFFF"/>
                </a:highlight>
                <a:latin typeface="Calibri" panose="020F0502020204030204" pitchFamily="34" charset="0"/>
                <a:ea typeface="Calibri" panose="020F0502020204030204" pitchFamily="34" charset="0"/>
              </a:rPr>
              <a:t>“</a:t>
            </a:r>
            <a:r>
              <a:rPr lang="en-US" sz="1800" i="1" dirty="0">
                <a:solidFill>
                  <a:srgbClr val="FF0000"/>
                </a:solidFill>
                <a:effectLst/>
                <a:highlight>
                  <a:srgbClr val="FFFFFF"/>
                </a:highlight>
                <a:latin typeface="Calibri" panose="020F0502020204030204" pitchFamily="34" charset="0"/>
                <a:ea typeface="Calibri" panose="020F0502020204030204" pitchFamily="34" charset="0"/>
              </a:rPr>
              <a:t>I have been working from 70 to 80 hours every week just to keep up with my teaching and research.</a:t>
            </a:r>
            <a:r>
              <a:rPr lang="en-US" sz="1800" dirty="0">
                <a:solidFill>
                  <a:srgbClr val="FF0000"/>
                </a:solidFill>
                <a:effectLst/>
                <a:highlight>
                  <a:srgbClr val="FFFFFF"/>
                </a:highligh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endParaRPr lang="en-US" sz="1800" b="1" dirty="0">
              <a:solidFill>
                <a:schemeClr val="accent3"/>
              </a:solidFill>
            </a:endParaRPr>
          </a:p>
        </p:txBody>
      </p:sp>
    </p:spTree>
    <p:extLst>
      <p:ext uri="{BB962C8B-B14F-4D97-AF65-F5344CB8AC3E}">
        <p14:creationId xmlns:p14="http://schemas.microsoft.com/office/powerpoint/2010/main" val="109646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732895"/>
            <a:ext cx="9144000" cy="59232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i="1" dirty="0">
                <a:solidFill>
                  <a:schemeClr val="accent2"/>
                </a:solidFill>
              </a:rPr>
              <a:t>Service activities increased…</a:t>
            </a:r>
          </a:p>
          <a:p>
            <a:pPr marL="0" indent="0">
              <a:buFont typeface="Arial"/>
              <a:buNone/>
            </a:pPr>
            <a:endParaRPr lang="en-US" sz="2000" b="1" dirty="0">
              <a:solidFill>
                <a:schemeClr val="accent3"/>
              </a:solidFill>
            </a:endParaRPr>
          </a:p>
          <a:p>
            <a:r>
              <a:rPr lang="en-US" sz="2000" b="1" dirty="0">
                <a:solidFill>
                  <a:schemeClr val="accent3"/>
                </a:solidFill>
              </a:rPr>
              <a:t>58% of faculty report an increase in number of meetings attended</a:t>
            </a:r>
          </a:p>
          <a:p>
            <a:pPr lvl="1"/>
            <a:r>
              <a:rPr lang="en-US" sz="2000" b="1" dirty="0">
                <a:solidFill>
                  <a:schemeClr val="accent3"/>
                </a:solidFill>
              </a:rPr>
              <a:t>45% moderate to substantial increases</a:t>
            </a:r>
          </a:p>
          <a:p>
            <a:endParaRPr lang="en-US" sz="2000" b="1" dirty="0">
              <a:solidFill>
                <a:schemeClr val="accent3"/>
              </a:solidFill>
            </a:endParaRPr>
          </a:p>
          <a:p>
            <a:r>
              <a:rPr lang="en-US" sz="2000" b="1" dirty="0">
                <a:solidFill>
                  <a:schemeClr val="accent3"/>
                </a:solidFill>
              </a:rPr>
              <a:t>54% report an increase in time spent at meetings</a:t>
            </a:r>
          </a:p>
          <a:p>
            <a:pPr lvl="1"/>
            <a:r>
              <a:rPr lang="en-US" sz="2000" b="1" dirty="0">
                <a:solidFill>
                  <a:schemeClr val="accent3"/>
                </a:solidFill>
              </a:rPr>
              <a:t>37% moderate to substantial increases</a:t>
            </a:r>
          </a:p>
          <a:p>
            <a:endParaRPr lang="en-US" sz="2000" b="1" dirty="0">
              <a:solidFill>
                <a:schemeClr val="accent3"/>
              </a:solidFill>
            </a:endParaRPr>
          </a:p>
          <a:p>
            <a:r>
              <a:rPr lang="en-US" sz="2000" b="1" dirty="0">
                <a:solidFill>
                  <a:schemeClr val="accent3"/>
                </a:solidFill>
              </a:rPr>
              <a:t>53% report an increase in committee workload</a:t>
            </a:r>
          </a:p>
          <a:p>
            <a:pPr lvl="1"/>
            <a:r>
              <a:rPr lang="en-US" sz="2000" b="1" dirty="0">
                <a:solidFill>
                  <a:schemeClr val="accent3"/>
                </a:solidFill>
              </a:rPr>
              <a:t>41% moderate to substantial increases</a:t>
            </a:r>
          </a:p>
          <a:p>
            <a:pPr marL="457200" lvl="1" indent="0">
              <a:buNone/>
            </a:pPr>
            <a:endParaRPr lang="en-US" sz="1800" i="1" dirty="0">
              <a:solidFill>
                <a:srgbClr val="FF0000"/>
              </a:solidFill>
              <a:effectLst/>
              <a:latin typeface="Calibri" panose="020F0502020204030204" pitchFamily="34" charset="0"/>
              <a:ea typeface="Calibri" panose="020F0502020204030204" pitchFamily="34" charset="0"/>
            </a:endParaRPr>
          </a:p>
          <a:p>
            <a:pPr marL="457200" lvl="1" indent="0">
              <a:buNone/>
            </a:pPr>
            <a:endParaRPr lang="en-US" sz="1800" i="1" dirty="0">
              <a:solidFill>
                <a:srgbClr val="FF0000"/>
              </a:solidFill>
              <a:effectLst/>
              <a:latin typeface="Calibri" panose="020F0502020204030204" pitchFamily="34" charset="0"/>
              <a:ea typeface="Calibri" panose="020F0502020204030204" pitchFamily="34" charset="0"/>
            </a:endParaRPr>
          </a:p>
          <a:p>
            <a:pPr marL="457200" lvl="1" indent="0">
              <a:buNone/>
            </a:pPr>
            <a:r>
              <a:rPr lang="en-US" sz="2000" b="1" u="sng" dirty="0">
                <a:solidFill>
                  <a:schemeClr val="tx2"/>
                </a:solidFill>
                <a:latin typeface="Calibri" panose="020F0502020204030204" pitchFamily="34" charset="0"/>
                <a:ea typeface="Calibri" panose="020F0502020204030204" pitchFamily="34" charset="0"/>
              </a:rPr>
              <a:t>Quote:</a:t>
            </a:r>
            <a:endParaRPr lang="en-US" sz="2000" b="1" u="sng" dirty="0">
              <a:solidFill>
                <a:schemeClr val="tx2"/>
              </a:solidFill>
              <a:effectLst/>
              <a:latin typeface="Calibri" panose="020F0502020204030204" pitchFamily="34" charset="0"/>
              <a:ea typeface="Calibri" panose="020F0502020204030204" pitchFamily="34" charset="0"/>
            </a:endParaRPr>
          </a:p>
          <a:p>
            <a:pPr marL="457200" lvl="1" indent="0">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“In spite of the rhetoric, neither the university nor my unit seemed to adjust its expectations in terms of workloads/meetings/etc., and, in fact, in both cases, it seemed like some groups took it as an opportunity to push things through.”</a:t>
            </a:r>
            <a:endParaRPr lang="en-US" sz="1800" dirty="0">
              <a:effectLst/>
              <a:latin typeface="Calibri" panose="020F0502020204030204" pitchFamily="34" charset="0"/>
              <a:ea typeface="Calibri" panose="020F0502020204030204" pitchFamily="34" charset="0"/>
            </a:endParaRPr>
          </a:p>
          <a:p>
            <a:pPr marL="457200" lvl="1" indent="0">
              <a:buNone/>
            </a:pPr>
            <a:endParaRPr lang="en-US" sz="2400" b="1" dirty="0">
              <a:solidFill>
                <a:schemeClr val="accent3"/>
              </a:solidFill>
            </a:endParaRPr>
          </a:p>
          <a:p>
            <a:pPr marL="0" indent="0">
              <a:buFont typeface="Arial"/>
              <a:buNone/>
            </a:pPr>
            <a:endParaRPr lang="en-US" sz="28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
        <p:nvSpPr>
          <p:cNvPr id="5" name="TextBox 4">
            <a:extLst>
              <a:ext uri="{FF2B5EF4-FFF2-40B4-BE49-F238E27FC236}">
                <a16:creationId xmlns:a16="http://schemas.microsoft.com/office/drawing/2014/main" id="{00DDCF3E-1873-4F8F-854C-B1A50A52CD84}"/>
              </a:ext>
            </a:extLst>
          </p:cNvPr>
          <p:cNvSpPr txBox="1"/>
          <p:nvPr/>
        </p:nvSpPr>
        <p:spPr>
          <a:xfrm>
            <a:off x="0" y="28322"/>
            <a:ext cx="9144000" cy="584775"/>
          </a:xfrm>
          <a:prstGeom prst="rect">
            <a:avLst/>
          </a:prstGeom>
          <a:noFill/>
        </p:spPr>
        <p:txBody>
          <a:bodyPr wrap="square">
            <a:spAutoFit/>
          </a:bodyPr>
          <a:lstStyle/>
          <a:p>
            <a:pPr algn="ctr"/>
            <a:r>
              <a:rPr lang="en-US" sz="3200" b="1" kern="1200" dirty="0">
                <a:solidFill>
                  <a:schemeClr val="lt1"/>
                </a:solidFill>
                <a:effectLst/>
                <a:latin typeface="+mn-lt"/>
                <a:ea typeface="+mn-ea"/>
                <a:cs typeface="+mn-cs"/>
              </a:rPr>
              <a:t>FINDINGS: Service</a:t>
            </a:r>
          </a:p>
        </p:txBody>
      </p:sp>
    </p:spTree>
    <p:extLst>
      <p:ext uri="{BB962C8B-B14F-4D97-AF65-F5344CB8AC3E}">
        <p14:creationId xmlns:p14="http://schemas.microsoft.com/office/powerpoint/2010/main" val="14313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1000"/>
                                        <p:tgtEl>
                                          <p:spTgt spid="4">
                                            <p:txEl>
                                              <p:pRg st="12" end="12"/>
                                            </p:txEl>
                                          </p:spTgt>
                                        </p:tgtEl>
                                      </p:cBhvr>
                                    </p:animEffect>
                                    <p:anim calcmode="lin" valueType="num">
                                      <p:cBhvr>
                                        <p:cTn id="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3" end="13"/>
                                            </p:txEl>
                                          </p:spTgt>
                                        </p:tgtEl>
                                        <p:attrNameLst>
                                          <p:attrName>style.visibility</p:attrName>
                                        </p:attrNameLst>
                                      </p:cBhvr>
                                      <p:to>
                                        <p:strVal val="visible"/>
                                      </p:to>
                                    </p:set>
                                    <p:animEffect transition="in" filter="fade">
                                      <p:cBhvr>
                                        <p:cTn id="12" dur="1000"/>
                                        <p:tgtEl>
                                          <p:spTgt spid="4">
                                            <p:txEl>
                                              <p:pRg st="13" end="13"/>
                                            </p:txEl>
                                          </p:spTgt>
                                        </p:tgtEl>
                                      </p:cBhvr>
                                    </p:animEffect>
                                    <p:anim calcmode="lin" valueType="num">
                                      <p:cBhvr>
                                        <p:cTn id="1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732895"/>
            <a:ext cx="9144000" cy="59232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i="1" dirty="0">
                <a:solidFill>
                  <a:schemeClr val="accent2"/>
                </a:solidFill>
              </a:rPr>
              <a:t>Heavy In-person teaching reduced but instructional challenges heightened…</a:t>
            </a:r>
          </a:p>
          <a:p>
            <a:pPr marL="0" indent="0">
              <a:buFont typeface="Arial"/>
              <a:buNone/>
            </a:pPr>
            <a:endParaRPr lang="en-US" sz="2000" b="1" dirty="0">
              <a:solidFill>
                <a:schemeClr val="accent3"/>
              </a:solidFill>
            </a:endParaRPr>
          </a:p>
          <a:p>
            <a:r>
              <a:rPr lang="en-US" sz="2000" b="1" dirty="0">
                <a:solidFill>
                  <a:schemeClr val="accent3"/>
                </a:solidFill>
              </a:rPr>
              <a:t>Respondents with heavy in-person teaching load (61% of time spent teaching) were likely to experience precipitous reductions to in-person teaching with at least a 15% drop from pre- to during COVID-19</a:t>
            </a:r>
          </a:p>
          <a:p>
            <a:endParaRPr lang="en-US" sz="2000" b="1" dirty="0">
              <a:solidFill>
                <a:schemeClr val="accent3"/>
              </a:solidFill>
            </a:endParaRPr>
          </a:p>
          <a:p>
            <a:pPr marL="0" indent="0">
              <a:buNone/>
            </a:pPr>
            <a:r>
              <a:rPr lang="en-US" sz="2000" b="1" i="1" dirty="0">
                <a:solidFill>
                  <a:schemeClr val="accent2"/>
                </a:solidFill>
              </a:rPr>
              <a:t>Instructional Challenges Grew without Providing Additional Support to Faculty…</a:t>
            </a:r>
          </a:p>
          <a:p>
            <a:pPr marL="0" indent="0">
              <a:buNone/>
            </a:pPr>
            <a:endParaRPr lang="en-US" sz="2000" b="1" dirty="0">
              <a:solidFill>
                <a:schemeClr val="accent3"/>
              </a:solidFill>
            </a:endParaRPr>
          </a:p>
          <a:p>
            <a:pPr lvl="1">
              <a:buFont typeface="Wingdings" panose="05000000000000000000" pitchFamily="2" charset="2"/>
              <a:buChar char="Ø"/>
            </a:pPr>
            <a:r>
              <a:rPr lang="en-US" sz="2000" b="1" dirty="0">
                <a:solidFill>
                  <a:schemeClr val="accent3"/>
                </a:solidFill>
                <a:effectLst/>
                <a:ea typeface="Calibri" panose="020F0502020204030204" pitchFamily="34" charset="0"/>
              </a:rPr>
              <a:t>C</a:t>
            </a:r>
            <a:r>
              <a:rPr lang="en-US" sz="2000" b="1" i="1" dirty="0">
                <a:solidFill>
                  <a:schemeClr val="accent3"/>
                </a:solidFill>
                <a:effectLst/>
                <a:ea typeface="Calibri" panose="020F0502020204030204" pitchFamily="34" charset="0"/>
              </a:rPr>
              <a:t>lass workload</a:t>
            </a:r>
            <a:r>
              <a:rPr lang="en-US" sz="2000" b="1" dirty="0">
                <a:solidFill>
                  <a:schemeClr val="accent3"/>
                </a:solidFill>
                <a:effectLst/>
                <a:ea typeface="Calibri" panose="020F0502020204030204" pitchFamily="34" charset="0"/>
              </a:rPr>
              <a:t> increased (72% moderate to high levels of intensity)</a:t>
            </a:r>
          </a:p>
          <a:p>
            <a:pPr lvl="1">
              <a:buFont typeface="Wingdings" panose="05000000000000000000" pitchFamily="2" charset="2"/>
              <a:buChar char="Ø"/>
            </a:pPr>
            <a:endParaRPr lang="en-US" sz="2000" b="1" dirty="0">
              <a:solidFill>
                <a:schemeClr val="accent3"/>
              </a:solidFill>
              <a:effectLst/>
              <a:ea typeface="Calibri" panose="020F0502020204030204" pitchFamily="34" charset="0"/>
            </a:endParaRPr>
          </a:p>
          <a:p>
            <a:pPr lvl="1">
              <a:buFont typeface="Wingdings" panose="05000000000000000000" pitchFamily="2" charset="2"/>
              <a:buChar char="Ø"/>
            </a:pPr>
            <a:r>
              <a:rPr lang="en-US" sz="2000" b="1" i="1" dirty="0">
                <a:solidFill>
                  <a:schemeClr val="accent3"/>
                </a:solidFill>
                <a:effectLst/>
                <a:ea typeface="Calibri" panose="020F0502020204030204" pitchFamily="34" charset="0"/>
              </a:rPr>
              <a:t>Student </a:t>
            </a:r>
            <a:r>
              <a:rPr lang="en-US" sz="2000" b="1" i="1">
                <a:solidFill>
                  <a:schemeClr val="accent3"/>
                </a:solidFill>
                <a:effectLst/>
                <a:ea typeface="Calibri" panose="020F0502020204030204" pitchFamily="34" charset="0"/>
              </a:rPr>
              <a:t>support increased </a:t>
            </a:r>
            <a:r>
              <a:rPr lang="en-US" sz="2000" b="1">
                <a:solidFill>
                  <a:schemeClr val="accent3"/>
                </a:solidFill>
                <a:effectLst/>
                <a:ea typeface="Calibri" panose="020F0502020204030204" pitchFamily="34" charset="0"/>
              </a:rPr>
              <a:t>(</a:t>
            </a:r>
            <a:r>
              <a:rPr lang="en-US" sz="2000" b="1" dirty="0">
                <a:solidFill>
                  <a:schemeClr val="accent3"/>
                </a:solidFill>
                <a:effectLst/>
                <a:ea typeface="Calibri" panose="020F0502020204030204" pitchFamily="34" charset="0"/>
              </a:rPr>
              <a:t>68% moderate to high levels of intensity) </a:t>
            </a:r>
          </a:p>
          <a:p>
            <a:pPr lvl="1">
              <a:buFont typeface="Wingdings" panose="05000000000000000000" pitchFamily="2" charset="2"/>
              <a:buChar char="Ø"/>
            </a:pPr>
            <a:endParaRPr lang="en-US" sz="2000" b="1" dirty="0">
              <a:solidFill>
                <a:schemeClr val="accent3"/>
              </a:solidFill>
              <a:effectLst/>
              <a:ea typeface="Calibri" panose="020F0502020204030204" pitchFamily="34" charset="0"/>
            </a:endParaRPr>
          </a:p>
          <a:p>
            <a:pPr lvl="1">
              <a:buFont typeface="Wingdings" panose="05000000000000000000" pitchFamily="2" charset="2"/>
              <a:buChar char="Ø"/>
            </a:pPr>
            <a:r>
              <a:rPr lang="en-US" sz="2000" b="1" dirty="0">
                <a:solidFill>
                  <a:schemeClr val="accent3"/>
                </a:solidFill>
                <a:ea typeface="Calibri" panose="020F0502020204030204" pitchFamily="34" charset="0"/>
              </a:rPr>
              <a:t>C</a:t>
            </a:r>
            <a:r>
              <a:rPr lang="en-US" sz="2000" b="1" i="1" dirty="0">
                <a:solidFill>
                  <a:schemeClr val="accent3"/>
                </a:solidFill>
                <a:effectLst/>
                <a:ea typeface="Calibri" panose="020F0502020204030204" pitchFamily="34" charset="0"/>
              </a:rPr>
              <a:t>hallenges converting to online instruction </a:t>
            </a:r>
            <a:r>
              <a:rPr lang="en-US" sz="2000" b="1" dirty="0">
                <a:solidFill>
                  <a:schemeClr val="accent3"/>
                </a:solidFill>
                <a:effectLst/>
                <a:ea typeface="Calibri" panose="020F0502020204030204" pitchFamily="34" charset="0"/>
              </a:rPr>
              <a:t>(65% moderate to high levels)</a:t>
            </a:r>
            <a:endParaRPr lang="en-US" sz="2000" b="1" dirty="0">
              <a:solidFill>
                <a:schemeClr val="accent3"/>
              </a:solidFill>
            </a:endParaRPr>
          </a:p>
          <a:p>
            <a:endParaRPr lang="en-US" sz="2000" b="1" dirty="0">
              <a:solidFill>
                <a:schemeClr val="accent3"/>
              </a:solidFill>
            </a:endParaRPr>
          </a:p>
          <a:p>
            <a:pPr marL="0" indent="0">
              <a:buFont typeface="Arial"/>
              <a:buNone/>
            </a:pPr>
            <a:endParaRPr lang="en-US" sz="28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
        <p:nvSpPr>
          <p:cNvPr id="5" name="TextBox 4">
            <a:extLst>
              <a:ext uri="{FF2B5EF4-FFF2-40B4-BE49-F238E27FC236}">
                <a16:creationId xmlns:a16="http://schemas.microsoft.com/office/drawing/2014/main" id="{00DDCF3E-1873-4F8F-854C-B1A50A52CD84}"/>
              </a:ext>
            </a:extLst>
          </p:cNvPr>
          <p:cNvSpPr txBox="1"/>
          <p:nvPr/>
        </p:nvSpPr>
        <p:spPr>
          <a:xfrm>
            <a:off x="0" y="28322"/>
            <a:ext cx="9144000" cy="584775"/>
          </a:xfrm>
          <a:prstGeom prst="rect">
            <a:avLst/>
          </a:prstGeom>
          <a:noFill/>
        </p:spPr>
        <p:txBody>
          <a:bodyPr wrap="square">
            <a:spAutoFit/>
          </a:bodyPr>
          <a:lstStyle/>
          <a:p>
            <a:pPr algn="ctr"/>
            <a:r>
              <a:rPr lang="en-US" sz="3200" b="1" kern="1200" dirty="0">
                <a:solidFill>
                  <a:schemeClr val="lt1"/>
                </a:solidFill>
                <a:effectLst/>
                <a:latin typeface="+mn-lt"/>
                <a:ea typeface="+mn-ea"/>
                <a:cs typeface="+mn-cs"/>
              </a:rPr>
              <a:t>FINDINGS: Teaching</a:t>
            </a:r>
          </a:p>
        </p:txBody>
      </p:sp>
    </p:spTree>
    <p:extLst>
      <p:ext uri="{BB962C8B-B14F-4D97-AF65-F5344CB8AC3E}">
        <p14:creationId xmlns:p14="http://schemas.microsoft.com/office/powerpoint/2010/main" val="9653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000"/>
                                        <p:tgtEl>
                                          <p:spTgt spid="4">
                                            <p:txEl>
                                              <p:pRg st="8" end="8"/>
                                            </p:txEl>
                                          </p:spTgt>
                                        </p:tgtEl>
                                      </p:cBhvr>
                                    </p:animEffect>
                                    <p:anim calcmode="lin" valueType="num">
                                      <p:cBhvr>
                                        <p:cTn id="3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1000"/>
                                        <p:tgtEl>
                                          <p:spTgt spid="4">
                                            <p:txEl>
                                              <p:pRg st="10" end="10"/>
                                            </p:txEl>
                                          </p:spTgt>
                                        </p:tgtEl>
                                      </p:cBhvr>
                                    </p:animEffect>
                                    <p:anim calcmode="lin" valueType="num">
                                      <p:cBhvr>
                                        <p:cTn id="3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284DC-EFED-4413-A3B8-8BE806921F3E}"/>
              </a:ext>
            </a:extLst>
          </p:cNvPr>
          <p:cNvSpPr>
            <a:spLocks noGrp="1"/>
          </p:cNvSpPr>
          <p:nvPr>
            <p:ph type="title"/>
          </p:nvPr>
        </p:nvSpPr>
        <p:spPr/>
        <p:txBody>
          <a:bodyPr/>
          <a:lstStyle/>
          <a:p>
            <a:endParaRPr lang="en-US" dirty="0"/>
          </a:p>
        </p:txBody>
      </p:sp>
      <p:sp>
        <p:nvSpPr>
          <p:cNvPr id="4" name="Text Placeholder 2">
            <a:extLst>
              <a:ext uri="{FF2B5EF4-FFF2-40B4-BE49-F238E27FC236}">
                <a16:creationId xmlns:a16="http://schemas.microsoft.com/office/drawing/2014/main" id="{C500F551-9DDD-4C7D-89AD-C1716FEEB1D0}"/>
              </a:ext>
            </a:extLst>
          </p:cNvPr>
          <p:cNvSpPr txBox="1">
            <a:spLocks/>
          </p:cNvSpPr>
          <p:nvPr/>
        </p:nvSpPr>
        <p:spPr>
          <a:xfrm>
            <a:off x="0" y="732895"/>
            <a:ext cx="9144000" cy="59469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b="1" dirty="0">
                <a:solidFill>
                  <a:schemeClr val="accent3"/>
                </a:solidFill>
              </a:rPr>
              <a:t>48% of faculty report being the primary caretaker/caregiver in their households</a:t>
            </a:r>
          </a:p>
          <a:p>
            <a:endParaRPr lang="en-US" sz="2100" b="1" dirty="0">
              <a:solidFill>
                <a:schemeClr val="accent3"/>
              </a:solidFill>
            </a:endParaRPr>
          </a:p>
          <a:p>
            <a:r>
              <a:rPr lang="en-US" sz="2100" b="1" dirty="0">
                <a:solidFill>
                  <a:schemeClr val="accent3"/>
                </a:solidFill>
              </a:rPr>
              <a:t>More than one-third of faculty (40%) experienced substantial increases in caretaking/caregiving time (8+ hours increase)</a:t>
            </a:r>
          </a:p>
          <a:p>
            <a:endParaRPr lang="en-US" sz="2100" b="1" dirty="0">
              <a:solidFill>
                <a:schemeClr val="accent3"/>
              </a:solidFill>
            </a:endParaRPr>
          </a:p>
          <a:p>
            <a:r>
              <a:rPr lang="en-US" sz="2100" b="1" dirty="0">
                <a:solidFill>
                  <a:schemeClr val="accent3"/>
                </a:solidFill>
              </a:rPr>
              <a:t>Faculty who are caregivers experienced a substantial decline in scholarly activities - 27% of caregiving faculty experienced greater than 60% reduction in scholarship activities</a:t>
            </a:r>
          </a:p>
          <a:p>
            <a:pPr marL="0" indent="0">
              <a:buFont typeface="Arial"/>
              <a:buNone/>
            </a:pPr>
            <a:endParaRPr lang="en-US" sz="2100" b="1" dirty="0">
              <a:solidFill>
                <a:schemeClr val="accent3"/>
              </a:solidFill>
            </a:endParaRPr>
          </a:p>
          <a:p>
            <a:pPr marL="0" indent="0">
              <a:buFont typeface="Arial"/>
              <a:buNone/>
            </a:pPr>
            <a:r>
              <a:rPr lang="en-US" sz="2100" b="1" u="sng" dirty="0">
                <a:solidFill>
                  <a:schemeClr val="accent3"/>
                </a:solidFill>
              </a:rPr>
              <a:t>Quotes:</a:t>
            </a:r>
          </a:p>
          <a:p>
            <a:pPr marL="0" indent="0">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“I've had two unvaccinated, immunocompromised kids and a university that thinks trying to care for them means I don't take my job seriously.” </a:t>
            </a:r>
            <a:endParaRPr lang="en-US" sz="1800" dirty="0">
              <a:effectLst/>
              <a:latin typeface="Calibri" panose="020F0502020204030204" pitchFamily="34" charset="0"/>
              <a:ea typeface="Calibri" panose="020F0502020204030204" pitchFamily="34" charset="0"/>
            </a:endParaRPr>
          </a:p>
          <a:p>
            <a:pPr marL="0" indent="0">
              <a:buNone/>
            </a:pPr>
            <a:endParaRPr lang="en-US" sz="1800" i="1" dirty="0">
              <a:solidFill>
                <a:srgbClr val="FF0000"/>
              </a:solidFill>
              <a:highlight>
                <a:srgbClr val="FFFFFF"/>
              </a:highlight>
              <a:latin typeface="Calibri" panose="020F0502020204030204" pitchFamily="34" charset="0"/>
              <a:ea typeface="Calibri" panose="020F0502020204030204" pitchFamily="34" charset="0"/>
            </a:endParaRPr>
          </a:p>
          <a:p>
            <a:pPr marL="0" indent="0">
              <a:buNone/>
            </a:pPr>
            <a:r>
              <a:rPr lang="en-US" sz="1800" i="1" dirty="0">
                <a:solidFill>
                  <a:srgbClr val="FF0000"/>
                </a:solidFill>
                <a:effectLst/>
                <a:highlight>
                  <a:srgbClr val="FFFFFF"/>
                </a:highlight>
                <a:latin typeface="Calibri" panose="020F0502020204030204" pitchFamily="34" charset="0"/>
                <a:ea typeface="Calibri" panose="020F0502020204030204" pitchFamily="34" charset="0"/>
              </a:rPr>
              <a:t>“The pandemic widens the inequity in a way that people with caregiving responsibilities do not have the support (i.e., childcare resources) they need to keep up with the expectations from the university. While this group of people do not get extra support, it seems unfair to use the same criteria to evaluate them.”</a:t>
            </a:r>
            <a:endParaRPr lang="en-US" sz="1800" dirty="0">
              <a:effectLst/>
              <a:latin typeface="Calibri" panose="020F0502020204030204" pitchFamily="34" charset="0"/>
              <a:ea typeface="Calibri" panose="020F0502020204030204" pitchFamily="34" charset="0"/>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a:p>
            <a:pPr marL="0" indent="0">
              <a:buFont typeface="Arial"/>
              <a:buNone/>
            </a:pPr>
            <a:endParaRPr lang="en-US" sz="2100" b="1" dirty="0">
              <a:solidFill>
                <a:schemeClr val="accent3"/>
              </a:solidFill>
            </a:endParaRPr>
          </a:p>
        </p:txBody>
      </p:sp>
      <p:sp>
        <p:nvSpPr>
          <p:cNvPr id="5" name="TextBox 4">
            <a:extLst>
              <a:ext uri="{FF2B5EF4-FFF2-40B4-BE49-F238E27FC236}">
                <a16:creationId xmlns:a16="http://schemas.microsoft.com/office/drawing/2014/main" id="{00DDCF3E-1873-4F8F-854C-B1A50A52CD84}"/>
              </a:ext>
            </a:extLst>
          </p:cNvPr>
          <p:cNvSpPr txBox="1"/>
          <p:nvPr/>
        </p:nvSpPr>
        <p:spPr>
          <a:xfrm>
            <a:off x="0" y="28322"/>
            <a:ext cx="9144000" cy="430887"/>
          </a:xfrm>
          <a:prstGeom prst="rect">
            <a:avLst/>
          </a:prstGeom>
          <a:noFill/>
        </p:spPr>
        <p:txBody>
          <a:bodyPr wrap="square">
            <a:spAutoFit/>
          </a:bodyPr>
          <a:lstStyle/>
          <a:p>
            <a:pPr algn="ctr"/>
            <a:r>
              <a:rPr lang="en-US" sz="2200" b="1" kern="1200" dirty="0">
                <a:solidFill>
                  <a:schemeClr val="lt1"/>
                </a:solidFill>
                <a:effectLst/>
                <a:latin typeface="+mn-lt"/>
                <a:ea typeface="+mn-ea"/>
                <a:cs typeface="+mn-cs"/>
              </a:rPr>
              <a:t>FINDINGS: Caretaking/Caregiving</a:t>
            </a:r>
          </a:p>
        </p:txBody>
      </p:sp>
    </p:spTree>
    <p:extLst>
      <p:ext uri="{BB962C8B-B14F-4D97-AF65-F5344CB8AC3E}">
        <p14:creationId xmlns:p14="http://schemas.microsoft.com/office/powerpoint/2010/main" val="246329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1000"/>
                                        <p:tgtEl>
                                          <p:spTgt spid="4">
                                            <p:txEl>
                                              <p:pRg st="7" end="7"/>
                                            </p:txEl>
                                          </p:spTgt>
                                        </p:tgtEl>
                                      </p:cBhvr>
                                    </p:animEffect>
                                    <p:anim calcmode="lin" valueType="num">
                                      <p:cBhvr>
                                        <p:cTn id="1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1000"/>
                                        <p:tgtEl>
                                          <p:spTgt spid="4">
                                            <p:txEl>
                                              <p:pRg st="9" end="9"/>
                                            </p:txEl>
                                          </p:spTgt>
                                        </p:tgtEl>
                                      </p:cBhvr>
                                    </p:animEffect>
                                    <p:anim calcmode="lin" valueType="num">
                                      <p:cBhvr>
                                        <p:cTn id="1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D0AD7-0BDF-44DA-BD95-F59E12E4189D}"/>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37215E67-CD01-4626-9A3B-DDD36D9B8072}"/>
              </a:ext>
            </a:extLst>
          </p:cNvPr>
          <p:cNvSpPr>
            <a:spLocks noGrp="1"/>
          </p:cNvSpPr>
          <p:nvPr>
            <p:ph sz="half" idx="1"/>
          </p:nvPr>
        </p:nvSpPr>
        <p:spPr>
          <a:xfrm>
            <a:off x="0" y="880373"/>
            <a:ext cx="4360527" cy="6103116"/>
          </a:xfrm>
        </p:spPr>
        <p:txBody>
          <a:bodyPr/>
          <a:lstStyle/>
          <a:p>
            <a:pPr marL="0" indent="0">
              <a:buNone/>
            </a:pPr>
            <a:r>
              <a:rPr lang="en-US" sz="2100" b="1" dirty="0">
                <a:solidFill>
                  <a:schemeClr val="tx2"/>
                </a:solidFill>
              </a:rPr>
              <a:t>Most impactful challenge: </a:t>
            </a:r>
            <a:r>
              <a:rPr lang="en-US" sz="2100" b="1" i="1" dirty="0"/>
              <a:t>teaching and student support</a:t>
            </a:r>
          </a:p>
          <a:p>
            <a:r>
              <a:rPr lang="en-US" sz="2100" dirty="0">
                <a:solidFill>
                  <a:schemeClr val="tx2"/>
                </a:solidFill>
              </a:rPr>
              <a:t>75% Increased student support</a:t>
            </a:r>
          </a:p>
          <a:p>
            <a:r>
              <a:rPr lang="en-US" sz="2100" dirty="0">
                <a:solidFill>
                  <a:schemeClr val="tx2"/>
                </a:solidFill>
              </a:rPr>
              <a:t>74% Increased class workload</a:t>
            </a:r>
          </a:p>
          <a:p>
            <a:r>
              <a:rPr lang="en-US" sz="2100" dirty="0">
                <a:solidFill>
                  <a:schemeClr val="tx2"/>
                </a:solidFill>
              </a:rPr>
              <a:t>73% Online conversion issues</a:t>
            </a:r>
          </a:p>
          <a:p>
            <a:pPr marL="0" indent="0">
              <a:buNone/>
            </a:pPr>
            <a:endParaRPr lang="en-US" sz="2100" b="1" dirty="0">
              <a:solidFill>
                <a:schemeClr val="tx2"/>
              </a:solidFill>
            </a:endParaRPr>
          </a:p>
          <a:p>
            <a:pPr marL="0" indent="0">
              <a:buNone/>
            </a:pPr>
            <a:r>
              <a:rPr lang="en-US" sz="2100" b="1" dirty="0">
                <a:solidFill>
                  <a:schemeClr val="tx2"/>
                </a:solidFill>
              </a:rPr>
              <a:t>Second-most: </a:t>
            </a:r>
            <a:r>
              <a:rPr lang="en-US" sz="2100" b="1" i="1" dirty="0"/>
              <a:t>personal health and well-being</a:t>
            </a:r>
          </a:p>
          <a:p>
            <a:r>
              <a:rPr lang="en-US" sz="2100" dirty="0">
                <a:solidFill>
                  <a:schemeClr val="tx2"/>
                </a:solidFill>
              </a:rPr>
              <a:t>67% Mental health concerns</a:t>
            </a:r>
          </a:p>
          <a:p>
            <a:r>
              <a:rPr lang="en-US" sz="2100" dirty="0">
                <a:solidFill>
                  <a:schemeClr val="tx2"/>
                </a:solidFill>
              </a:rPr>
              <a:t>63% Feelings of isolation</a:t>
            </a:r>
          </a:p>
          <a:p>
            <a:r>
              <a:rPr lang="en-US" sz="2100" dirty="0">
                <a:solidFill>
                  <a:schemeClr val="tx2"/>
                </a:solidFill>
              </a:rPr>
              <a:t>(62%) Physical health concerns</a:t>
            </a:r>
          </a:p>
          <a:p>
            <a:pPr marL="0" indent="0">
              <a:buNone/>
            </a:pPr>
            <a:endParaRPr lang="en-US" sz="2100" b="1" dirty="0">
              <a:solidFill>
                <a:schemeClr val="tx2"/>
              </a:solidFill>
            </a:endParaRPr>
          </a:p>
          <a:p>
            <a:pPr marL="0" indent="0">
              <a:buNone/>
            </a:pPr>
            <a:r>
              <a:rPr lang="en-US" sz="2100" b="1" dirty="0">
                <a:solidFill>
                  <a:schemeClr val="tx2"/>
                </a:solidFill>
              </a:rPr>
              <a:t>Third-most: </a:t>
            </a:r>
            <a:r>
              <a:rPr lang="en-US" sz="2100" b="1" i="1" dirty="0"/>
              <a:t>scholarship and career</a:t>
            </a:r>
          </a:p>
          <a:p>
            <a:r>
              <a:rPr lang="en-US" sz="2100" dirty="0">
                <a:solidFill>
                  <a:schemeClr val="tx2"/>
                </a:solidFill>
              </a:rPr>
              <a:t>59% Reduced scholarship</a:t>
            </a:r>
          </a:p>
          <a:p>
            <a:r>
              <a:rPr lang="en-US" sz="2100" dirty="0">
                <a:solidFill>
                  <a:schemeClr val="tx2"/>
                </a:solidFill>
              </a:rPr>
              <a:t>47% Student backlash</a:t>
            </a:r>
          </a:p>
          <a:p>
            <a:r>
              <a:rPr lang="en-US" sz="2100" dirty="0">
                <a:solidFill>
                  <a:schemeClr val="tx2"/>
                </a:solidFill>
              </a:rPr>
              <a:t>43% Increased service load</a:t>
            </a:r>
          </a:p>
        </p:txBody>
      </p:sp>
      <p:graphicFrame>
        <p:nvGraphicFramePr>
          <p:cNvPr id="7" name="Content Placeholder 6">
            <a:extLst>
              <a:ext uri="{FF2B5EF4-FFF2-40B4-BE49-F238E27FC236}">
                <a16:creationId xmlns:a16="http://schemas.microsoft.com/office/drawing/2014/main" id="{8F0D4290-2DE8-475F-B412-D1AC61A3879C}"/>
              </a:ext>
            </a:extLst>
          </p:cNvPr>
          <p:cNvGraphicFramePr>
            <a:graphicFrameLocks noGrp="1"/>
          </p:cNvGraphicFramePr>
          <p:nvPr>
            <p:ph sz="half" idx="2"/>
            <p:extLst>
              <p:ext uri="{D42A27DB-BD31-4B8C-83A1-F6EECF244321}">
                <p14:modId xmlns:p14="http://schemas.microsoft.com/office/powerpoint/2010/main" val="1373724644"/>
              </p:ext>
            </p:extLst>
          </p:nvPr>
        </p:nvGraphicFramePr>
        <p:xfrm>
          <a:off x="4200210" y="370886"/>
          <a:ext cx="4873451" cy="6465698"/>
        </p:xfrm>
        <a:graphic>
          <a:graphicData uri="http://schemas.openxmlformats.org/drawingml/2006/table">
            <a:tbl>
              <a:tblPr bandRow="1">
                <a:tableStyleId>{5C22544A-7EE6-4342-B048-85BDC9FD1C3A}</a:tableStyleId>
              </a:tblPr>
              <a:tblGrid>
                <a:gridCol w="1076328">
                  <a:extLst>
                    <a:ext uri="{9D8B030D-6E8A-4147-A177-3AD203B41FA5}">
                      <a16:colId xmlns:a16="http://schemas.microsoft.com/office/drawing/2014/main" val="1302548198"/>
                    </a:ext>
                  </a:extLst>
                </a:gridCol>
                <a:gridCol w="619215">
                  <a:extLst>
                    <a:ext uri="{9D8B030D-6E8A-4147-A177-3AD203B41FA5}">
                      <a16:colId xmlns:a16="http://schemas.microsoft.com/office/drawing/2014/main" val="3700189541"/>
                    </a:ext>
                  </a:extLst>
                </a:gridCol>
                <a:gridCol w="789135">
                  <a:extLst>
                    <a:ext uri="{9D8B030D-6E8A-4147-A177-3AD203B41FA5}">
                      <a16:colId xmlns:a16="http://schemas.microsoft.com/office/drawing/2014/main" val="979081135"/>
                    </a:ext>
                  </a:extLst>
                </a:gridCol>
                <a:gridCol w="797474">
                  <a:extLst>
                    <a:ext uri="{9D8B030D-6E8A-4147-A177-3AD203B41FA5}">
                      <a16:colId xmlns:a16="http://schemas.microsoft.com/office/drawing/2014/main" val="876138478"/>
                    </a:ext>
                  </a:extLst>
                </a:gridCol>
                <a:gridCol w="801644">
                  <a:extLst>
                    <a:ext uri="{9D8B030D-6E8A-4147-A177-3AD203B41FA5}">
                      <a16:colId xmlns:a16="http://schemas.microsoft.com/office/drawing/2014/main" val="680784516"/>
                    </a:ext>
                  </a:extLst>
                </a:gridCol>
                <a:gridCol w="789655">
                  <a:extLst>
                    <a:ext uri="{9D8B030D-6E8A-4147-A177-3AD203B41FA5}">
                      <a16:colId xmlns:a16="http://schemas.microsoft.com/office/drawing/2014/main" val="3279285416"/>
                    </a:ext>
                  </a:extLst>
                </a:gridCol>
              </a:tblGrid>
              <a:tr h="313099">
                <a:tc>
                  <a:txBody>
                    <a:bodyPr/>
                    <a:lstStyle/>
                    <a:p>
                      <a:pPr marL="0" marR="0">
                        <a:lnSpc>
                          <a:spcPct val="107000"/>
                        </a:lnSpc>
                        <a:spcBef>
                          <a:spcPts val="0"/>
                        </a:spcBef>
                        <a:spcAft>
                          <a:spcPts val="800"/>
                        </a:spcAft>
                      </a:pPr>
                      <a:r>
                        <a:rPr lang="en-US" sz="1300" b="1" dirty="0">
                          <a:effectLst/>
                        </a:rPr>
                        <a:t> </a:t>
                      </a:r>
                      <a:endParaRPr lang="en-US" sz="1300" b="1"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300" b="1" dirty="0">
                          <a:effectLst/>
                        </a:rPr>
                        <a:t>Yes</a:t>
                      </a:r>
                      <a:endParaRPr lang="en-US" sz="1300" b="1"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300" b="1" dirty="0">
                          <a:effectLst/>
                        </a:rPr>
                        <a:t>No</a:t>
                      </a:r>
                      <a:endParaRPr lang="en-US" sz="1300" b="1"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300" b="1" dirty="0">
                          <a:effectLst/>
                        </a:rPr>
                        <a:t>Minimal</a:t>
                      </a:r>
                      <a:endParaRPr lang="en-US" sz="1300" b="1"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300" b="1" dirty="0">
                          <a:effectLst/>
                        </a:rPr>
                        <a:t>Moderate</a:t>
                      </a:r>
                      <a:endParaRPr lang="en-US" sz="1300" b="1"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300" b="1" dirty="0">
                          <a:effectLst/>
                        </a:rPr>
                        <a:t>High</a:t>
                      </a:r>
                      <a:endParaRPr lang="en-US" sz="1300" b="1" dirty="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4093147741"/>
                  </a:ext>
                </a:extLst>
              </a:tr>
              <a:tr h="415636">
                <a:tc>
                  <a:txBody>
                    <a:bodyPr/>
                    <a:lstStyle/>
                    <a:p>
                      <a:pPr marL="0" marR="0">
                        <a:lnSpc>
                          <a:spcPct val="107000"/>
                        </a:lnSpc>
                        <a:spcBef>
                          <a:spcPts val="0"/>
                        </a:spcBef>
                        <a:spcAft>
                          <a:spcPts val="800"/>
                        </a:spcAft>
                      </a:pPr>
                      <a:r>
                        <a:rPr lang="en-US" sz="1050">
                          <a:effectLst/>
                        </a:rPr>
                        <a:t>Financial strain</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33%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58%</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20%</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8%</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1521433056"/>
                  </a:ext>
                </a:extLst>
              </a:tr>
              <a:tr h="492826">
                <a:tc>
                  <a:txBody>
                    <a:bodyPr/>
                    <a:lstStyle/>
                    <a:p>
                      <a:pPr marL="0" marR="0">
                        <a:lnSpc>
                          <a:spcPct val="107000"/>
                        </a:lnSpc>
                        <a:spcBef>
                          <a:spcPts val="0"/>
                        </a:spcBef>
                        <a:spcAft>
                          <a:spcPts val="800"/>
                        </a:spcAft>
                      </a:pPr>
                      <a:r>
                        <a:rPr lang="en-US" sz="1050">
                          <a:effectLst/>
                        </a:rPr>
                        <a:t>Physical health concerns</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62%</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24%</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28%</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26%</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16%</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2542681349"/>
                  </a:ext>
                </a:extLst>
              </a:tr>
              <a:tr h="546265">
                <a:tc>
                  <a:txBody>
                    <a:bodyPr/>
                    <a:lstStyle/>
                    <a:p>
                      <a:pPr marL="0" marR="0">
                        <a:lnSpc>
                          <a:spcPct val="107000"/>
                        </a:lnSpc>
                        <a:spcBef>
                          <a:spcPts val="0"/>
                        </a:spcBef>
                        <a:spcAft>
                          <a:spcPts val="800"/>
                        </a:spcAft>
                      </a:pPr>
                      <a:r>
                        <a:rPr lang="en-US" sz="1050">
                          <a:effectLst/>
                        </a:rPr>
                        <a:t>Mental health concerns</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67%</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16%</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21%</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29%</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28%</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1297248624"/>
                  </a:ext>
                </a:extLst>
              </a:tr>
              <a:tr h="535970">
                <a:tc>
                  <a:txBody>
                    <a:bodyPr/>
                    <a:lstStyle/>
                    <a:p>
                      <a:pPr marL="0" marR="0">
                        <a:lnSpc>
                          <a:spcPct val="107000"/>
                        </a:lnSpc>
                        <a:spcBef>
                          <a:spcPts val="0"/>
                        </a:spcBef>
                        <a:spcAft>
                          <a:spcPts val="800"/>
                        </a:spcAft>
                      </a:pPr>
                      <a:r>
                        <a:rPr lang="en-US" sz="1050" dirty="0">
                          <a:effectLst/>
                        </a:rPr>
                        <a:t>Feelings of isolation and loneliness</a:t>
                      </a:r>
                      <a:endParaRPr lang="en-US" sz="1050"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63%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20%</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28%</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25%</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18%</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116444006"/>
                  </a:ext>
                </a:extLst>
              </a:tr>
              <a:tr h="503633">
                <a:tc>
                  <a:txBody>
                    <a:bodyPr/>
                    <a:lstStyle/>
                    <a:p>
                      <a:pPr marL="0" marR="0">
                        <a:lnSpc>
                          <a:spcPct val="107000"/>
                        </a:lnSpc>
                        <a:spcBef>
                          <a:spcPts val="0"/>
                        </a:spcBef>
                        <a:spcAft>
                          <a:spcPts val="800"/>
                        </a:spcAft>
                      </a:pPr>
                      <a:r>
                        <a:rPr lang="en-US" sz="1050" dirty="0">
                          <a:effectLst/>
                        </a:rPr>
                        <a:t>Lack of support from peers/colleagues</a:t>
                      </a:r>
                      <a:endParaRPr lang="en-US" sz="1050"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41%</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43%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18%</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17%</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18%</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3722037925"/>
                  </a:ext>
                </a:extLst>
              </a:tr>
              <a:tr h="468563">
                <a:tc>
                  <a:txBody>
                    <a:bodyPr/>
                    <a:lstStyle/>
                    <a:p>
                      <a:pPr marL="0" marR="0">
                        <a:lnSpc>
                          <a:spcPct val="107000"/>
                        </a:lnSpc>
                        <a:spcBef>
                          <a:spcPts val="0"/>
                        </a:spcBef>
                        <a:spcAft>
                          <a:spcPts val="800"/>
                        </a:spcAft>
                      </a:pPr>
                      <a:r>
                        <a:rPr lang="en-US" sz="1050">
                          <a:effectLst/>
                        </a:rPr>
                        <a:t>Reduced scholarship</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59%</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dirty="0">
                          <a:effectLst/>
                        </a:rPr>
                        <a:t>29%</a:t>
                      </a:r>
                      <a:endParaRPr lang="en-US" sz="1050"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14%</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24%</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28%</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289515621"/>
                  </a:ext>
                </a:extLst>
              </a:tr>
              <a:tr h="354639">
                <a:tc>
                  <a:txBody>
                    <a:bodyPr/>
                    <a:lstStyle/>
                    <a:p>
                      <a:pPr marL="0" marR="0">
                        <a:lnSpc>
                          <a:spcPct val="107000"/>
                        </a:lnSpc>
                        <a:spcBef>
                          <a:spcPts val="0"/>
                        </a:spcBef>
                        <a:spcAft>
                          <a:spcPts val="800"/>
                        </a:spcAft>
                      </a:pPr>
                      <a:r>
                        <a:rPr lang="en-US" sz="1050">
                          <a:effectLst/>
                        </a:rPr>
                        <a:t>Promotion and tenure worry</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31%</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60%</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8%</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18%</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3285226337"/>
                  </a:ext>
                </a:extLst>
              </a:tr>
              <a:tr h="354639">
                <a:tc>
                  <a:txBody>
                    <a:bodyPr/>
                    <a:lstStyle/>
                    <a:p>
                      <a:pPr marL="0" marR="0">
                        <a:lnSpc>
                          <a:spcPct val="107000"/>
                        </a:lnSpc>
                        <a:spcBef>
                          <a:spcPts val="0"/>
                        </a:spcBef>
                        <a:spcAft>
                          <a:spcPts val="800"/>
                        </a:spcAft>
                      </a:pPr>
                      <a:r>
                        <a:rPr lang="en-US" sz="1050">
                          <a:effectLst/>
                        </a:rPr>
                        <a:t>Increased class workload</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74%</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8%</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24%</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48%</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1017422210"/>
                  </a:ext>
                </a:extLst>
              </a:tr>
              <a:tr h="535970">
                <a:tc>
                  <a:txBody>
                    <a:bodyPr/>
                    <a:lstStyle/>
                    <a:p>
                      <a:pPr marL="0" marR="0">
                        <a:lnSpc>
                          <a:spcPct val="107000"/>
                        </a:lnSpc>
                        <a:spcBef>
                          <a:spcPts val="0"/>
                        </a:spcBef>
                        <a:spcAft>
                          <a:spcPts val="800"/>
                        </a:spcAft>
                      </a:pPr>
                      <a:r>
                        <a:rPr lang="en-US" sz="1050" dirty="0">
                          <a:effectLst/>
                        </a:rPr>
                        <a:t>Time at student support</a:t>
                      </a:r>
                      <a:endParaRPr lang="en-US" sz="1050" dirty="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75%</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11%</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31%</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37%</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2300881314"/>
                  </a:ext>
                </a:extLst>
              </a:tr>
              <a:tr h="618684">
                <a:tc>
                  <a:txBody>
                    <a:bodyPr/>
                    <a:lstStyle/>
                    <a:p>
                      <a:pPr marL="0" marR="0">
                        <a:lnSpc>
                          <a:spcPct val="107000"/>
                        </a:lnSpc>
                        <a:spcBef>
                          <a:spcPts val="0"/>
                        </a:spcBef>
                        <a:spcAft>
                          <a:spcPts val="800"/>
                        </a:spcAft>
                      </a:pPr>
                      <a:r>
                        <a:rPr lang="en-US" sz="1050">
                          <a:effectLst/>
                        </a:rPr>
                        <a:t>Challenges with converting to online instruction</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73%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31%</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34%</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1361324277"/>
                  </a:ext>
                </a:extLst>
              </a:tr>
              <a:tr h="606136">
                <a:tc>
                  <a:txBody>
                    <a:bodyPr/>
                    <a:lstStyle/>
                    <a:p>
                      <a:pPr marL="0" marR="0">
                        <a:lnSpc>
                          <a:spcPct val="107000"/>
                        </a:lnSpc>
                        <a:spcBef>
                          <a:spcPts val="0"/>
                        </a:spcBef>
                        <a:spcAft>
                          <a:spcPts val="800"/>
                        </a:spcAft>
                      </a:pPr>
                      <a:r>
                        <a:rPr lang="en-US" sz="1050">
                          <a:effectLst/>
                        </a:rPr>
                        <a:t>Student backlash – poor evaluations</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47%</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43%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26%</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16%</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11%</a:t>
                      </a:r>
                      <a:endParaRPr lang="en-US" sz="105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3241922185"/>
                  </a:ext>
                </a:extLst>
              </a:tr>
              <a:tr h="717303">
                <a:tc>
                  <a:txBody>
                    <a:bodyPr/>
                    <a:lstStyle/>
                    <a:p>
                      <a:pPr marL="0" marR="0">
                        <a:lnSpc>
                          <a:spcPct val="107000"/>
                        </a:lnSpc>
                        <a:spcBef>
                          <a:spcPts val="0"/>
                        </a:spcBef>
                        <a:spcAft>
                          <a:spcPts val="800"/>
                        </a:spcAft>
                      </a:pPr>
                      <a:r>
                        <a:rPr lang="en-US" sz="1050">
                          <a:effectLst/>
                        </a:rPr>
                        <a:t>Increased service load to address COVID-related needs</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43%</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46%</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16%</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a:effectLst/>
                        </a:rPr>
                        <a:t>20%</a:t>
                      </a:r>
                      <a:endParaRPr lang="en-US" sz="1050">
                        <a:effectLst/>
                        <a:latin typeface="Calibri" panose="020F0502020204030204" pitchFamily="34" charset="0"/>
                        <a:ea typeface="Calibri" panose="020F0502020204030204" pitchFamily="34" charset="0"/>
                      </a:endParaRPr>
                    </a:p>
                  </a:txBody>
                  <a:tcPr marL="52157" marR="52157" marT="0" marB="0"/>
                </a:tc>
                <a:tc>
                  <a:txBody>
                    <a:bodyPr/>
                    <a:lstStyle/>
                    <a:p>
                      <a:pPr marL="0" marR="0">
                        <a:lnSpc>
                          <a:spcPct val="107000"/>
                        </a:lnSpc>
                        <a:spcBef>
                          <a:spcPts val="0"/>
                        </a:spcBef>
                        <a:spcAft>
                          <a:spcPts val="800"/>
                        </a:spcAft>
                      </a:pPr>
                      <a:r>
                        <a:rPr lang="en-US" sz="1050" dirty="0">
                          <a:effectLst/>
                        </a:rPr>
                        <a:t>13%</a:t>
                      </a:r>
                      <a:endParaRPr lang="en-US" sz="1050" dirty="0">
                        <a:effectLst/>
                        <a:latin typeface="Calibri" panose="020F0502020204030204" pitchFamily="34" charset="0"/>
                        <a:ea typeface="Calibri" panose="020F0502020204030204" pitchFamily="34" charset="0"/>
                      </a:endParaRPr>
                    </a:p>
                  </a:txBody>
                  <a:tcPr marL="52157" marR="52157" marT="0" marB="0"/>
                </a:tc>
                <a:extLst>
                  <a:ext uri="{0D108BD9-81ED-4DB2-BD59-A6C34878D82A}">
                    <a16:rowId xmlns:a16="http://schemas.microsoft.com/office/drawing/2014/main" val="3239015143"/>
                  </a:ext>
                </a:extLst>
              </a:tr>
            </a:tbl>
          </a:graphicData>
        </a:graphic>
      </p:graphicFrame>
      <p:sp>
        <p:nvSpPr>
          <p:cNvPr id="8" name="Rectangle 7">
            <a:extLst>
              <a:ext uri="{FF2B5EF4-FFF2-40B4-BE49-F238E27FC236}">
                <a16:creationId xmlns:a16="http://schemas.microsoft.com/office/drawing/2014/main" id="{0B38DBA2-9F47-4F9E-9761-5360BFECF9E6}"/>
              </a:ext>
            </a:extLst>
          </p:cNvPr>
          <p:cNvSpPr/>
          <p:nvPr/>
        </p:nvSpPr>
        <p:spPr>
          <a:xfrm>
            <a:off x="4200210" y="4028072"/>
            <a:ext cx="4873451" cy="296883"/>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a:extLst>
              <a:ext uri="{FF2B5EF4-FFF2-40B4-BE49-F238E27FC236}">
                <a16:creationId xmlns:a16="http://schemas.microsoft.com/office/drawing/2014/main" id="{ED703ACD-0AB2-4CBE-941F-77DBAEC8649F}"/>
              </a:ext>
            </a:extLst>
          </p:cNvPr>
          <p:cNvSpPr/>
          <p:nvPr/>
        </p:nvSpPr>
        <p:spPr>
          <a:xfrm>
            <a:off x="4200210" y="4393870"/>
            <a:ext cx="4873451" cy="302821"/>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87F1BFF-7CE5-4970-BB19-5FCFE3B023DB}"/>
              </a:ext>
            </a:extLst>
          </p:cNvPr>
          <p:cNvSpPr/>
          <p:nvPr/>
        </p:nvSpPr>
        <p:spPr>
          <a:xfrm>
            <a:off x="4200210" y="4922322"/>
            <a:ext cx="4873450" cy="49282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0716F29D-794B-47BD-9C87-6FF1240EFC14}"/>
              </a:ext>
            </a:extLst>
          </p:cNvPr>
          <p:cNvSpPr/>
          <p:nvPr/>
        </p:nvSpPr>
        <p:spPr>
          <a:xfrm>
            <a:off x="4200210" y="1585356"/>
            <a:ext cx="4873451" cy="42157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F62E474F-9545-4EE2-AEC3-955C7B156FEB}"/>
              </a:ext>
            </a:extLst>
          </p:cNvPr>
          <p:cNvSpPr/>
          <p:nvPr/>
        </p:nvSpPr>
        <p:spPr>
          <a:xfrm>
            <a:off x="4200210" y="3170712"/>
            <a:ext cx="4873451" cy="385948"/>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698383B1-23AE-4C51-9E1C-F642D428CB06}"/>
              </a:ext>
            </a:extLst>
          </p:cNvPr>
          <p:cNvSpPr txBox="1"/>
          <p:nvPr/>
        </p:nvSpPr>
        <p:spPr>
          <a:xfrm>
            <a:off x="190006" y="-1884"/>
            <a:ext cx="5664529" cy="769441"/>
          </a:xfrm>
          <a:prstGeom prst="rect">
            <a:avLst/>
          </a:prstGeom>
          <a:noFill/>
        </p:spPr>
        <p:txBody>
          <a:bodyPr wrap="square">
            <a:spAutoFit/>
          </a:bodyPr>
          <a:lstStyle/>
          <a:p>
            <a:pPr marL="0" indent="0">
              <a:buFont typeface="Arial"/>
              <a:buNone/>
            </a:pPr>
            <a:r>
              <a:rPr lang="en-US" sz="2200" b="1" dirty="0"/>
              <a:t>     FINDINGS: Personal and Professional </a:t>
            </a:r>
          </a:p>
          <a:p>
            <a:pPr marL="0" indent="0">
              <a:buFont typeface="Arial"/>
              <a:buNone/>
            </a:pPr>
            <a:r>
              <a:rPr lang="en-US" sz="2200" b="1" dirty="0"/>
              <a:t>                   Challenges</a:t>
            </a:r>
          </a:p>
        </p:txBody>
      </p:sp>
    </p:spTree>
    <p:extLst>
      <p:ext uri="{BB962C8B-B14F-4D97-AF65-F5344CB8AC3E}">
        <p14:creationId xmlns:p14="http://schemas.microsoft.com/office/powerpoint/2010/main" val="15649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5E460A367BC4899E96E6C25076C9B" ma:contentTypeVersion="13" ma:contentTypeDescription="Create a new document." ma:contentTypeScope="" ma:versionID="c7daa05ee53ab1ebe29ad663ae5f1be9">
  <xsd:schema xmlns:xsd="http://www.w3.org/2001/XMLSchema" xmlns:xs="http://www.w3.org/2001/XMLSchema" xmlns:p="http://schemas.microsoft.com/office/2006/metadata/properties" xmlns:ns3="33604efd-0554-4d22-a420-6e09feba66fa" xmlns:ns4="70cdeb7b-3107-4ea9-b23a-7291ca847a84" targetNamespace="http://schemas.microsoft.com/office/2006/metadata/properties" ma:root="true" ma:fieldsID="c2c5bf6c9c44d6f4d9004c6818f567ea" ns3:_="" ns4:_="">
    <xsd:import namespace="33604efd-0554-4d22-a420-6e09feba66fa"/>
    <xsd:import namespace="70cdeb7b-3107-4ea9-b23a-7291ca847a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04efd-0554-4d22-a420-6e09feba66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deb7b-3107-4ea9-b23a-7291ca847a8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A2579-852A-4446-A339-35CCE41645FD}">
  <ds:schemaRefs>
    <ds:schemaRef ds:uri="http://schemas.microsoft.com/sharepoint/v3/contenttype/forms"/>
  </ds:schemaRefs>
</ds:datastoreItem>
</file>

<file path=customXml/itemProps2.xml><?xml version="1.0" encoding="utf-8"?>
<ds:datastoreItem xmlns:ds="http://schemas.openxmlformats.org/officeDocument/2006/customXml" ds:itemID="{9E7682B0-717E-48AC-8046-068EF60688EA}">
  <ds:schemaRef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33604efd-0554-4d22-a420-6e09feba66fa"/>
    <ds:schemaRef ds:uri="http://purl.org/dc/terms/"/>
    <ds:schemaRef ds:uri="http://schemas.microsoft.com/office/infopath/2007/PartnerControls"/>
    <ds:schemaRef ds:uri="70cdeb7b-3107-4ea9-b23a-7291ca847a84"/>
    <ds:schemaRef ds:uri="http://purl.org/dc/dcmitype/"/>
  </ds:schemaRefs>
</ds:datastoreItem>
</file>

<file path=customXml/itemProps3.xml><?xml version="1.0" encoding="utf-8"?>
<ds:datastoreItem xmlns:ds="http://schemas.openxmlformats.org/officeDocument/2006/customXml" ds:itemID="{E3AFBE9C-70E0-4526-8B26-875330C03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04efd-0554-4d22-a420-6e09feba66fa"/>
    <ds:schemaRef ds:uri="70cdeb7b-3107-4ea9-b23a-7291ca847a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16321</TotalTime>
  <Words>1873</Words>
  <Application>Microsoft Office PowerPoint</Application>
  <PresentationFormat>On-screen Show (4:3)</PresentationFormat>
  <Paragraphs>309</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Encode Sans Normal Black</vt:lpstr>
      <vt:lpstr>Lucida Grande</vt:lpstr>
      <vt:lpstr>Open Sans Light</vt:lpstr>
      <vt:lpstr>Uni Sans Regular</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Demographics</vt:lpstr>
      <vt:lpstr>                                                                      Demographics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Sharon S Laing</cp:lastModifiedBy>
  <cp:revision>455</cp:revision>
  <cp:lastPrinted>2022-01-22T18:44:34Z</cp:lastPrinted>
  <dcterms:created xsi:type="dcterms:W3CDTF">2014-10-14T00:51:43Z</dcterms:created>
  <dcterms:modified xsi:type="dcterms:W3CDTF">2022-03-10T03:11:04Z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vlaing@microsoft.com</vt:lpwstr>
  </property>
  <property fmtid="{D5CDD505-2E9C-101B-9397-08002B2CF9AE}" pid="5" name="MSIP_Label_f42aa342-8706-4288-bd11-ebb85995028c_SetDate">
    <vt:lpwstr>2019-04-08T23:24:39.7570340Z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f29a5ab2-c03b-4dbf-9731-18a8f400cab5</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0x0101009035E460A367BC4899E96E6C25076C9B</vt:lpwstr>
  </property>
</Properties>
</file>