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0693400" cy="7556500"/>
  <p:notesSz cx="7010400" cy="9296400"/>
  <p:embeddedFontLst>
    <p:embeddedFont>
      <p:font typeface="Uni Sans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6" userDrawn="1">
          <p15:clr>
            <a:srgbClr val="A4A3A4"/>
          </p15:clr>
        </p15:guide>
        <p15:guide id="2" pos="40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6" d="100"/>
          <a:sy n="96" d="100"/>
        </p:scale>
        <p:origin x="1488" y="84"/>
      </p:cViewPr>
      <p:guideLst>
        <p:guide orient="horz" pos="1526"/>
        <p:guide pos="4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493" y="1505467"/>
            <a:ext cx="10998926" cy="10387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0987" y="2746187"/>
            <a:ext cx="9057939" cy="12384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6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9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92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15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3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61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84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81437" y="194074"/>
            <a:ext cx="2911480" cy="41349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6996" y="194074"/>
            <a:ext cx="8518776" cy="41349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164" y="3114140"/>
            <a:ext cx="10998926" cy="962511"/>
          </a:xfrm>
        </p:spPr>
        <p:txBody>
          <a:bodyPr anchor="t"/>
          <a:lstStyle>
            <a:lvl1pPr algn="l">
              <a:defRPr sz="282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2164" y="2054032"/>
            <a:ext cx="10998926" cy="1060108"/>
          </a:xfrm>
        </p:spPr>
        <p:txBody>
          <a:bodyPr anchor="b"/>
          <a:lstStyle>
            <a:lvl1pPr marL="0" indent="0">
              <a:buNone/>
              <a:defRPr sz="1413">
                <a:solidFill>
                  <a:schemeClr val="tx1">
                    <a:tint val="75000"/>
                  </a:schemeClr>
                </a:solidFill>
              </a:defRPr>
            </a:lvl1pPr>
            <a:lvl2pPr marL="323103" indent="0">
              <a:buNone/>
              <a:defRPr sz="1272">
                <a:solidFill>
                  <a:schemeClr val="tx1">
                    <a:tint val="75000"/>
                  </a:schemeClr>
                </a:solidFill>
              </a:defRPr>
            </a:lvl2pPr>
            <a:lvl3pPr marL="646206" indent="0">
              <a:buNone/>
              <a:defRPr sz="1131">
                <a:solidFill>
                  <a:schemeClr val="tx1">
                    <a:tint val="75000"/>
                  </a:schemeClr>
                </a:solidFill>
              </a:defRPr>
            </a:lvl3pPr>
            <a:lvl4pPr marL="969310" indent="0">
              <a:buNone/>
              <a:defRPr sz="989">
                <a:solidFill>
                  <a:schemeClr val="tx1">
                    <a:tint val="75000"/>
                  </a:schemeClr>
                </a:solidFill>
              </a:defRPr>
            </a:lvl4pPr>
            <a:lvl5pPr marL="1292413" indent="0">
              <a:buNone/>
              <a:defRPr sz="989">
                <a:solidFill>
                  <a:schemeClr val="tx1">
                    <a:tint val="75000"/>
                  </a:schemeClr>
                </a:solidFill>
              </a:defRPr>
            </a:lvl5pPr>
            <a:lvl6pPr marL="1615516" indent="0">
              <a:buNone/>
              <a:defRPr sz="989">
                <a:solidFill>
                  <a:schemeClr val="tx1">
                    <a:tint val="75000"/>
                  </a:schemeClr>
                </a:solidFill>
              </a:defRPr>
            </a:lvl6pPr>
            <a:lvl7pPr marL="1938619" indent="0">
              <a:buNone/>
              <a:defRPr sz="989">
                <a:solidFill>
                  <a:schemeClr val="tx1">
                    <a:tint val="75000"/>
                  </a:schemeClr>
                </a:solidFill>
              </a:defRPr>
            </a:lvl7pPr>
            <a:lvl8pPr marL="2261723" indent="0">
              <a:buNone/>
              <a:defRPr sz="989">
                <a:solidFill>
                  <a:schemeClr val="tx1">
                    <a:tint val="75000"/>
                  </a:schemeClr>
                </a:solidFill>
              </a:defRPr>
            </a:lvl8pPr>
            <a:lvl9pPr marL="2584826" indent="0">
              <a:buNone/>
              <a:defRPr sz="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996" y="1130783"/>
            <a:ext cx="5715128" cy="3198276"/>
          </a:xfrm>
        </p:spPr>
        <p:txBody>
          <a:bodyPr/>
          <a:lstStyle>
            <a:lvl1pPr>
              <a:defRPr sz="1979"/>
            </a:lvl1pPr>
            <a:lvl2pPr>
              <a:defRPr sz="1696"/>
            </a:lvl2pPr>
            <a:lvl3pPr>
              <a:defRPr sz="1413"/>
            </a:lvl3pPr>
            <a:lvl4pPr>
              <a:defRPr sz="1272"/>
            </a:lvl4pPr>
            <a:lvl5pPr>
              <a:defRPr sz="1272"/>
            </a:lvl5pPr>
            <a:lvl6pPr>
              <a:defRPr sz="1272"/>
            </a:lvl6pPr>
            <a:lvl7pPr>
              <a:defRPr sz="1272"/>
            </a:lvl7pPr>
            <a:lvl8pPr>
              <a:defRPr sz="1272"/>
            </a:lvl8pPr>
            <a:lvl9pPr>
              <a:defRPr sz="127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7789" y="1130783"/>
            <a:ext cx="5715128" cy="3198276"/>
          </a:xfrm>
        </p:spPr>
        <p:txBody>
          <a:bodyPr/>
          <a:lstStyle>
            <a:lvl1pPr>
              <a:defRPr sz="1979"/>
            </a:lvl1pPr>
            <a:lvl2pPr>
              <a:defRPr sz="1696"/>
            </a:lvl2pPr>
            <a:lvl3pPr>
              <a:defRPr sz="1413"/>
            </a:lvl3pPr>
            <a:lvl4pPr>
              <a:defRPr sz="1272"/>
            </a:lvl4pPr>
            <a:lvl5pPr>
              <a:defRPr sz="1272"/>
            </a:lvl5pPr>
            <a:lvl6pPr>
              <a:defRPr sz="1272"/>
            </a:lvl6pPr>
            <a:lvl7pPr>
              <a:defRPr sz="1272"/>
            </a:lvl7pPr>
            <a:lvl8pPr>
              <a:defRPr sz="1272"/>
            </a:lvl8pPr>
            <a:lvl9pPr>
              <a:defRPr sz="127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996" y="1084789"/>
            <a:ext cx="5717375" cy="452088"/>
          </a:xfrm>
        </p:spPr>
        <p:txBody>
          <a:bodyPr anchor="b"/>
          <a:lstStyle>
            <a:lvl1pPr marL="0" indent="0">
              <a:buNone/>
              <a:defRPr sz="1696" b="1"/>
            </a:lvl1pPr>
            <a:lvl2pPr marL="323103" indent="0">
              <a:buNone/>
              <a:defRPr sz="1413" b="1"/>
            </a:lvl2pPr>
            <a:lvl3pPr marL="646206" indent="0">
              <a:buNone/>
              <a:defRPr sz="1272" b="1"/>
            </a:lvl3pPr>
            <a:lvl4pPr marL="969310" indent="0">
              <a:buNone/>
              <a:defRPr sz="1131" b="1"/>
            </a:lvl4pPr>
            <a:lvl5pPr marL="1292413" indent="0">
              <a:buNone/>
              <a:defRPr sz="1131" b="1"/>
            </a:lvl5pPr>
            <a:lvl6pPr marL="1615516" indent="0">
              <a:buNone/>
              <a:defRPr sz="1131" b="1"/>
            </a:lvl6pPr>
            <a:lvl7pPr marL="1938619" indent="0">
              <a:buNone/>
              <a:defRPr sz="1131" b="1"/>
            </a:lvl7pPr>
            <a:lvl8pPr marL="2261723" indent="0">
              <a:buNone/>
              <a:defRPr sz="1131" b="1"/>
            </a:lvl8pPr>
            <a:lvl9pPr marL="2584826" indent="0">
              <a:buNone/>
              <a:defRPr sz="11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996" y="1536877"/>
            <a:ext cx="5717375" cy="2792181"/>
          </a:xfrm>
        </p:spPr>
        <p:txBody>
          <a:bodyPr/>
          <a:lstStyle>
            <a:lvl1pPr>
              <a:defRPr sz="1696"/>
            </a:lvl1pPr>
            <a:lvl2pPr>
              <a:defRPr sz="1413"/>
            </a:lvl2pPr>
            <a:lvl3pPr>
              <a:defRPr sz="1272"/>
            </a:lvl3pPr>
            <a:lvl4pPr>
              <a:defRPr sz="1131"/>
            </a:lvl4pPr>
            <a:lvl5pPr>
              <a:defRPr sz="1131"/>
            </a:lvl5pPr>
            <a:lvl6pPr>
              <a:defRPr sz="1131"/>
            </a:lvl6pPr>
            <a:lvl7pPr>
              <a:defRPr sz="1131"/>
            </a:lvl7pPr>
            <a:lvl8pPr>
              <a:defRPr sz="1131"/>
            </a:lvl8pPr>
            <a:lvl9pPr>
              <a:defRPr sz="11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73297" y="1084789"/>
            <a:ext cx="5719621" cy="452088"/>
          </a:xfrm>
        </p:spPr>
        <p:txBody>
          <a:bodyPr anchor="b"/>
          <a:lstStyle>
            <a:lvl1pPr marL="0" indent="0">
              <a:buNone/>
              <a:defRPr sz="1696" b="1"/>
            </a:lvl1pPr>
            <a:lvl2pPr marL="323103" indent="0">
              <a:buNone/>
              <a:defRPr sz="1413" b="1"/>
            </a:lvl2pPr>
            <a:lvl3pPr marL="646206" indent="0">
              <a:buNone/>
              <a:defRPr sz="1272" b="1"/>
            </a:lvl3pPr>
            <a:lvl4pPr marL="969310" indent="0">
              <a:buNone/>
              <a:defRPr sz="1131" b="1"/>
            </a:lvl4pPr>
            <a:lvl5pPr marL="1292413" indent="0">
              <a:buNone/>
              <a:defRPr sz="1131" b="1"/>
            </a:lvl5pPr>
            <a:lvl6pPr marL="1615516" indent="0">
              <a:buNone/>
              <a:defRPr sz="1131" b="1"/>
            </a:lvl6pPr>
            <a:lvl7pPr marL="1938619" indent="0">
              <a:buNone/>
              <a:defRPr sz="1131" b="1"/>
            </a:lvl7pPr>
            <a:lvl8pPr marL="2261723" indent="0">
              <a:buNone/>
              <a:defRPr sz="1131" b="1"/>
            </a:lvl8pPr>
            <a:lvl9pPr marL="2584826" indent="0">
              <a:buNone/>
              <a:defRPr sz="11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73297" y="1536877"/>
            <a:ext cx="5719621" cy="2792181"/>
          </a:xfrm>
        </p:spPr>
        <p:txBody>
          <a:bodyPr/>
          <a:lstStyle>
            <a:lvl1pPr>
              <a:defRPr sz="1696"/>
            </a:lvl1pPr>
            <a:lvl2pPr>
              <a:defRPr sz="1413"/>
            </a:lvl2pPr>
            <a:lvl3pPr>
              <a:defRPr sz="1272"/>
            </a:lvl3pPr>
            <a:lvl4pPr>
              <a:defRPr sz="1131"/>
            </a:lvl4pPr>
            <a:lvl5pPr>
              <a:defRPr sz="1131"/>
            </a:lvl5pPr>
            <a:lvl6pPr>
              <a:defRPr sz="1131"/>
            </a:lvl6pPr>
            <a:lvl7pPr>
              <a:defRPr sz="1131"/>
            </a:lvl7pPr>
            <a:lvl8pPr>
              <a:defRPr sz="1131"/>
            </a:lvl8pPr>
            <a:lvl9pPr>
              <a:defRPr sz="11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996" y="192951"/>
            <a:ext cx="4257142" cy="821164"/>
          </a:xfrm>
        </p:spPr>
        <p:txBody>
          <a:bodyPr anchor="b"/>
          <a:lstStyle>
            <a:lvl1pPr algn="l">
              <a:defRPr sz="141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9146" y="192951"/>
            <a:ext cx="7233771" cy="4136107"/>
          </a:xfrm>
        </p:spPr>
        <p:txBody>
          <a:bodyPr/>
          <a:lstStyle>
            <a:lvl1pPr>
              <a:defRPr sz="2261"/>
            </a:lvl1pPr>
            <a:lvl2pPr>
              <a:defRPr sz="1979"/>
            </a:lvl2pPr>
            <a:lvl3pPr>
              <a:defRPr sz="1696"/>
            </a:lvl3pPr>
            <a:lvl4pPr>
              <a:defRPr sz="1413"/>
            </a:lvl4pPr>
            <a:lvl5pPr>
              <a:defRPr sz="1413"/>
            </a:lvl5pPr>
            <a:lvl6pPr>
              <a:defRPr sz="1413"/>
            </a:lvl6pPr>
            <a:lvl7pPr>
              <a:defRPr sz="1413"/>
            </a:lvl7pPr>
            <a:lvl8pPr>
              <a:defRPr sz="1413"/>
            </a:lvl8pPr>
            <a:lvl9pPr>
              <a:defRPr sz="14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996" y="1014115"/>
            <a:ext cx="4257142" cy="3314944"/>
          </a:xfrm>
        </p:spPr>
        <p:txBody>
          <a:bodyPr/>
          <a:lstStyle>
            <a:lvl1pPr marL="0" indent="0">
              <a:buNone/>
              <a:defRPr sz="989"/>
            </a:lvl1pPr>
            <a:lvl2pPr marL="323103" indent="0">
              <a:buNone/>
              <a:defRPr sz="848"/>
            </a:lvl2pPr>
            <a:lvl3pPr marL="646206" indent="0">
              <a:buNone/>
              <a:defRPr sz="707"/>
            </a:lvl3pPr>
            <a:lvl4pPr marL="969310" indent="0">
              <a:buNone/>
              <a:defRPr sz="636"/>
            </a:lvl4pPr>
            <a:lvl5pPr marL="1292413" indent="0">
              <a:buNone/>
              <a:defRPr sz="636"/>
            </a:lvl5pPr>
            <a:lvl6pPr marL="1615516" indent="0">
              <a:buNone/>
              <a:defRPr sz="636"/>
            </a:lvl6pPr>
            <a:lvl7pPr marL="1938619" indent="0">
              <a:buNone/>
              <a:defRPr sz="636"/>
            </a:lvl7pPr>
            <a:lvl8pPr marL="2261723" indent="0">
              <a:buNone/>
              <a:defRPr sz="636"/>
            </a:lvl8pPr>
            <a:lvl9pPr marL="2584826" indent="0">
              <a:buNone/>
              <a:defRPr sz="6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6313" y="3392348"/>
            <a:ext cx="7763948" cy="400486"/>
          </a:xfrm>
        </p:spPr>
        <p:txBody>
          <a:bodyPr anchor="b"/>
          <a:lstStyle>
            <a:lvl1pPr algn="l">
              <a:defRPr sz="141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36313" y="433018"/>
            <a:ext cx="7763948" cy="2907727"/>
          </a:xfrm>
        </p:spPr>
        <p:txBody>
          <a:bodyPr/>
          <a:lstStyle>
            <a:lvl1pPr marL="0" indent="0">
              <a:buNone/>
              <a:defRPr sz="2261"/>
            </a:lvl1pPr>
            <a:lvl2pPr marL="323103" indent="0">
              <a:buNone/>
              <a:defRPr sz="1979"/>
            </a:lvl2pPr>
            <a:lvl3pPr marL="646206" indent="0">
              <a:buNone/>
              <a:defRPr sz="1696"/>
            </a:lvl3pPr>
            <a:lvl4pPr marL="969310" indent="0">
              <a:buNone/>
              <a:defRPr sz="1413"/>
            </a:lvl4pPr>
            <a:lvl5pPr marL="1292413" indent="0">
              <a:buNone/>
              <a:defRPr sz="1413"/>
            </a:lvl5pPr>
            <a:lvl6pPr marL="1615516" indent="0">
              <a:buNone/>
              <a:defRPr sz="1413"/>
            </a:lvl6pPr>
            <a:lvl7pPr marL="1938619" indent="0">
              <a:buNone/>
              <a:defRPr sz="1413"/>
            </a:lvl7pPr>
            <a:lvl8pPr marL="2261723" indent="0">
              <a:buNone/>
              <a:defRPr sz="1413"/>
            </a:lvl8pPr>
            <a:lvl9pPr marL="2584826" indent="0">
              <a:buNone/>
              <a:defRPr sz="141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36313" y="3792834"/>
            <a:ext cx="7763948" cy="568756"/>
          </a:xfrm>
        </p:spPr>
        <p:txBody>
          <a:bodyPr/>
          <a:lstStyle>
            <a:lvl1pPr marL="0" indent="0">
              <a:buNone/>
              <a:defRPr sz="989"/>
            </a:lvl1pPr>
            <a:lvl2pPr marL="323103" indent="0">
              <a:buNone/>
              <a:defRPr sz="848"/>
            </a:lvl2pPr>
            <a:lvl3pPr marL="646206" indent="0">
              <a:buNone/>
              <a:defRPr sz="707"/>
            </a:lvl3pPr>
            <a:lvl4pPr marL="969310" indent="0">
              <a:buNone/>
              <a:defRPr sz="636"/>
            </a:lvl4pPr>
            <a:lvl5pPr marL="1292413" indent="0">
              <a:buNone/>
              <a:defRPr sz="636"/>
            </a:lvl5pPr>
            <a:lvl6pPr marL="1615516" indent="0">
              <a:buNone/>
              <a:defRPr sz="636"/>
            </a:lvl6pPr>
            <a:lvl7pPr marL="1938619" indent="0">
              <a:buNone/>
              <a:defRPr sz="636"/>
            </a:lvl7pPr>
            <a:lvl8pPr marL="2261723" indent="0">
              <a:buNone/>
              <a:defRPr sz="636"/>
            </a:lvl8pPr>
            <a:lvl9pPr marL="2584826" indent="0">
              <a:buNone/>
              <a:defRPr sz="6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996" y="194073"/>
            <a:ext cx="11645921" cy="807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996" y="1130783"/>
            <a:ext cx="11645921" cy="3198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6996" y="4491720"/>
            <a:ext cx="3019313" cy="258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1137" y="4491720"/>
            <a:ext cx="4097639" cy="258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73604" y="4491720"/>
            <a:ext cx="3019313" cy="258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46206" rtl="0" eaLnBrk="1" latinLnBrk="0" hangingPunct="1">
        <a:spcBef>
          <a:spcPct val="0"/>
        </a:spcBef>
        <a:buNone/>
        <a:defRPr sz="31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2327" indent="-242327" algn="l" defTabSz="646206" rtl="0" eaLnBrk="1" latinLnBrk="0" hangingPunct="1">
        <a:spcBef>
          <a:spcPct val="20000"/>
        </a:spcBef>
        <a:buFont typeface="Arial" pitchFamily="34" charset="0"/>
        <a:buChar char="•"/>
        <a:defRPr sz="2261" kern="1200">
          <a:solidFill>
            <a:schemeClr val="tx1"/>
          </a:solidFill>
          <a:latin typeface="+mn-lt"/>
          <a:ea typeface="+mn-ea"/>
          <a:cs typeface="+mn-cs"/>
        </a:defRPr>
      </a:lvl1pPr>
      <a:lvl2pPr marL="525043" indent="-201940" algn="l" defTabSz="646206" rtl="0" eaLnBrk="1" latinLnBrk="0" hangingPunct="1">
        <a:spcBef>
          <a:spcPct val="20000"/>
        </a:spcBef>
        <a:buFont typeface="Arial" pitchFamily="34" charset="0"/>
        <a:buChar char="–"/>
        <a:defRPr sz="1979" kern="1200">
          <a:solidFill>
            <a:schemeClr val="tx1"/>
          </a:solidFill>
          <a:latin typeface="+mn-lt"/>
          <a:ea typeface="+mn-ea"/>
          <a:cs typeface="+mn-cs"/>
        </a:defRPr>
      </a:lvl2pPr>
      <a:lvl3pPr marL="807758" indent="-161552" algn="l" defTabSz="646206" rtl="0" eaLnBrk="1" latinLnBrk="0" hangingPunct="1">
        <a:spcBef>
          <a:spcPct val="20000"/>
        </a:spcBef>
        <a:buFont typeface="Arial" pitchFamily="34" charset="0"/>
        <a:buChar char="•"/>
        <a:defRPr sz="1696" kern="1200">
          <a:solidFill>
            <a:schemeClr val="tx1"/>
          </a:solidFill>
          <a:latin typeface="+mn-lt"/>
          <a:ea typeface="+mn-ea"/>
          <a:cs typeface="+mn-cs"/>
        </a:defRPr>
      </a:lvl3pPr>
      <a:lvl4pPr marL="1130861" indent="-161552" algn="l" defTabSz="646206" rtl="0" eaLnBrk="1" latinLnBrk="0" hangingPunct="1">
        <a:spcBef>
          <a:spcPct val="20000"/>
        </a:spcBef>
        <a:buFont typeface="Arial" pitchFamily="34" charset="0"/>
        <a:buChar char="–"/>
        <a:defRPr sz="1413" kern="1200">
          <a:solidFill>
            <a:schemeClr val="tx1"/>
          </a:solidFill>
          <a:latin typeface="+mn-lt"/>
          <a:ea typeface="+mn-ea"/>
          <a:cs typeface="+mn-cs"/>
        </a:defRPr>
      </a:lvl4pPr>
      <a:lvl5pPr marL="1453965" indent="-161552" algn="l" defTabSz="646206" rtl="0" eaLnBrk="1" latinLnBrk="0" hangingPunct="1">
        <a:spcBef>
          <a:spcPct val="20000"/>
        </a:spcBef>
        <a:buFont typeface="Arial" pitchFamily="34" charset="0"/>
        <a:buChar char="»"/>
        <a:defRPr sz="1413" kern="1200">
          <a:solidFill>
            <a:schemeClr val="tx1"/>
          </a:solidFill>
          <a:latin typeface="+mn-lt"/>
          <a:ea typeface="+mn-ea"/>
          <a:cs typeface="+mn-cs"/>
        </a:defRPr>
      </a:lvl5pPr>
      <a:lvl6pPr marL="1777068" indent="-161552" algn="l" defTabSz="646206" rtl="0" eaLnBrk="1" latinLnBrk="0" hangingPunct="1">
        <a:spcBef>
          <a:spcPct val="20000"/>
        </a:spcBef>
        <a:buFont typeface="Arial" pitchFamily="34" charset="0"/>
        <a:buChar char="•"/>
        <a:defRPr sz="1413" kern="1200">
          <a:solidFill>
            <a:schemeClr val="tx1"/>
          </a:solidFill>
          <a:latin typeface="+mn-lt"/>
          <a:ea typeface="+mn-ea"/>
          <a:cs typeface="+mn-cs"/>
        </a:defRPr>
      </a:lvl6pPr>
      <a:lvl7pPr marL="2100171" indent="-161552" algn="l" defTabSz="646206" rtl="0" eaLnBrk="1" latinLnBrk="0" hangingPunct="1">
        <a:spcBef>
          <a:spcPct val="20000"/>
        </a:spcBef>
        <a:buFont typeface="Arial" pitchFamily="34" charset="0"/>
        <a:buChar char="•"/>
        <a:defRPr sz="1413" kern="1200">
          <a:solidFill>
            <a:schemeClr val="tx1"/>
          </a:solidFill>
          <a:latin typeface="+mn-lt"/>
          <a:ea typeface="+mn-ea"/>
          <a:cs typeface="+mn-cs"/>
        </a:defRPr>
      </a:lvl7pPr>
      <a:lvl8pPr marL="2423274" indent="-161552" algn="l" defTabSz="646206" rtl="0" eaLnBrk="1" latinLnBrk="0" hangingPunct="1">
        <a:spcBef>
          <a:spcPct val="20000"/>
        </a:spcBef>
        <a:buFont typeface="Arial" pitchFamily="34" charset="0"/>
        <a:buChar char="•"/>
        <a:defRPr sz="1413" kern="1200">
          <a:solidFill>
            <a:schemeClr val="tx1"/>
          </a:solidFill>
          <a:latin typeface="+mn-lt"/>
          <a:ea typeface="+mn-ea"/>
          <a:cs typeface="+mn-cs"/>
        </a:defRPr>
      </a:lvl8pPr>
      <a:lvl9pPr marL="2746378" indent="-161552" algn="l" defTabSz="646206" rtl="0" eaLnBrk="1" latinLnBrk="0" hangingPunct="1">
        <a:spcBef>
          <a:spcPct val="20000"/>
        </a:spcBef>
        <a:buFont typeface="Arial" pitchFamily="34" charset="0"/>
        <a:buChar char="•"/>
        <a:defRPr sz="14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6206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1pPr>
      <a:lvl2pPr marL="323103" algn="l" defTabSz="646206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2pPr>
      <a:lvl3pPr marL="646206" algn="l" defTabSz="646206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3pPr>
      <a:lvl4pPr marL="969310" algn="l" defTabSz="646206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4pPr>
      <a:lvl5pPr marL="1292413" algn="l" defTabSz="646206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5pPr>
      <a:lvl6pPr marL="1615516" algn="l" defTabSz="646206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38619" algn="l" defTabSz="646206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261723" algn="l" defTabSz="646206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584826" algn="l" defTabSz="646206" rtl="0" eaLnBrk="1" latinLnBrk="0" hangingPunct="1"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3321050"/>
            <a:ext cx="4974067" cy="158087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</a:extLst>
          </a:blip>
          <a:srcRect l="30529" t="1046" r="30564" b="1004"/>
          <a:stretch>
            <a:fillRect/>
          </a:stretch>
        </p:blipFill>
        <p:spPr>
          <a:xfrm>
            <a:off x="5382014" y="-3238"/>
            <a:ext cx="5339807" cy="75565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sp>
        <p:nvSpPr>
          <p:cNvPr id="3" name="TextBox 3"/>
          <p:cNvSpPr txBox="1"/>
          <p:nvPr/>
        </p:nvSpPr>
        <p:spPr>
          <a:xfrm>
            <a:off x="5629976" y="246145"/>
            <a:ext cx="5091845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1"/>
              </a:lnSpc>
            </a:pPr>
            <a:r>
              <a:rPr lang="en-US" sz="2473" dirty="0">
                <a:solidFill>
                  <a:srgbClr val="4B2E83"/>
                </a:solidFill>
                <a:latin typeface="Uni Sans"/>
              </a:rPr>
              <a:t>School of Engineering &amp; Technology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002434" y="848272"/>
            <a:ext cx="4346928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7"/>
              </a:lnSpc>
            </a:pPr>
            <a:r>
              <a:rPr lang="en-US" sz="4597" dirty="0">
                <a:solidFill>
                  <a:srgbClr val="85754D"/>
                </a:solidFill>
                <a:latin typeface="Uni Sans"/>
              </a:rPr>
              <a:t>Research Showcase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14687" y="2436828"/>
            <a:ext cx="2833784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7"/>
              </a:lnSpc>
            </a:pPr>
            <a:r>
              <a:rPr lang="en-US" sz="1634" dirty="0">
                <a:solidFill>
                  <a:srgbClr val="85754D"/>
                </a:solidFill>
                <a:latin typeface="Uni Sans"/>
              </a:rPr>
              <a:t>Friday, April 22nd </a:t>
            </a:r>
          </a:p>
          <a:p>
            <a:pPr algn="ctr">
              <a:lnSpc>
                <a:spcPts val="2287"/>
              </a:lnSpc>
            </a:pPr>
            <a:r>
              <a:rPr lang="en-US" sz="1634" dirty="0" smtClean="0">
                <a:solidFill>
                  <a:srgbClr val="85754D"/>
                </a:solidFill>
                <a:latin typeface="Uni Sans"/>
              </a:rPr>
              <a:t>3:00-6:00 PM</a:t>
            </a:r>
            <a:endParaRPr lang="en-US" sz="1634" dirty="0">
              <a:solidFill>
                <a:srgbClr val="85754D"/>
              </a:solidFill>
              <a:latin typeface="Uni Sans"/>
            </a:endParaRPr>
          </a:p>
          <a:p>
            <a:pPr algn="ctr">
              <a:lnSpc>
                <a:spcPts val="2287"/>
              </a:lnSpc>
            </a:pPr>
            <a:endParaRPr lang="en-US" sz="1634" dirty="0">
              <a:solidFill>
                <a:srgbClr val="85754D"/>
              </a:solidFill>
              <a:latin typeface="Uni Sans"/>
            </a:endParaRPr>
          </a:p>
          <a:p>
            <a:pPr algn="ctr">
              <a:lnSpc>
                <a:spcPts val="2287"/>
              </a:lnSpc>
            </a:pPr>
            <a:endParaRPr lang="en-US" sz="1634" dirty="0">
              <a:solidFill>
                <a:srgbClr val="85754D"/>
              </a:solidFill>
              <a:latin typeface="Uni Sans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6738857" y="3240174"/>
            <a:ext cx="2874082" cy="0"/>
          </a:xfrm>
          <a:prstGeom prst="line">
            <a:avLst/>
          </a:prstGeom>
          <a:ln w="38100" cap="rnd">
            <a:solidFill>
              <a:srgbClr val="4B2E8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6842964" y="3616638"/>
            <a:ext cx="2732881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7"/>
              </a:lnSpc>
            </a:pPr>
            <a:r>
              <a:rPr lang="en-US" sz="1403" dirty="0">
                <a:solidFill>
                  <a:srgbClr val="85754D"/>
                </a:solidFill>
                <a:latin typeface="Uni Sans"/>
              </a:rPr>
              <a:t>3:00-3:15 PM</a:t>
            </a:r>
          </a:p>
          <a:p>
            <a:pPr algn="ctr">
              <a:lnSpc>
                <a:spcPts val="1767"/>
              </a:lnSpc>
            </a:pPr>
            <a:r>
              <a:rPr lang="en-US" sz="1403" dirty="0">
                <a:solidFill>
                  <a:srgbClr val="85754D"/>
                </a:solidFill>
                <a:latin typeface="Uni Sans"/>
              </a:rPr>
              <a:t>Welcoming </a:t>
            </a:r>
            <a:r>
              <a:rPr lang="en-US" sz="1403" dirty="0" smtClean="0">
                <a:solidFill>
                  <a:srgbClr val="85754D"/>
                </a:solidFill>
                <a:latin typeface="Uni Sans"/>
              </a:rPr>
              <a:t>Remarks</a:t>
            </a:r>
            <a:endParaRPr lang="en-US" sz="1403" dirty="0">
              <a:solidFill>
                <a:srgbClr val="85754D"/>
              </a:solidFill>
              <a:latin typeface="Uni Sans"/>
            </a:endParaRPr>
          </a:p>
          <a:p>
            <a:pPr algn="ctr">
              <a:lnSpc>
                <a:spcPts val="1767"/>
              </a:lnSpc>
            </a:pPr>
            <a:r>
              <a:rPr lang="en-US" sz="1403" dirty="0">
                <a:solidFill>
                  <a:srgbClr val="85754D"/>
                </a:solidFill>
                <a:latin typeface="Uni Sans"/>
              </a:rPr>
              <a:t>Raj Katti, Dean</a:t>
            </a:r>
          </a:p>
          <a:p>
            <a:pPr algn="ctr">
              <a:lnSpc>
                <a:spcPts val="1767"/>
              </a:lnSpc>
            </a:pPr>
            <a:endParaRPr lang="en-US" sz="1403" dirty="0">
              <a:solidFill>
                <a:srgbClr val="85754D"/>
              </a:solidFill>
              <a:latin typeface="Uni Sans"/>
            </a:endParaRPr>
          </a:p>
          <a:p>
            <a:pPr algn="ctr">
              <a:lnSpc>
                <a:spcPts val="1767"/>
              </a:lnSpc>
            </a:pPr>
            <a:r>
              <a:rPr lang="en-US" sz="1403" dirty="0" smtClean="0">
                <a:solidFill>
                  <a:srgbClr val="85754D"/>
                </a:solidFill>
                <a:latin typeface="Uni Sans"/>
              </a:rPr>
              <a:t>3:15-4:45 </a:t>
            </a:r>
            <a:r>
              <a:rPr lang="en-US" sz="1403" dirty="0">
                <a:solidFill>
                  <a:srgbClr val="85754D"/>
                </a:solidFill>
                <a:latin typeface="Uni Sans"/>
              </a:rPr>
              <a:t>PM</a:t>
            </a:r>
          </a:p>
          <a:p>
            <a:pPr algn="ctr">
              <a:lnSpc>
                <a:spcPts val="1767"/>
              </a:lnSpc>
            </a:pPr>
            <a:r>
              <a:rPr lang="en-US" sz="1403" dirty="0">
                <a:solidFill>
                  <a:srgbClr val="85754D"/>
                </a:solidFill>
                <a:latin typeface="Uni Sans"/>
              </a:rPr>
              <a:t>Poster Presentation</a:t>
            </a:r>
          </a:p>
          <a:p>
            <a:pPr algn="ctr">
              <a:lnSpc>
                <a:spcPts val="1767"/>
              </a:lnSpc>
            </a:pPr>
            <a:endParaRPr lang="en-US" sz="1403" dirty="0">
              <a:solidFill>
                <a:srgbClr val="85754D"/>
              </a:solidFill>
              <a:latin typeface="Uni Sans"/>
            </a:endParaRPr>
          </a:p>
          <a:p>
            <a:pPr algn="ctr">
              <a:lnSpc>
                <a:spcPts val="1767"/>
              </a:lnSpc>
            </a:pPr>
            <a:r>
              <a:rPr lang="en-US" sz="1403" dirty="0" smtClean="0">
                <a:solidFill>
                  <a:srgbClr val="85754D"/>
                </a:solidFill>
                <a:latin typeface="Uni Sans"/>
              </a:rPr>
              <a:t>4:45-5:00 </a:t>
            </a:r>
            <a:r>
              <a:rPr lang="en-US" sz="1403" dirty="0">
                <a:solidFill>
                  <a:srgbClr val="85754D"/>
                </a:solidFill>
                <a:latin typeface="Uni Sans"/>
              </a:rPr>
              <a:t>PM</a:t>
            </a:r>
          </a:p>
          <a:p>
            <a:pPr algn="ctr">
              <a:lnSpc>
                <a:spcPts val="1767"/>
              </a:lnSpc>
            </a:pPr>
            <a:r>
              <a:rPr lang="en-US" sz="1403" dirty="0">
                <a:solidFill>
                  <a:srgbClr val="85754D"/>
                </a:solidFill>
                <a:latin typeface="Uni Sans"/>
              </a:rPr>
              <a:t>Best Poster Award</a:t>
            </a:r>
          </a:p>
          <a:p>
            <a:pPr algn="ctr">
              <a:lnSpc>
                <a:spcPts val="1767"/>
              </a:lnSpc>
            </a:pPr>
            <a:r>
              <a:rPr lang="en-US" sz="1403" dirty="0">
                <a:solidFill>
                  <a:srgbClr val="85754D"/>
                </a:solidFill>
                <a:latin typeface="Uni Sans"/>
              </a:rPr>
              <a:t>Heather Dillon, Associate Dean Academic Affairs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306" y="5193526"/>
            <a:ext cx="2403804" cy="15559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1013" y="685814"/>
            <a:ext cx="53467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Uni Sans" panose="020B0604020202020204" charset="0"/>
              </a:rPr>
              <a:t>LAB TOURS </a:t>
            </a:r>
            <a:endParaRPr lang="en-US" sz="1200" dirty="0" smtClean="0">
              <a:latin typeface="Uni Sans" panose="020B0604020202020204" charset="0"/>
            </a:endParaRPr>
          </a:p>
          <a:p>
            <a:pPr marL="342900" indent="-342900" algn="ctr">
              <a:buAutoNum type="arabicPeriod"/>
            </a:pPr>
            <a:r>
              <a:rPr lang="en-US" sz="1200" dirty="0" smtClean="0">
                <a:latin typeface="Uni Sans" panose="020B0604020202020204" charset="0"/>
              </a:rPr>
              <a:t>“Radio </a:t>
            </a:r>
            <a:r>
              <a:rPr lang="en-US" sz="1200" dirty="0">
                <a:latin typeface="Uni Sans" panose="020B0604020202020204" charset="0"/>
              </a:rPr>
              <a:t>Frequency Wireless IC Laboratory” located </a:t>
            </a:r>
            <a:r>
              <a:rPr lang="en-US" sz="1200" dirty="0" smtClean="0">
                <a:latin typeface="Uni Sans" panose="020B0604020202020204" charset="0"/>
              </a:rPr>
              <a:t> in </a:t>
            </a:r>
            <a:r>
              <a:rPr lang="en-US" sz="1200" dirty="0">
                <a:latin typeface="Uni Sans" panose="020B0604020202020204" charset="0"/>
              </a:rPr>
              <a:t>CP 206M (Dr. Debasis Dawn</a:t>
            </a:r>
            <a:r>
              <a:rPr lang="en-US" sz="1200" dirty="0" smtClean="0">
                <a:latin typeface="Uni Sans" panose="020B0604020202020204" charset="0"/>
              </a:rPr>
              <a:t>).</a:t>
            </a:r>
          </a:p>
          <a:p>
            <a:pPr marL="342900" indent="-342900" algn="ctr">
              <a:buAutoNum type="arabicPeriod"/>
            </a:pPr>
            <a:endParaRPr lang="en-US" sz="1200" dirty="0" smtClean="0">
              <a:latin typeface="Uni Sans" panose="020B0604020202020204" charset="0"/>
            </a:endParaRPr>
          </a:p>
          <a:p>
            <a:pPr marL="228600" indent="-228600" algn="ctr">
              <a:buAutoNum type="arabicPeriod" startAt="2"/>
            </a:pPr>
            <a:r>
              <a:rPr lang="en-US" sz="1200" dirty="0" smtClean="0">
                <a:latin typeface="Uni Sans" panose="020B0604020202020204" charset="0"/>
              </a:rPr>
              <a:t>“</a:t>
            </a:r>
            <a:r>
              <a:rPr lang="en-US" sz="1200" dirty="0">
                <a:latin typeface="Uni Sans" panose="020B0604020202020204" charset="0"/>
              </a:rPr>
              <a:t>Bridge testing” located in GWP G30 (Dr. Matt Ford</a:t>
            </a:r>
            <a:r>
              <a:rPr lang="en-US" sz="1200" dirty="0" smtClean="0">
                <a:latin typeface="Uni Sans" panose="020B0604020202020204" charset="0"/>
              </a:rPr>
              <a:t>)</a:t>
            </a:r>
          </a:p>
          <a:p>
            <a:pPr algn="ctr"/>
            <a:r>
              <a:rPr lang="en-US" sz="1200" dirty="0" smtClean="0">
                <a:latin typeface="Uni Sans" panose="020B0604020202020204" charset="0"/>
              </a:rPr>
              <a:t>(Enter on Pacific Ave by bookstore)</a:t>
            </a:r>
            <a:endParaRPr lang="en-US" sz="1200" dirty="0">
              <a:latin typeface="Uni Sans" panose="020B0604020202020204" charset="0"/>
            </a:endParaRPr>
          </a:p>
        </p:txBody>
      </p:sp>
      <p:pic>
        <p:nvPicPr>
          <p:cNvPr id="8" name="Picture 7" descr="Download Circle Image HQ PNG Image | FreePNGIm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0936" y="4457780"/>
            <a:ext cx="304805" cy="304805"/>
          </a:xfrm>
          <a:prstGeom prst="rect">
            <a:avLst/>
          </a:prstGeom>
        </p:spPr>
      </p:pic>
      <p:pic>
        <p:nvPicPr>
          <p:cNvPr id="12" name="Picture 11" descr="Download Circle Image HQ PNG Image | FreePNGIm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09933" y="4429713"/>
            <a:ext cx="304805" cy="3048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3338" y="2056024"/>
            <a:ext cx="2628905" cy="11841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2128" y="3773678"/>
            <a:ext cx="9144" cy="91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4528" y="3926078"/>
            <a:ext cx="9144" cy="91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0936" y="4785816"/>
            <a:ext cx="30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09933" y="4772896"/>
            <a:ext cx="30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674" y="720507"/>
            <a:ext cx="5029200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+mj-lt"/>
              <a:buAutoNum type="arabicPeriod"/>
            </a:pPr>
            <a:r>
              <a:rPr lang="en-US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Unsupervised 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Machine Learning for Mapping the Chaotic Transitions of the Lorenz Equations. Heather Dillon; Ben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Tribelhorn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*; Juhua Hu. *University of </a:t>
            </a:r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Portland</a:t>
            </a:r>
          </a:p>
          <a:p>
            <a:pPr fontAlgn="base">
              <a:buFont typeface="+mj-lt"/>
              <a:buAutoNum type="arabicPeriod"/>
            </a:pPr>
            <a:endParaRPr lang="en-US" sz="900" dirty="0">
              <a:solidFill>
                <a:srgbClr val="000000"/>
              </a:solidFill>
              <a:latin typeface="Uni Sans" panose="020B0604020202020204" charset="0"/>
            </a:endParaRPr>
          </a:p>
          <a:p>
            <a:pPr fontAlgn="base">
              <a:buFont typeface="+mj-lt"/>
              <a:buAutoNum type="arabicPeriod"/>
            </a:pPr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 Chip-based 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ADS-B for High Density, Low Altitude UAV Operations.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Seyyed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Babak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Hamidi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 and Debasis </a:t>
            </a:r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Dawn</a:t>
            </a:r>
          </a:p>
          <a:p>
            <a:pPr fontAlgn="base">
              <a:buFont typeface="+mj-lt"/>
              <a:buAutoNum type="arabicPeriod"/>
            </a:pPr>
            <a:endParaRPr lang="en-US" sz="900" dirty="0">
              <a:solidFill>
                <a:srgbClr val="000000"/>
              </a:solidFill>
              <a:latin typeface="Uni Sans" panose="020B0604020202020204" charset="0"/>
            </a:endParaRPr>
          </a:p>
          <a:p>
            <a:pPr fontAlgn="base">
              <a:buFont typeface="+mj-lt"/>
              <a:buAutoNum type="arabicPeriod"/>
            </a:pPr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 Assessing 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authentic problem-solving in heat transfer. J. Zhang*, S.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Fatehiboroujeni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**, M. Ford***, E. Burkholder.* </a:t>
            </a:r>
            <a:r>
              <a:rPr lang="en-US" sz="900" i="1" dirty="0">
                <a:solidFill>
                  <a:srgbClr val="000000"/>
                </a:solidFill>
                <a:latin typeface="Uni Sans" panose="020B0604020202020204" charset="0"/>
              </a:rPr>
              <a:t>*Auburn University, **Colorado State University, ***UW </a:t>
            </a:r>
            <a:r>
              <a:rPr lang="en-US" sz="900" i="1" dirty="0" smtClean="0">
                <a:solidFill>
                  <a:srgbClr val="000000"/>
                </a:solidFill>
                <a:latin typeface="Uni Sans" panose="020B0604020202020204" charset="0"/>
              </a:rPr>
              <a:t>Tacoma</a:t>
            </a:r>
          </a:p>
          <a:p>
            <a:pPr fontAlgn="base">
              <a:buFont typeface="+mj-lt"/>
              <a:buAutoNum type="arabicPeriod"/>
            </a:pPr>
            <a:endParaRPr lang="en-US" sz="900" dirty="0">
              <a:solidFill>
                <a:srgbClr val="000000"/>
              </a:solidFill>
              <a:latin typeface="Uni Sans" panose="020B0604020202020204" charset="0"/>
            </a:endParaRPr>
          </a:p>
          <a:p>
            <a:pPr fontAlgn="base">
              <a:buFont typeface="+mj-lt"/>
              <a:buAutoNum type="arabicPeriod"/>
            </a:pPr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 Application 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of Electromagnetic Waves to the Cryopreservation of Living Cells, Tissues, and Organs. Zhiquan Shu, Shen Ren*,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Dayong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 Gao*. * Mechanical Engineering, University of Washington, Seattle, WA</a:t>
            </a:r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.</a:t>
            </a:r>
          </a:p>
          <a:p>
            <a:pPr fontAlgn="base">
              <a:buFont typeface="+mj-lt"/>
              <a:buAutoNum type="arabicPeriod"/>
            </a:pPr>
            <a:endParaRPr lang="en-US" sz="900" dirty="0">
              <a:solidFill>
                <a:srgbClr val="000000"/>
              </a:solidFill>
              <a:latin typeface="Uni Sans" panose="020B0604020202020204" charset="0"/>
            </a:endParaRPr>
          </a:p>
          <a:p>
            <a:pPr fontAlgn="base">
              <a:buFont typeface="+mj-lt"/>
              <a:buAutoNum type="arabicPeriod"/>
            </a:pPr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 Challenges 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and Solutions to Rural Water Service Sustainability: A ‘Systems Scaffolding’ Approach. Jeff Walters, Nick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Valcourt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*, Amy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Javernick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-Will**, Karl Linden**, Harold Lockwood***. *</a:t>
            </a:r>
            <a:r>
              <a:rPr lang="en-US" sz="900" i="1" dirty="0">
                <a:solidFill>
                  <a:srgbClr val="000000"/>
                </a:solidFill>
                <a:latin typeface="Uni Sans" panose="020B0604020202020204" charset="0"/>
              </a:rPr>
              <a:t>Open Water Systems LLC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; **</a:t>
            </a:r>
            <a:r>
              <a:rPr lang="en-US" sz="900" i="1" dirty="0">
                <a:solidFill>
                  <a:srgbClr val="000000"/>
                </a:solidFill>
                <a:latin typeface="Uni Sans" panose="020B0604020202020204" charset="0"/>
              </a:rPr>
              <a:t>University of Colorado Boulder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; ***</a:t>
            </a:r>
            <a:r>
              <a:rPr lang="en-US" sz="900" i="1" dirty="0" err="1" smtClean="0">
                <a:solidFill>
                  <a:srgbClr val="000000"/>
                </a:solidFill>
                <a:latin typeface="Uni Sans" panose="020B0604020202020204" charset="0"/>
              </a:rPr>
              <a:t>Aguaconsult</a:t>
            </a:r>
            <a:endParaRPr lang="en-US" sz="900" i="1" dirty="0" smtClean="0">
              <a:solidFill>
                <a:srgbClr val="000000"/>
              </a:solidFill>
              <a:latin typeface="Uni Sans" panose="020B0604020202020204" charset="0"/>
            </a:endParaRPr>
          </a:p>
          <a:p>
            <a:pPr fontAlgn="base">
              <a:buFont typeface="+mj-lt"/>
              <a:buAutoNum type="arabicPeriod"/>
            </a:pPr>
            <a:endParaRPr lang="en-US" sz="900" dirty="0">
              <a:solidFill>
                <a:srgbClr val="000000"/>
              </a:solidFill>
              <a:latin typeface="Uni Sans" panose="020B0604020202020204" charset="0"/>
            </a:endParaRPr>
          </a:p>
          <a:p>
            <a:pPr fontAlgn="base">
              <a:buFont typeface="+mj-lt"/>
              <a:buAutoNum type="arabicPeriod"/>
            </a:pPr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 GPU-enabled 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workflow to process long-read sequencing data.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Shishir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 Reddy, Ling-Hong Hung, Olga Sala-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Torra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*, Jerald P.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Radich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*, Cecilia CS Yeung* &amp; Ka Yee Yeung. </a:t>
            </a:r>
            <a:r>
              <a:rPr lang="en-US" sz="900" i="1" dirty="0">
                <a:solidFill>
                  <a:srgbClr val="000000"/>
                </a:solidFill>
                <a:latin typeface="Uni Sans" panose="020B0604020202020204" charset="0"/>
              </a:rPr>
              <a:t>*Fred Hutchinson Cancer Research Center</a:t>
            </a:r>
            <a:r>
              <a:rPr lang="en-US" sz="900" i="1" dirty="0" smtClean="0">
                <a:solidFill>
                  <a:srgbClr val="000000"/>
                </a:solidFill>
                <a:latin typeface="Uni Sans" panose="020B0604020202020204" charset="0"/>
              </a:rPr>
              <a:t>.</a:t>
            </a:r>
          </a:p>
          <a:p>
            <a:pPr fontAlgn="base">
              <a:buFont typeface="+mj-lt"/>
              <a:buAutoNum type="arabicPeriod"/>
            </a:pPr>
            <a:endParaRPr lang="en-US" sz="900" dirty="0">
              <a:solidFill>
                <a:srgbClr val="000000"/>
              </a:solidFill>
              <a:latin typeface="Uni Sans" panose="020B0604020202020204" charset="0"/>
            </a:endParaRPr>
          </a:p>
          <a:p>
            <a:pPr fontAlgn="base">
              <a:buFont typeface="+mj-lt"/>
              <a:buAutoNum type="arabicPeriod"/>
            </a:pPr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 A 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Precision Health Trial Leveraging Evidence-Based Recommendations for Nutrition, Activity, and Sleep to Promote Immune Health and Resilience in Hospital Staff. Mary McCarthy*, Nancy Hodge*, Jeffrey Ransom*, Laurel Gillette*, Seoungdeok Jeon, Daniel Rhee**, Kumiko Dunn, </a:t>
            </a:r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Ling-Hong 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Hung, Zachary Colburn*, Josh Sakai*, Ka Yee Yeung. </a:t>
            </a:r>
            <a:r>
              <a:rPr lang="en-US" sz="900" i="1" dirty="0">
                <a:solidFill>
                  <a:srgbClr val="000000"/>
                </a:solidFill>
                <a:latin typeface="Uni Sans" panose="020B0604020202020204" charset="0"/>
              </a:rPr>
              <a:t>*Madigan Army Medical Center. **Interlake High School</a:t>
            </a:r>
            <a:r>
              <a:rPr lang="en-US" sz="900" i="1" dirty="0" smtClean="0">
                <a:solidFill>
                  <a:srgbClr val="000000"/>
                </a:solidFill>
                <a:latin typeface="Uni Sans" panose="020B0604020202020204" charset="0"/>
              </a:rPr>
              <a:t>.</a:t>
            </a:r>
          </a:p>
          <a:p>
            <a:pPr fontAlgn="base">
              <a:buFont typeface="+mj-lt"/>
              <a:buAutoNum type="arabicPeriod"/>
            </a:pPr>
            <a:endParaRPr lang="en-US" sz="900" dirty="0">
              <a:solidFill>
                <a:srgbClr val="000000"/>
              </a:solidFill>
              <a:latin typeface="Uni Sans" panose="020B0604020202020204" charset="0"/>
            </a:endParaRPr>
          </a:p>
          <a:p>
            <a:pPr fontAlgn="base">
              <a:buFont typeface="+mj-lt"/>
              <a:buAutoNum type="arabicPeriod"/>
            </a:pPr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 How 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UWT won the iDASH2021 Competition on Confidential Computing.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Sikha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Pentyala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, Davis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Railsback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, Ricardo Maia*, Rafael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Dowsley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**, David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Melanson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, Anderson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Nascimento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, Martine De Cock. *</a:t>
            </a:r>
            <a:r>
              <a:rPr lang="en-US" sz="900" i="1" dirty="0">
                <a:solidFill>
                  <a:srgbClr val="000000"/>
                </a:solidFill>
                <a:latin typeface="Uni Sans" panose="020B0604020202020204" charset="0"/>
              </a:rPr>
              <a:t>University of Brasilia.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 **</a:t>
            </a:r>
            <a:r>
              <a:rPr lang="en-US" sz="900" i="1" dirty="0">
                <a:solidFill>
                  <a:srgbClr val="000000"/>
                </a:solidFill>
                <a:latin typeface="Uni Sans" panose="020B0604020202020204" charset="0"/>
              </a:rPr>
              <a:t>Monash University</a:t>
            </a:r>
            <a:r>
              <a:rPr lang="en-US" sz="900" i="1" dirty="0" smtClean="0">
                <a:solidFill>
                  <a:srgbClr val="000000"/>
                </a:solidFill>
                <a:latin typeface="Uni Sans" panose="020B0604020202020204" charset="0"/>
              </a:rPr>
              <a:t>.</a:t>
            </a:r>
          </a:p>
          <a:p>
            <a:pPr fontAlgn="base">
              <a:buFont typeface="+mj-lt"/>
              <a:buAutoNum type="arabicPeriod"/>
            </a:pPr>
            <a:endParaRPr lang="en-US" sz="900" dirty="0">
              <a:solidFill>
                <a:srgbClr val="000000"/>
              </a:solidFill>
              <a:latin typeface="Uni Sans" panose="020B0604020202020204" charset="0"/>
            </a:endParaRPr>
          </a:p>
          <a:p>
            <a:pPr fontAlgn="base">
              <a:buFont typeface="+mj-lt"/>
              <a:buAutoNum type="arabicPeriod"/>
            </a:pPr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 Evolution 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of workers and queens in a colony of artificial ants. Chris Marriott, Peter Bae (Amazon),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Jobran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Chebib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 (EDIN</a:t>
            </a:r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)</a:t>
            </a:r>
          </a:p>
          <a:p>
            <a:pPr fontAlgn="base">
              <a:buFont typeface="+mj-lt"/>
              <a:buAutoNum type="arabicPeriod"/>
            </a:pPr>
            <a:endParaRPr lang="en-US" sz="900" dirty="0">
              <a:solidFill>
                <a:srgbClr val="000000"/>
              </a:solidFill>
              <a:latin typeface="Uni Sans" panose="020B0604020202020204" charset="0"/>
            </a:endParaRPr>
          </a:p>
          <a:p>
            <a:pPr fontAlgn="base">
              <a:buFont typeface="+mj-lt"/>
              <a:buAutoNum type="arabicPeriod"/>
            </a:pPr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 A 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Geospatial Method for Detecting Map-Based Road Segment Discrepancies.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Jiawei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 Yao, Adel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Sabour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Abdulrahman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Salama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, Eyhab Al-Masri, Mohamed Ali,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Vashutosh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 Agrawal*, Ming Tan*, Harsh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Govind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*, Ravi Prakash*, Egor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Maresov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*. </a:t>
            </a:r>
            <a:r>
              <a:rPr lang="en-US" sz="900" i="1" dirty="0">
                <a:solidFill>
                  <a:srgbClr val="000000"/>
                </a:solidFill>
                <a:latin typeface="Uni Sans" panose="020B0604020202020204" charset="0"/>
              </a:rPr>
              <a:t>* Microsoft Bing Maps </a:t>
            </a:r>
            <a:r>
              <a:rPr lang="en-US" sz="900" i="1" dirty="0" smtClean="0">
                <a:solidFill>
                  <a:srgbClr val="000000"/>
                </a:solidFill>
                <a:latin typeface="Uni Sans" panose="020B0604020202020204" charset="0"/>
              </a:rPr>
              <a:t>Team</a:t>
            </a:r>
          </a:p>
          <a:p>
            <a:pPr fontAlgn="base">
              <a:buFont typeface="+mj-lt"/>
              <a:buAutoNum type="arabicPeriod"/>
            </a:pPr>
            <a:endParaRPr lang="en-US" sz="900" dirty="0">
              <a:solidFill>
                <a:srgbClr val="000000"/>
              </a:solidFill>
              <a:latin typeface="Uni Sans" panose="020B0604020202020204" charset="0"/>
            </a:endParaRPr>
          </a:p>
          <a:p>
            <a:pPr fontAlgn="base">
              <a:buFont typeface="+mj-lt"/>
              <a:buAutoNum type="arabicPeriod"/>
            </a:pPr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Uni Sans" panose="020B0604020202020204" charset="0"/>
              </a:rPr>
              <a:t>SmartStreet</a:t>
            </a:r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Parking. Jiayu Li, Putthida Samrith, Nicole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Guobadia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, Victor Chau, Yin Jin,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Tianhao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 Zhang, Yiming Ni,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Ziyuan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 Zhou, Juhua Hu, Wei </a:t>
            </a:r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Cheng</a:t>
            </a:r>
          </a:p>
          <a:p>
            <a:pPr fontAlgn="base">
              <a:buFont typeface="+mj-lt"/>
              <a:buAutoNum type="arabicPeriod"/>
            </a:pPr>
            <a:endParaRPr lang="en-US" sz="900" dirty="0">
              <a:solidFill>
                <a:srgbClr val="000000"/>
              </a:solidFill>
              <a:latin typeface="Uni Sans" panose="020B0604020202020204" charset="0"/>
            </a:endParaRPr>
          </a:p>
          <a:p>
            <a:pPr fontAlgn="base">
              <a:buFont typeface="+mj-lt"/>
              <a:buAutoNum type="arabicPeriod"/>
            </a:pPr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 RDQS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: A Road-Directionality Method for Identifying the Quality of Maps Across Providers. Abdul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Salama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),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Cordel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 Hampshire. Advisors: Eyhab Al-Masri, Mohamed </a:t>
            </a:r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Ali</a:t>
            </a:r>
          </a:p>
          <a:p>
            <a:pPr fontAlgn="base">
              <a:buFont typeface="+mj-lt"/>
              <a:buAutoNum type="arabicPeriod"/>
            </a:pPr>
            <a:endParaRPr lang="en-US" sz="900" dirty="0">
              <a:solidFill>
                <a:srgbClr val="000000"/>
              </a:solidFill>
              <a:latin typeface="Uni Sans" panose="020B0604020202020204" charset="0"/>
            </a:endParaRPr>
          </a:p>
          <a:p>
            <a:pPr fontAlgn="base">
              <a:buFont typeface="+mj-lt"/>
              <a:buAutoNum type="arabicPeriod"/>
            </a:pPr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Uni Sans" panose="020B0604020202020204" charset="0"/>
              </a:rPr>
              <a:t>MapsVision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: A Computer Vision-based System for Detecting Discrepancies in Map Textual Labels. Adel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Sabour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Jiawei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 Yao,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Abdulrahman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Salama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Cordel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 Hampshire, Eyhab Al-Masri, Mohamed Ali</a:t>
            </a:r>
            <a:endParaRPr lang="en-US" sz="900" b="0" i="0" u="none" strike="noStrike" dirty="0">
              <a:solidFill>
                <a:srgbClr val="000000"/>
              </a:solidFill>
              <a:effectLst/>
              <a:latin typeface="Uni Sans" panose="020B06040202020202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22900" y="730250"/>
            <a:ext cx="53467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14. </a:t>
            </a:r>
            <a:r>
              <a:rPr lang="en-US" sz="900" dirty="0" err="1" smtClean="0">
                <a:solidFill>
                  <a:srgbClr val="000000"/>
                </a:solidFill>
                <a:latin typeface="Uni Sans" panose="020B0604020202020204" charset="0"/>
              </a:rPr>
              <a:t>Biodepot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: Accessible and optimized analysis of cancer data. Ling-Hong Hung, Wes Lloyd, Ka Yee </a:t>
            </a:r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Yeung</a:t>
            </a:r>
          </a:p>
          <a:p>
            <a:pPr fontAlgn="base">
              <a:buFont typeface="+mj-lt"/>
              <a:buAutoNum type="arabicPeriod"/>
            </a:pPr>
            <a:endParaRPr lang="en-US" sz="900" dirty="0">
              <a:solidFill>
                <a:srgbClr val="000000"/>
              </a:solidFill>
              <a:latin typeface="Uni Sans" panose="020B0604020202020204" charset="0"/>
            </a:endParaRPr>
          </a:p>
          <a:p>
            <a:pPr fontAlgn="base"/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15. Determining 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degradation kinetics, byproducts and toxicity for the reductive treatment of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Nitroguanidine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 (NQ) by magnesium-based bimetal Mg/Cu. A. Mai*, E. Hadnagy, J. Abraham*, A.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Terracciano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*, Z. Zheng*, B.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Smolinski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**, A.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Koutsospyros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*, C.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Christodoulatos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*. *Stevens Institute of Technology. **Combat Capabilities Development Command - Armaments Center. </a:t>
            </a:r>
            <a:endParaRPr lang="en-US" sz="900" dirty="0" smtClean="0">
              <a:solidFill>
                <a:srgbClr val="000000"/>
              </a:solidFill>
              <a:latin typeface="Uni Sans" panose="020B0604020202020204" charset="0"/>
            </a:endParaRPr>
          </a:p>
          <a:p>
            <a:pPr fontAlgn="base">
              <a:buFont typeface="+mj-lt"/>
              <a:buAutoNum type="arabicPeriod"/>
            </a:pPr>
            <a:endParaRPr lang="en-US" sz="900" dirty="0">
              <a:solidFill>
                <a:srgbClr val="000000"/>
              </a:solidFill>
              <a:latin typeface="Uni Sans" panose="020B0604020202020204" charset="0"/>
            </a:endParaRPr>
          </a:p>
          <a:p>
            <a:pPr fontAlgn="base"/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16. Public 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Cloud Virtual Machine Co-residency: Prediction and Implications. Madhuri Sharma,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Zening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 Zhao, Wes </a:t>
            </a:r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Lloyd</a:t>
            </a:r>
          </a:p>
          <a:p>
            <a:pPr fontAlgn="base">
              <a:buFont typeface="+mj-lt"/>
              <a:buAutoNum type="arabicPeriod"/>
            </a:pPr>
            <a:endParaRPr lang="en-US" sz="900" dirty="0">
              <a:solidFill>
                <a:srgbClr val="000000"/>
              </a:solidFill>
              <a:latin typeface="Uni Sans" panose="020B0604020202020204" charset="0"/>
            </a:endParaRPr>
          </a:p>
          <a:p>
            <a:pPr fontAlgn="base"/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17. The 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effect of joint orientation and spacing on the dynamic stability of persistently-jointed rock slopes. Lorne Arnold, Joseph Wartman*, Mary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MacLaughlin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**, David Keefer***. *University of Washington Seattle, ** Montana Tech, *** University of Maine</a:t>
            </a:r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.</a:t>
            </a:r>
          </a:p>
          <a:p>
            <a:pPr fontAlgn="base">
              <a:buFont typeface="+mj-lt"/>
              <a:buAutoNum type="arabicPeriod"/>
            </a:pPr>
            <a:endParaRPr lang="en-US" sz="900" dirty="0">
              <a:solidFill>
                <a:srgbClr val="000000"/>
              </a:solidFill>
              <a:latin typeface="Uni Sans" panose="020B0604020202020204" charset="0"/>
            </a:endParaRPr>
          </a:p>
          <a:p>
            <a:pPr fontAlgn="base"/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18. Enhanced 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Finger Movement Detection Using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sEMG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 by Data Augmentation. Larry Preuett, Jack Lin, Juhua Hu, Wei </a:t>
            </a:r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Cheng</a:t>
            </a:r>
          </a:p>
          <a:p>
            <a:pPr fontAlgn="base">
              <a:buFont typeface="+mj-lt"/>
              <a:buAutoNum type="arabicPeriod"/>
            </a:pPr>
            <a:endParaRPr lang="en-US" sz="900" dirty="0">
              <a:solidFill>
                <a:srgbClr val="000000"/>
              </a:solidFill>
              <a:latin typeface="Uni Sans" panose="020B0604020202020204" charset="0"/>
            </a:endParaRPr>
          </a:p>
          <a:p>
            <a:pPr fontAlgn="base"/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19. Azores 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Sensor Network using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LoRaWAN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. Derek Miller, Steve Owens, Maxine Filcher, Charles Kerr | Advisors: Dr. Yan Bai, Dr. Orlando Baiocchi, D.C. Grant,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Cleonilson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Protasio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 </a:t>
            </a:r>
            <a:r>
              <a:rPr lang="en-US" sz="900" i="1" dirty="0" smtClean="0">
                <a:solidFill>
                  <a:srgbClr val="000000"/>
                </a:solidFill>
                <a:latin typeface="Uni Sans" panose="020B0604020202020204" charset="0"/>
              </a:rPr>
              <a:t>(Federal </a:t>
            </a:r>
            <a:r>
              <a:rPr lang="en-US" sz="900" i="1" dirty="0">
                <a:solidFill>
                  <a:srgbClr val="000000"/>
                </a:solidFill>
                <a:latin typeface="Uni Sans" panose="020B0604020202020204" charset="0"/>
              </a:rPr>
              <a:t>University </a:t>
            </a:r>
            <a:endParaRPr lang="en-US" sz="900" i="1" dirty="0" smtClean="0">
              <a:solidFill>
                <a:srgbClr val="000000"/>
              </a:solidFill>
              <a:latin typeface="Uni Sans" panose="020B0604020202020204" charset="0"/>
            </a:endParaRPr>
          </a:p>
          <a:p>
            <a:pPr fontAlgn="base"/>
            <a:r>
              <a:rPr lang="en-US" sz="900" i="1" dirty="0" smtClean="0">
                <a:solidFill>
                  <a:srgbClr val="000000"/>
                </a:solidFill>
                <a:latin typeface="Uni Sans" panose="020B0604020202020204" charset="0"/>
              </a:rPr>
              <a:t>of </a:t>
            </a:r>
            <a:r>
              <a:rPr lang="en-US" sz="900" i="1" dirty="0" err="1">
                <a:solidFill>
                  <a:srgbClr val="000000"/>
                </a:solidFill>
                <a:latin typeface="Uni Sans" panose="020B0604020202020204" charset="0"/>
              </a:rPr>
              <a:t>Paraíba</a:t>
            </a:r>
            <a:r>
              <a:rPr lang="en-US" sz="900" i="1" dirty="0">
                <a:solidFill>
                  <a:srgbClr val="000000"/>
                </a:solidFill>
                <a:latin typeface="Uni Sans" panose="020B0604020202020204" charset="0"/>
              </a:rPr>
              <a:t>, UFPB, Department of Electrical Engineering, </a:t>
            </a:r>
            <a:r>
              <a:rPr lang="en-US" sz="900" i="1" dirty="0" err="1">
                <a:solidFill>
                  <a:srgbClr val="000000"/>
                </a:solidFill>
                <a:latin typeface="Uni Sans" panose="020B0604020202020204" charset="0"/>
              </a:rPr>
              <a:t>João</a:t>
            </a:r>
            <a:r>
              <a:rPr lang="en-US" sz="900" i="1" dirty="0">
                <a:solidFill>
                  <a:srgbClr val="000000"/>
                </a:solidFill>
                <a:latin typeface="Uni Sans" panose="020B0604020202020204" charset="0"/>
              </a:rPr>
              <a:t> Pessoa, Brazil</a:t>
            </a:r>
            <a:r>
              <a:rPr lang="en-US" sz="900" i="1" dirty="0" smtClean="0">
                <a:solidFill>
                  <a:srgbClr val="000000"/>
                </a:solidFill>
                <a:latin typeface="Uni Sans" panose="020B0604020202020204" charset="0"/>
              </a:rPr>
              <a:t>)</a:t>
            </a:r>
          </a:p>
          <a:p>
            <a:pPr fontAlgn="base">
              <a:buFont typeface="+mj-lt"/>
              <a:buAutoNum type="arabicPeriod"/>
            </a:pPr>
            <a:endParaRPr lang="en-US" sz="900" dirty="0">
              <a:solidFill>
                <a:srgbClr val="000000"/>
              </a:solidFill>
              <a:latin typeface="Uni Sans" panose="020B0604020202020204" charset="0"/>
            </a:endParaRPr>
          </a:p>
          <a:p>
            <a:pPr fontAlgn="base"/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20. Thermoelectric 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energy harvester from trees based on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microstructured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quasicrystalline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 solar absorber.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Vinícius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 Silva Oliveira*, Marcelo Miranda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Camboim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*,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Cleonilson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Protasio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 de Souza*, Bruno Alessandro Silva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Guedes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 de Lima*,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Jace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Shirreff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, Orlando Baiocchi, and Hee-Seok Kim. *Federal University of Paraiba (Brazil</a:t>
            </a:r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)</a:t>
            </a:r>
          </a:p>
          <a:p>
            <a:pPr fontAlgn="base">
              <a:buFont typeface="+mj-lt"/>
              <a:buAutoNum type="arabicPeriod"/>
            </a:pPr>
            <a:endParaRPr lang="en-US" sz="900" dirty="0">
              <a:solidFill>
                <a:srgbClr val="000000"/>
              </a:solidFill>
              <a:latin typeface="Uni Sans" panose="020B0604020202020204" charset="0"/>
            </a:endParaRPr>
          </a:p>
          <a:p>
            <a:pPr fontAlgn="base"/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21. The 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Function-as-a-Service Experiment Toolkit (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FaaSET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): Enhancing observability, streamlining development, and enabling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serverless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 performance analysis. Robert Cordingly, Wes Lloyd </a:t>
            </a:r>
            <a:endParaRPr lang="en-US" sz="900" dirty="0" smtClean="0">
              <a:solidFill>
                <a:srgbClr val="000000"/>
              </a:solidFill>
              <a:latin typeface="Uni Sans" panose="020B0604020202020204" charset="0"/>
            </a:endParaRPr>
          </a:p>
          <a:p>
            <a:pPr fontAlgn="base">
              <a:buFont typeface="+mj-lt"/>
              <a:buAutoNum type="arabicPeriod"/>
            </a:pPr>
            <a:endParaRPr lang="en-US" sz="900" dirty="0">
              <a:solidFill>
                <a:srgbClr val="000000"/>
              </a:solidFill>
              <a:latin typeface="Uni Sans" panose="020B0604020202020204" charset="0"/>
            </a:endParaRPr>
          </a:p>
          <a:p>
            <a:pPr fontAlgn="base"/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22. Temporal 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Modeling of Traumatic Patient for Early Sepsis Onset Prediction as Rare Event in ICU. Tucker Stewart, Katherine Stern, Ankur Teredesai, Grant O'Keefe, and Juhua </a:t>
            </a:r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Hu</a:t>
            </a:r>
          </a:p>
          <a:p>
            <a:pPr fontAlgn="base">
              <a:buFont typeface="+mj-lt"/>
              <a:buAutoNum type="arabicPeriod"/>
            </a:pPr>
            <a:endParaRPr lang="en-US" sz="900" dirty="0">
              <a:solidFill>
                <a:srgbClr val="000000"/>
              </a:solidFill>
              <a:latin typeface="Uni Sans" panose="020B0604020202020204" charset="0"/>
            </a:endParaRPr>
          </a:p>
          <a:p>
            <a:pPr fontAlgn="base"/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23. The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Filippov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 Stability Analysis for the Buck Converter with Inductive Loads.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Qiuhua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 Fan, Jie Sheng, and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Dongqing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 Wang</a:t>
            </a:r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.</a:t>
            </a:r>
          </a:p>
          <a:p>
            <a:pPr fontAlgn="base">
              <a:buFont typeface="+mj-lt"/>
              <a:buAutoNum type="arabicPeriod"/>
            </a:pPr>
            <a:endParaRPr lang="en-US" sz="900" dirty="0">
              <a:solidFill>
                <a:srgbClr val="000000"/>
              </a:solidFill>
              <a:latin typeface="Uni Sans" panose="020B0604020202020204" charset="0"/>
            </a:endParaRPr>
          </a:p>
          <a:p>
            <a:pPr fontAlgn="base"/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24. Wireless 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Network Sensors For Environmental Monitoring: An Energy Harvesting Approach. O. R. Baiocchi (UWT),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Cleonilson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Uni Sans" panose="020B0604020202020204" charset="0"/>
              </a:rPr>
              <a:t>Protasio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 de Souza*, Francisco .C. Martins** </a:t>
            </a:r>
          </a:p>
          <a:p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            *</a:t>
            </a:r>
            <a:r>
              <a:rPr lang="en-US" sz="900" i="1" dirty="0">
                <a:solidFill>
                  <a:srgbClr val="000000"/>
                </a:solidFill>
                <a:latin typeface="Uni Sans" panose="020B0604020202020204" charset="0"/>
              </a:rPr>
              <a:t>Federal University of Paraiba, Brazil **University of the Azores, </a:t>
            </a:r>
            <a:r>
              <a:rPr lang="en-US" sz="900" i="1" dirty="0" smtClean="0">
                <a:solidFill>
                  <a:srgbClr val="000000"/>
                </a:solidFill>
                <a:latin typeface="Uni Sans" panose="020B0604020202020204" charset="0"/>
              </a:rPr>
              <a:t>Portugal</a:t>
            </a:r>
          </a:p>
          <a:p>
            <a:pPr fontAlgn="base"/>
            <a:endParaRPr lang="en-US" sz="900" dirty="0" smtClean="0">
              <a:latin typeface="Uni Sans" panose="020B0604020202020204" charset="0"/>
            </a:endParaRPr>
          </a:p>
          <a:p>
            <a:pPr fontAlgn="base"/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25. Performance 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and Cost Modeling of Containerized Genomic Alignment. Varik Hoang, </a:t>
            </a:r>
            <a:endParaRPr lang="en-US" sz="900" dirty="0" smtClean="0">
              <a:solidFill>
                <a:srgbClr val="000000"/>
              </a:solidFill>
              <a:latin typeface="Uni Sans" panose="020B0604020202020204" charset="0"/>
            </a:endParaRPr>
          </a:p>
          <a:p>
            <a:pPr fontAlgn="base"/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Ling-Hong 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Hung, Ka Yee Yeung, Wes </a:t>
            </a:r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Lloyd</a:t>
            </a:r>
          </a:p>
          <a:p>
            <a:pPr fontAlgn="base">
              <a:buFont typeface="+mj-lt"/>
              <a:buAutoNum type="arabicPeriod" startAt="12"/>
            </a:pPr>
            <a:endParaRPr lang="en-US" sz="900" dirty="0">
              <a:solidFill>
                <a:srgbClr val="000000"/>
              </a:solidFill>
              <a:latin typeface="Uni Sans" panose="020B0604020202020204" charset="0"/>
            </a:endParaRPr>
          </a:p>
          <a:p>
            <a:pPr fontAlgn="base"/>
            <a:r>
              <a:rPr lang="en-US" sz="900" dirty="0" smtClean="0">
                <a:solidFill>
                  <a:srgbClr val="000000"/>
                </a:solidFill>
                <a:latin typeface="Uni Sans" panose="020B0604020202020204" charset="0"/>
              </a:rPr>
              <a:t>26. Labor </a:t>
            </a:r>
            <a:r>
              <a:rPr lang="en-US" sz="900" dirty="0">
                <a:solidFill>
                  <a:srgbClr val="000000"/>
                </a:solidFill>
                <a:latin typeface="Uni Sans" panose="020B0604020202020204" charset="0"/>
              </a:rPr>
              <a:t>Based Grading in STEM classrooms. Chris Marriott, Heather Dillon, Menaka Abraham.</a:t>
            </a:r>
          </a:p>
          <a:p>
            <a:r>
              <a:rPr lang="en-US" dirty="0">
                <a:latin typeface="Uni Sans" panose="020B0604020202020204" charset="0"/>
              </a:rPr>
              <a:t/>
            </a:r>
            <a:br>
              <a:rPr lang="en-US" dirty="0">
                <a:latin typeface="Uni Sans" panose="020B0604020202020204" charset="0"/>
              </a:rPr>
            </a:br>
            <a:endParaRPr lang="en-US" dirty="0">
              <a:latin typeface="Uni Sans" panose="020B060402020202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3900" y="27305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Uni Sans" panose="020B0604020202020204" charset="0"/>
              </a:rPr>
              <a:t>Posters </a:t>
            </a:r>
            <a:endParaRPr lang="en-US" dirty="0">
              <a:latin typeface="Uni Sans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1036</Words>
  <Application>Microsoft Office PowerPoint</Application>
  <PresentationFormat>Custom</PresentationFormat>
  <Paragraphs>76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Uni Sans</vt:lpstr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[Original size] Yellow Gray Classic Graduation Ceremony Program</dc:title>
  <dc:creator>dixona</dc:creator>
  <cp:lastModifiedBy>dixona</cp:lastModifiedBy>
  <cp:revision>11</cp:revision>
  <cp:lastPrinted>2022-04-19T19:49:29Z</cp:lastPrinted>
  <dcterms:created xsi:type="dcterms:W3CDTF">2006-08-16T00:00:00Z</dcterms:created>
  <dcterms:modified xsi:type="dcterms:W3CDTF">2022-04-22T18:21:09Z</dcterms:modified>
  <dc:identifier>DAE-WpA_rVE</dc:identifier>
</cp:coreProperties>
</file>