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Encode Sans Black" panose="020B0604020202020204" charset="0"/>
      <p:bold r:id="rId33"/>
    </p:embeddedFont>
    <p:embeddedFont>
      <p:font typeface="Merriweather Sans" pitchFamily="2" charset="0"/>
      <p:regular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Open Sans Light" panose="020B0306030504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014" y="108"/>
      </p:cViewPr>
      <p:guideLst>
        <p:guide orient="horz" pos="162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de Veritch Woodside" userId="11708df4-bd3f-41bd-b1b8-1db6b3b14b4b" providerId="ADAL" clId="{713128BB-5A4D-4CDD-B6C1-8CF4694DCADB}"/>
    <pc:docChg chg="modSld">
      <pc:chgData name="Vanessa de Veritch Woodside" userId="11708df4-bd3f-41bd-b1b8-1db6b3b14b4b" providerId="ADAL" clId="{713128BB-5A4D-4CDD-B6C1-8CF4694DCADB}" dt="2022-06-09T19:46:43.352" v="1" actId="20577"/>
      <pc:docMkLst>
        <pc:docMk/>
      </pc:docMkLst>
      <pc:sldChg chg="modSp mod">
        <pc:chgData name="Vanessa de Veritch Woodside" userId="11708df4-bd3f-41bd-b1b8-1db6b3b14b4b" providerId="ADAL" clId="{713128BB-5A4D-4CDD-B6C1-8CF4694DCADB}" dt="2022-06-09T19:46:43.352" v="1" actId="20577"/>
        <pc:sldMkLst>
          <pc:docMk/>
          <pc:sldMk cId="0" sldId="276"/>
        </pc:sldMkLst>
        <pc:spChg chg="mod">
          <ac:chgData name="Vanessa de Veritch Woodside" userId="11708df4-bd3f-41bd-b1b8-1db6b3b14b4b" providerId="ADAL" clId="{713128BB-5A4D-4CDD-B6C1-8CF4694DCADB}" dt="2022-06-09T19:46:43.352" v="1" actId="20577"/>
          <ac:spMkLst>
            <pc:docMk/>
            <pc:sldMk cId="0" sldId="276"/>
            <ac:spMk id="22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8e23629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8e23629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d13d535f3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d13d535f3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d13d535f3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d13d535f3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24116753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24116753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d13d535f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d13d535f3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Death of Mergensana Amar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41c5c4eb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41c5c4eb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18 of the 20 sexual abuse/assault cases reported using the facility’s grievance system were never documented in ICE’s SEN system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d13d535f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d13d535f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D3D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October 2014 to May 2018 - 47% via CAP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41c5c4eb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41c5c4eb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a08fd2b3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a08fd2b3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f085d52ca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f085d52ca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d13d535f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d13d535f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fd156a6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fd156a6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d13d535f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d13d535f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c2a7b5f6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c2a7b5f6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a08fd2b3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a08fd2b3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1c56bfbe2_0_1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31c56bfbe2_0_1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d13d535f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1d13d535f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c2a7b5f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c2a7b5f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1c56bfba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1c56bfba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a08fd2b3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a08fd2b3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d13d535f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d13d535f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1c56bfbe2_0_1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1c56bfbe2_0_1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d13d535f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d13d535f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dk1"/>
                </a:solidFill>
              </a:rPr>
              <a:t>José Velarde Quiñónez (left), with visible facial scars from a partially-healed surgery, is prepared for deportation via Yakima Air Terminal-McAllister Field on July 9, 2019. Photo courtesy Yakima Immigrant Response Network.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d13d535f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d13d535f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1c56bfba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1c56bfba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5" y="758518"/>
            <a:ext cx="2539991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3868290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4007990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60375" y="108683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363508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>
            <a:spLocks noGrp="1"/>
          </p:cNvSpPr>
          <p:nvPr>
            <p:ph type="chart" idx="2"/>
          </p:nvPr>
        </p:nvSpPr>
        <p:spPr>
          <a:xfrm>
            <a:off x="460370" y="1754102"/>
            <a:ext cx="8184600" cy="29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0" name="Google Shape;60;p12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007990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60370" y="369733"/>
            <a:ext cx="8184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2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007990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99107"/>
            <a:ext cx="2416273" cy="21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007990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60375" y="108683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3868290"/>
            <a:ext cx="1600198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47923" y="2320239"/>
            <a:ext cx="8197200" cy="22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60375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007990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60375" y="370180"/>
            <a:ext cx="8184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>
            <a:spLocks noGrp="1"/>
          </p:cNvSpPr>
          <p:nvPr>
            <p:ph type="chart" idx="2"/>
          </p:nvPr>
        </p:nvSpPr>
        <p:spPr>
          <a:xfrm>
            <a:off x="447923" y="1724977"/>
            <a:ext cx="8184600" cy="29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007990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60375" y="371510"/>
            <a:ext cx="81723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1" y="1363508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47923" y="2320239"/>
            <a:ext cx="8197200" cy="22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60375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8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4007990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60375" y="377358"/>
            <a:ext cx="8184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3868290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4599107"/>
            <a:ext cx="2416273" cy="21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4007990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9614" y="1086834"/>
            <a:ext cx="69732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3868290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5" y="758518"/>
            <a:ext cx="2539991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0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4007990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60375" y="108683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363508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2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Google Shape;55;p11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007990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3A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7">
            <a:alphaModFix/>
          </a:blip>
          <a:srcRect l="8136" t="38361" r="13253" b="30127"/>
          <a:stretch/>
        </p:blipFill>
        <p:spPr>
          <a:xfrm>
            <a:off x="0" y="0"/>
            <a:ext cx="9144001" cy="244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 rotWithShape="1">
          <a:blip r:embed="rId7">
            <a:alphaModFix/>
          </a:blip>
          <a:srcRect l="8136" t="38361" r="13253" b="30127"/>
          <a:stretch/>
        </p:blipFill>
        <p:spPr>
          <a:xfrm>
            <a:off x="0" y="0"/>
            <a:ext cx="9144001" cy="244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25" y="3807050"/>
            <a:ext cx="3705128" cy="7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60375" y="1737291"/>
            <a:ext cx="7909500" cy="166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Human Rights at Home: Immigrant Rights in WA</a:t>
            </a:r>
            <a:endParaRPr sz="240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2200" y="3768300"/>
            <a:ext cx="1382850" cy="13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County jails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45" y="1516033"/>
            <a:ext cx="5939489" cy="3475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6182625" y="648300"/>
            <a:ext cx="2764200" cy="33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Deportation pipeline “hubs”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Yakima: illegal detainer practices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Cowlitz County juvenile jail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Held youth from across country in civil detention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NWDC Conditions</a:t>
            </a: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985" y="1565233"/>
            <a:ext cx="5932762" cy="3475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200" cy="236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Detained people’s testimony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ICE &amp; GEO documents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ICE standards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Significant Incident Reports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Grievances filed by detained people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Solitary confinement logs and reporting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ICE/GEO contract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Other DHS documents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CRCL complaint logs</a:t>
            </a: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Significant Incident Reports</a:t>
            </a:r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6033"/>
            <a:ext cx="7515249" cy="347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447925" y="1730675"/>
            <a:ext cx="4876500" cy="273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Failure to follow multiple, stringent reporting standards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More oversight is not the answer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Reporting of sexual assault/abuse</a:t>
            </a:r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350" y="1554678"/>
            <a:ext cx="2352549" cy="30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7"/>
          <p:cNvGrpSpPr/>
          <p:nvPr/>
        </p:nvGrpSpPr>
        <p:grpSpPr>
          <a:xfrm>
            <a:off x="0" y="1571538"/>
            <a:ext cx="2726700" cy="3482836"/>
            <a:chOff x="0" y="1189989"/>
            <a:chExt cx="2726700" cy="3482836"/>
          </a:xfrm>
        </p:grpSpPr>
        <p:sp>
          <p:nvSpPr>
            <p:cNvPr id="173" name="Google Shape;173;p27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Identification</a:t>
              </a:r>
              <a:endPara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27"/>
            <p:cNvSpPr txBox="1"/>
            <p:nvPr/>
          </p:nvSpPr>
          <p:spPr>
            <a:xfrm>
              <a:off x="142525" y="2057125"/>
              <a:ext cx="2173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5" name="Google Shape;175;p27"/>
          <p:cNvSpPr/>
          <p:nvPr/>
        </p:nvSpPr>
        <p:spPr>
          <a:xfrm>
            <a:off x="2263425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Apprehension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4329974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61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Detention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6396739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F2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Deportation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4591425" y="2333148"/>
            <a:ext cx="20184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2E9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D9D2E9"/>
                </a:solidFill>
                <a:latin typeface="Open Sans"/>
                <a:ea typeface="Open Sans"/>
                <a:cs typeface="Open Sans"/>
                <a:sym typeface="Open Sans"/>
              </a:rPr>
              <a:t>NWDC Tacoma</a:t>
            </a:r>
            <a:endParaRPr sz="1600" b="1">
              <a:solidFill>
                <a:srgbClr val="D9D2E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D9D2E9"/>
                </a:solidFill>
                <a:latin typeface="Open Sans"/>
                <a:ea typeface="Open Sans"/>
                <a:cs typeface="Open Sans"/>
                <a:sym typeface="Open Sans"/>
              </a:rPr>
              <a:t>IGSAs with county jails</a:t>
            </a:r>
            <a:endParaRPr sz="1600" b="1">
              <a:solidFill>
                <a:srgbClr val="D9D2E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D9D2E9"/>
                </a:solidFill>
                <a:latin typeface="Open Sans"/>
                <a:ea typeface="Open Sans"/>
                <a:cs typeface="Open Sans"/>
                <a:sym typeface="Open Sans"/>
              </a:rPr>
              <a:t>Cowlitz juvenile jail</a:t>
            </a:r>
            <a:endParaRPr sz="1600" b="1">
              <a:solidFill>
                <a:srgbClr val="D9D2E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D9D2E9"/>
                </a:solidFill>
                <a:latin typeface="Open Sans"/>
                <a:ea typeface="Open Sans"/>
                <a:cs typeface="Open Sans"/>
                <a:sym typeface="Open Sans"/>
              </a:rPr>
              <a:t>Seatac Federal Detention Center</a:t>
            </a:r>
            <a:endParaRPr sz="1600" b="1">
              <a:solidFill>
                <a:srgbClr val="D9D2E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D9D2E9"/>
                </a:solidFill>
                <a:latin typeface="Open Sans"/>
                <a:ea typeface="Open Sans"/>
                <a:cs typeface="Open Sans"/>
                <a:sym typeface="Open Sans"/>
              </a:rPr>
              <a:t>DHS hold rooms</a:t>
            </a:r>
            <a:endParaRPr sz="1600" b="1">
              <a:solidFill>
                <a:srgbClr val="D9D2E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D9D2E9"/>
                </a:solidFill>
                <a:latin typeface="Open Sans"/>
                <a:ea typeface="Open Sans"/>
                <a:cs typeface="Open Sans"/>
                <a:sym typeface="Open Sans"/>
              </a:rPr>
              <a:t>Hotels</a:t>
            </a:r>
            <a:endParaRPr sz="1600" b="1">
              <a:solidFill>
                <a:srgbClr val="D9D2E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6751025" y="2333148"/>
            <a:ext cx="2018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2E9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D9D2E9"/>
                </a:solidFill>
                <a:latin typeface="Open Sans"/>
                <a:ea typeface="Open Sans"/>
                <a:cs typeface="Open Sans"/>
                <a:sym typeface="Open Sans"/>
              </a:rPr>
              <a:t>ICE Air transfers via local airports</a:t>
            </a:r>
            <a:endParaRPr sz="1600" b="1">
              <a:solidFill>
                <a:srgbClr val="D9D2E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D9D2E9"/>
                </a:solidFill>
                <a:latin typeface="Open Sans"/>
                <a:ea typeface="Open Sans"/>
                <a:cs typeface="Open Sans"/>
                <a:sym typeface="Open Sans"/>
              </a:rPr>
              <a:t>Private flights</a:t>
            </a:r>
            <a:endParaRPr sz="1600" b="1">
              <a:solidFill>
                <a:srgbClr val="D9D2E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D9D2E9"/>
                </a:solidFill>
                <a:latin typeface="Open Sans"/>
                <a:ea typeface="Open Sans"/>
                <a:cs typeface="Open Sans"/>
                <a:sym typeface="Open Sans"/>
              </a:rPr>
              <a:t>Federal prosecution</a:t>
            </a:r>
            <a:endParaRPr sz="1600" b="1">
              <a:solidFill>
                <a:srgbClr val="D9D2E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2431825" y="2333148"/>
            <a:ext cx="20184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Ports of entry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Detainers, release notification at jails, DOC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Community arrests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Raids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Transportation checks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Detention/deportation pipeline in WA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800" y="304800"/>
            <a:ext cx="3736732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I-213 forms</a:t>
            </a:r>
            <a:endParaRPr/>
          </a:p>
        </p:txBody>
      </p:sp>
      <p:sp>
        <p:nvSpPr>
          <p:cNvPr id="188" name="Google Shape;188;p28"/>
          <p:cNvSpPr txBox="1"/>
          <p:nvPr/>
        </p:nvSpPr>
        <p:spPr>
          <a:xfrm>
            <a:off x="447924" y="1730675"/>
            <a:ext cx="32607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4000+ forms documenting apprehensions in Seattle Area of Responsibility, Jan. 2019 - Apr. 2020</a:t>
            </a:r>
            <a:endParaRPr sz="20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Open Sans"/>
              <a:buChar char="–"/>
            </a:pPr>
            <a:r>
              <a:rPr lang="en-US" sz="18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Most detailed source, including narratives</a:t>
            </a:r>
            <a:endParaRPr sz="18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/>
          <p:nvPr/>
        </p:nvSpPr>
        <p:spPr>
          <a:xfrm>
            <a:off x="-54675" y="287675"/>
            <a:ext cx="9288300" cy="48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925" y="308663"/>
            <a:ext cx="6798154" cy="48558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>
            <a:off x="-54675" y="287675"/>
            <a:ext cx="9288300" cy="48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588" y="335162"/>
            <a:ext cx="7781765" cy="480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31"/>
          <p:cNvGrpSpPr/>
          <p:nvPr/>
        </p:nvGrpSpPr>
        <p:grpSpPr>
          <a:xfrm>
            <a:off x="0" y="1571538"/>
            <a:ext cx="2726700" cy="3482836"/>
            <a:chOff x="0" y="1189989"/>
            <a:chExt cx="2726700" cy="3482836"/>
          </a:xfrm>
        </p:grpSpPr>
        <p:sp>
          <p:nvSpPr>
            <p:cNvPr id="206" name="Google Shape;206;p31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Identification</a:t>
              </a:r>
              <a:endPara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31"/>
            <p:cNvSpPr txBox="1"/>
            <p:nvPr/>
          </p:nvSpPr>
          <p:spPr>
            <a:xfrm>
              <a:off x="142525" y="2057125"/>
              <a:ext cx="2173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8" name="Google Shape;208;p31"/>
          <p:cNvSpPr/>
          <p:nvPr/>
        </p:nvSpPr>
        <p:spPr>
          <a:xfrm>
            <a:off x="2263425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Apprehension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31"/>
          <p:cNvSpPr/>
          <p:nvPr/>
        </p:nvSpPr>
        <p:spPr>
          <a:xfrm>
            <a:off x="4329974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61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Detention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31"/>
          <p:cNvSpPr/>
          <p:nvPr/>
        </p:nvSpPr>
        <p:spPr>
          <a:xfrm>
            <a:off x="6396739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F2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Deportation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152400" y="2333148"/>
            <a:ext cx="20184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Jail records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 records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Court records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Local/federal databases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Surveillance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 LEA collaboration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4591425" y="2333148"/>
            <a:ext cx="20184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NWDC Tacoma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IGSAs with county jails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Cowlitz juvenile jail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Seatac Federal Detention Center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DHS hold rooms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Hotels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6751025" y="2333148"/>
            <a:ext cx="2018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ICE Air transfers via local airports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Private flights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Federal prosecution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2431825" y="2333148"/>
            <a:ext cx="20184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Merriweather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Ports of entry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Merriweather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Detainers, release notification at jails, DOC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Community arrests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Raids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Transportation checks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Detention/deportation pipeline in WA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200" cy="236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The University of Washington Center for Human Rights (UWCHR) was established by an initiative of the Washington state legislature in 2009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Advance real world change for human rights in partnership with community groups, locally and globally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the UWCHR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200" cy="236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Seattle (2003) and King County (2018) ordinances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Keep Washington Working Act (2019)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Courts Open to All Act (2020)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HB1090 [for-profit detention ban] (2021)</a:t>
            </a: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Pro-immigrant policies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200" cy="236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dirty="0"/>
              <a:t>State and local agencies may not: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Collect place of birth or citizenship status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Share </a:t>
            </a:r>
            <a:r>
              <a:rPr lang="en-US" sz="1800" dirty="0">
                <a:solidFill>
                  <a:schemeClr val="dk1"/>
                </a:solidFill>
              </a:rPr>
              <a:t>release notification or </a:t>
            </a:r>
            <a:r>
              <a:rPr lang="en-US" sz="1800" dirty="0"/>
              <a:t>non-publicly available info with federal immigration authorities in a noncriminal matter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Detain or hold for purpose of determining immigration status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Enter into immigration detention contracts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*DOC exception</a:t>
            </a:r>
            <a:endParaRPr sz="1800" dirty="0"/>
          </a:p>
        </p:txBody>
      </p:sp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Keep Washington Working (2019)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200" cy="236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Violations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Sharing and collecting prohibited information including place of birth, citizenship status; other non-public info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Jails accepting detainers, release notifications to ICE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Local police/sheriff involvement in civil immigration enforcement</a:t>
            </a:r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Findings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5"/>
          <p:cNvPicPr preferRelativeResize="0"/>
          <p:nvPr/>
        </p:nvPicPr>
        <p:blipFill rotWithShape="1">
          <a:blip r:embed="rId3">
            <a:alphaModFix/>
          </a:blip>
          <a:srcRect l="2912" r="6087" b="41605"/>
          <a:stretch/>
        </p:blipFill>
        <p:spPr>
          <a:xfrm>
            <a:off x="273263" y="369700"/>
            <a:ext cx="7369475" cy="45944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6"/>
          <p:cNvGrpSpPr/>
          <p:nvPr/>
        </p:nvGrpSpPr>
        <p:grpSpPr>
          <a:xfrm>
            <a:off x="0" y="1571538"/>
            <a:ext cx="2726700" cy="3482836"/>
            <a:chOff x="0" y="1189989"/>
            <a:chExt cx="2726700" cy="3482836"/>
          </a:xfrm>
        </p:grpSpPr>
        <p:sp>
          <p:nvSpPr>
            <p:cNvPr id="244" name="Google Shape;244;p36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Identification</a:t>
              </a:r>
              <a:endPara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5" name="Google Shape;245;p36"/>
            <p:cNvSpPr txBox="1"/>
            <p:nvPr/>
          </p:nvSpPr>
          <p:spPr>
            <a:xfrm>
              <a:off x="142525" y="2057125"/>
              <a:ext cx="2173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6" name="Google Shape;246;p36"/>
          <p:cNvSpPr/>
          <p:nvPr/>
        </p:nvSpPr>
        <p:spPr>
          <a:xfrm>
            <a:off x="2263425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Apprehension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36"/>
          <p:cNvSpPr/>
          <p:nvPr/>
        </p:nvSpPr>
        <p:spPr>
          <a:xfrm>
            <a:off x="4329974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61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Detention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6396739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F2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Deportation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152400" y="2333148"/>
            <a:ext cx="20184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-US" sz="1600" b="1" strike="sng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Jail records</a:t>
            </a:r>
            <a:endParaRPr sz="1600" b="1" strike="sng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 records?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Court records?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Local/federal databases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Surveillance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 strike="sng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 LEA collaboration</a:t>
            </a:r>
            <a:endParaRPr sz="1600" b="1" strike="sng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4591425" y="2333148"/>
            <a:ext cx="20184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NWDC Tacoma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 strike="sng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IGSAs with county jails</a:t>
            </a:r>
            <a:endParaRPr sz="1600" b="1" strike="sng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Seatac Federal Detention Center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DHS hold rooms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6751025" y="2333150"/>
            <a:ext cx="23526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ICE Air transfers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–"/>
            </a:pPr>
            <a:r>
              <a:rPr lang="en-US" sz="1600" b="1" strike="sng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KBFI</a:t>
            </a:r>
            <a:endParaRPr sz="1600" b="1" strike="sng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–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KYKM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Commercial flights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Federal prosecution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2431825" y="2333148"/>
            <a:ext cx="20184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Ports of entry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lang="en-US" sz="1600" b="1" strike="sng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Detainers, release notification at jails</a:t>
            </a: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DOC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Community arrests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–"/>
            </a:pPr>
            <a:r>
              <a:rPr lang="en-US" sz="1600" b="1" strike="sng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Courts</a:t>
            </a:r>
            <a:endParaRPr sz="1600" b="1" strike="sng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Raids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 strike="sng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Transportation checks</a:t>
            </a:r>
            <a:endParaRPr sz="1600" b="1" strike="sng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Restricting the Detention/deportation pipeline in WA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body" idx="1"/>
          </p:nvPr>
        </p:nvSpPr>
        <p:spPr>
          <a:xfrm>
            <a:off x="454073" y="1722042"/>
            <a:ext cx="8197200" cy="236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Learn more: </a:t>
            </a:r>
            <a:r>
              <a:rPr lang="en-US" u="sng"/>
              <a:t>humanrights.washington.edu</a:t>
            </a:r>
            <a:endParaRPr u="sng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Reach out: philneff@uw.edu</a:t>
            </a:r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information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200" cy="236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Partnerships with community groups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La Resistencia, ACLU of WA, NWIRP, WDA, CLS, OneAmerica, Liberation not Deportation, &amp;c.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FOIA and public records act research</a:t>
            </a:r>
            <a:endParaRPr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Strategic FOIA litigation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Student researchers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we work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200" cy="236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Immigrant rights in WA state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2017: What does the immigration enforcement, detention and deportation pipeline look like in WA?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Where to start?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What kinds of records to seek?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 Rights at Home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7"/>
          <p:cNvGrpSpPr/>
          <p:nvPr/>
        </p:nvGrpSpPr>
        <p:grpSpPr>
          <a:xfrm>
            <a:off x="0" y="1571538"/>
            <a:ext cx="2726700" cy="3482836"/>
            <a:chOff x="0" y="1189989"/>
            <a:chExt cx="2726700" cy="3482836"/>
          </a:xfrm>
        </p:grpSpPr>
        <p:sp>
          <p:nvSpPr>
            <p:cNvPr id="92" name="Google Shape;92;p17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Identification</a:t>
              </a:r>
              <a:endPara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17"/>
            <p:cNvSpPr txBox="1"/>
            <p:nvPr/>
          </p:nvSpPr>
          <p:spPr>
            <a:xfrm>
              <a:off x="142525" y="2057125"/>
              <a:ext cx="2173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4" name="Google Shape;94;p17"/>
          <p:cNvSpPr/>
          <p:nvPr/>
        </p:nvSpPr>
        <p:spPr>
          <a:xfrm>
            <a:off x="2263425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Apprehension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4329974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61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Detention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6396739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F2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Deportation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Detention/deportation pipeline in WA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8"/>
          <p:cNvGrpSpPr/>
          <p:nvPr/>
        </p:nvGrpSpPr>
        <p:grpSpPr>
          <a:xfrm>
            <a:off x="0" y="1571538"/>
            <a:ext cx="2726700" cy="3482836"/>
            <a:chOff x="0" y="1189989"/>
            <a:chExt cx="2726700" cy="3482836"/>
          </a:xfrm>
        </p:grpSpPr>
        <p:sp>
          <p:nvSpPr>
            <p:cNvPr id="103" name="Google Shape;103;p18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Identification</a:t>
              </a:r>
              <a:endPara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18"/>
            <p:cNvSpPr txBox="1"/>
            <p:nvPr/>
          </p:nvSpPr>
          <p:spPr>
            <a:xfrm>
              <a:off x="142525" y="2057125"/>
              <a:ext cx="2173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5" name="Google Shape;105;p18"/>
          <p:cNvSpPr/>
          <p:nvPr/>
        </p:nvSpPr>
        <p:spPr>
          <a:xfrm>
            <a:off x="2263425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Apprehension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4329974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61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Detention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6396739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F2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Deportation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6751025" y="2333150"/>
            <a:ext cx="2187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ICE Air transfers via local airports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Commercial flights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Federal prosecution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Detention/deportation pipeline in WA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Merriweather Sans"/>
              <a:buChar char="&gt;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ICE Air Operations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688" y="369733"/>
            <a:ext cx="4633422" cy="3475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447924" y="1730678"/>
            <a:ext cx="3864900" cy="311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Deportation via for-profit private charter flights</a:t>
            </a:r>
            <a:endParaRPr sz="22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34,400 people via Boeing Field on 466 flights 2010-2018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Voluntary decision to stop servicing flights, May 2019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Flights shift to Yakima; record transfers during summer 2021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0"/>
          <p:cNvGrpSpPr/>
          <p:nvPr/>
        </p:nvGrpSpPr>
        <p:grpSpPr>
          <a:xfrm>
            <a:off x="0" y="1571538"/>
            <a:ext cx="2726700" cy="3482836"/>
            <a:chOff x="0" y="1189989"/>
            <a:chExt cx="2726700" cy="3482836"/>
          </a:xfrm>
        </p:grpSpPr>
        <p:sp>
          <p:nvSpPr>
            <p:cNvPr id="122" name="Google Shape;122;p20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Identification</a:t>
              </a:r>
              <a:endPara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20"/>
            <p:cNvSpPr txBox="1"/>
            <p:nvPr/>
          </p:nvSpPr>
          <p:spPr>
            <a:xfrm>
              <a:off x="142525" y="2057125"/>
              <a:ext cx="2173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4" name="Google Shape;124;p20"/>
          <p:cNvSpPr/>
          <p:nvPr/>
        </p:nvSpPr>
        <p:spPr>
          <a:xfrm>
            <a:off x="2263425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Apprehension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4329974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61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Detention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6396739" y="1571323"/>
            <a:ext cx="2541300" cy="669000"/>
          </a:xfrm>
          <a:prstGeom prst="chevron">
            <a:avLst>
              <a:gd name="adj" fmla="val 50000"/>
            </a:avLst>
          </a:prstGeom>
          <a:solidFill>
            <a:srgbClr val="7F2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Deportation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4591425" y="2333148"/>
            <a:ext cx="20184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NWDC Tacoma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IGSAs with county jails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Seatac Federal Detention Center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DHS hold rooms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6751025" y="2333148"/>
            <a:ext cx="2018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ICE Air transfers via local airports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Private flights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600"/>
              <a:buFont typeface="Open Sans"/>
              <a:buChar char="&gt;"/>
            </a:pPr>
            <a:r>
              <a:rPr lang="en-US" sz="1600" b="1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rPr>
              <a:t>Federal prosecution</a:t>
            </a:r>
            <a:endParaRPr sz="1600" b="1">
              <a:solidFill>
                <a:srgbClr val="B4A7D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Detention/deportation pipeline in WA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200" cy="236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NWDC (Northwest ICE Processing Center)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1575 capacity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For-profit private immigration prison owned by GEO Group under contract with ICE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County jail contracts with ICE, BP, USMS (IGSAs)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Yakima, Okanogan, Cowlitz, others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DHS hold rooms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Ferndale, WA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846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Detention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On-screen Show (16:9)</PresentationFormat>
  <Paragraphs>171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Open Sans</vt:lpstr>
      <vt:lpstr>Open Sans Light</vt:lpstr>
      <vt:lpstr>Merriweather Sans</vt:lpstr>
      <vt:lpstr>Calibri</vt:lpstr>
      <vt:lpstr>Encode Sans Black</vt:lpstr>
      <vt:lpstr>Arial</vt:lpstr>
      <vt:lpstr>2_Custom Design</vt:lpstr>
      <vt:lpstr>1_Custom Design</vt:lpstr>
      <vt:lpstr>Human Rights at Home: Immigrant Rights in WA</vt:lpstr>
      <vt:lpstr>About the UWCHR</vt:lpstr>
      <vt:lpstr>How we work</vt:lpstr>
      <vt:lpstr>Human Rights at Home</vt:lpstr>
      <vt:lpstr>Detention/deportation pipeline in WA</vt:lpstr>
      <vt:lpstr>Detention/deportation pipeline in WA</vt:lpstr>
      <vt:lpstr>ICE Air Operations</vt:lpstr>
      <vt:lpstr>Detention/deportation pipeline in WA</vt:lpstr>
      <vt:lpstr>Detention</vt:lpstr>
      <vt:lpstr>County jails</vt:lpstr>
      <vt:lpstr>NWDC Conditions</vt:lpstr>
      <vt:lpstr>Sources</vt:lpstr>
      <vt:lpstr>Significant Incident Reports</vt:lpstr>
      <vt:lpstr>Reporting of sexual assault/abuse</vt:lpstr>
      <vt:lpstr>Detention/deportation pipeline in WA</vt:lpstr>
      <vt:lpstr>I-213 forms</vt:lpstr>
      <vt:lpstr>PowerPoint Presentation</vt:lpstr>
      <vt:lpstr>PowerPoint Presentation</vt:lpstr>
      <vt:lpstr>Detention/deportation pipeline in WA</vt:lpstr>
      <vt:lpstr>Pro-immigrant policies</vt:lpstr>
      <vt:lpstr>Keep Washington Working (2019)</vt:lpstr>
      <vt:lpstr>Findings</vt:lpstr>
      <vt:lpstr>PowerPoint Presentation</vt:lpstr>
      <vt:lpstr>Restricting the Detention/deportation pipeline in WA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at Home: Immigrant Rights in WA</dc:title>
  <dc:creator>Vanessa</dc:creator>
  <cp:lastModifiedBy>Vanessa de Veritch Woodside</cp:lastModifiedBy>
  <cp:revision>1</cp:revision>
  <dcterms:modified xsi:type="dcterms:W3CDTF">2022-06-09T19:46:48Z</dcterms:modified>
</cp:coreProperties>
</file>