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Bree Serif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3067261-3C77-45A6-BF96-47CDD098447E}">
  <a:tblStyle styleId="{03067261-3C77-45A6-BF96-47CDD09844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24" Type="http://schemas.openxmlformats.org/officeDocument/2006/relationships/font" Target="fonts/BreeSerif-regular.fntdata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9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17.jpg"/><Relationship Id="rId6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b="33612" l="-24890" r="20440" t="0"/>
          <a:stretch/>
        </p:blipFill>
        <p:spPr>
          <a:xfrm rot="-5400000">
            <a:off x="3412488" y="1017738"/>
            <a:ext cx="6826725" cy="46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>
            <p:ph type="title"/>
          </p:nvPr>
        </p:nvSpPr>
        <p:spPr>
          <a:xfrm>
            <a:off x="4667875" y="1153350"/>
            <a:ext cx="4045200" cy="3266100"/>
          </a:xfrm>
          <a:prstGeom prst="rect">
            <a:avLst/>
          </a:prstGeom>
          <a:effectLst>
            <a:outerShdw blurRad="142875" rotWithShape="0" algn="bl" dir="2760000" dist="952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</a:rPr>
              <a:t>#</a:t>
            </a:r>
            <a:r>
              <a:rPr b="1" lang="en" sz="7200">
                <a:solidFill>
                  <a:srgbClr val="FFFFFF"/>
                </a:solidFill>
              </a:rPr>
              <a:t>HOUR</a:t>
            </a:r>
            <a:endParaRPr b="1" sz="7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</a:rPr>
              <a:t>OF</a:t>
            </a:r>
            <a:endParaRPr b="1" sz="7200">
              <a:solidFill>
                <a:srgbClr val="FFFFFF"/>
              </a:solidFill>
            </a:endParaRPr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</a:rPr>
              <a:t>CODE</a:t>
            </a:r>
            <a:endParaRPr b="1" sz="7200">
              <a:solidFill>
                <a:srgbClr val="FFFFFF"/>
              </a:solidFill>
            </a:endParaRPr>
          </a:p>
        </p:txBody>
      </p:sp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063" y="394025"/>
            <a:ext cx="2888525" cy="19738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126225" y="2906475"/>
            <a:ext cx="4192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Faculty Organizer: Ravi Gandham</a:t>
            </a:r>
            <a:endParaRPr b="1" sz="1800" u="sng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ravi.gandham@seattlecolleges.edu</a:t>
            </a:r>
            <a:endParaRPr i="1" sz="18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Student Organizer: Tyler Dillon</a:t>
            </a:r>
            <a:endParaRPr b="1" sz="1800" u="sng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666666"/>
                </a:solidFill>
                <a:latin typeface="Bree Serif"/>
                <a:ea typeface="Bree Serif"/>
                <a:cs typeface="Bree Serif"/>
                <a:sym typeface="Bree Serif"/>
              </a:rPr>
              <a:t>t.dillon4884@gmail.com</a:t>
            </a:r>
            <a:endParaRPr i="1" sz="1800">
              <a:solidFill>
                <a:srgbClr val="6666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17197"/>
          <a:stretch/>
        </p:blipFill>
        <p:spPr>
          <a:xfrm>
            <a:off x="0" y="0"/>
            <a:ext cx="9144001" cy="17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effectLst>
            <a:outerShdw blurRad="57150" rotWithShape="0" algn="bl" dir="5400000" dist="66675">
              <a:srgbClr val="000000">
                <a:alpha val="8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Code Assistance</a:t>
            </a:r>
            <a:endParaRPr sz="4800"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443925" y="1919075"/>
            <a:ext cx="42498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quarter, we have begun offering tutoring at the end of our sessions to help students with programming assignments from their classes.</a:t>
            </a:r>
            <a:endParaRPr/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Several students have come for help with code, and found they enjoyed the other aspects of Hour of Code.</a:t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00" y="1813638"/>
            <a:ext cx="4381626" cy="29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3341300" y="1789050"/>
            <a:ext cx="5707800" cy="1368000"/>
          </a:xfrm>
          <a:prstGeom prst="wedgeRectCallout">
            <a:avLst>
              <a:gd fmla="val -39863" name="adj1"/>
              <a:gd fmla="val 73085" name="adj2"/>
            </a:avLst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17197"/>
          <a:stretch/>
        </p:blipFill>
        <p:spPr>
          <a:xfrm>
            <a:off x="0" y="0"/>
            <a:ext cx="9144001" cy="17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effectLst>
            <a:outerShdw blurRad="57150" rotWithShape="0" algn="bl" dir="5400000" dist="76200">
              <a:srgbClr val="000000">
                <a:alpha val="69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Benefits</a:t>
            </a:r>
            <a:endParaRPr sz="4800"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96600" y="1842450"/>
            <a:ext cx="5852700" cy="1368000"/>
          </a:xfrm>
          <a:prstGeom prst="rect">
            <a:avLst/>
          </a:prstGeom>
          <a:effectLst>
            <a:outerShdw blurRad="28575" rotWithShape="0" algn="bl" dir="5400000" dist="9525">
              <a:srgbClr val="000000">
                <a:alpha val="68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New learning opportunity and outreach</a:t>
            </a:r>
            <a:r>
              <a:rPr lang="en"/>
              <a:t> </a:t>
            </a:r>
            <a:r>
              <a:rPr lang="en">
                <a:solidFill>
                  <a:srgbClr val="FFFFFF"/>
                </a:solidFill>
              </a:rPr>
              <a:t>to encourage student interest in computer science, especially in underrepresented groups.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320" y="2107150"/>
            <a:ext cx="3023274" cy="216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999750" y="4448900"/>
            <a:ext cx="7694100" cy="628800"/>
          </a:xfrm>
          <a:prstGeom prst="horizontalScroll">
            <a:avLst>
              <a:gd fmla="val 12500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/>
        </p:nvSpPr>
        <p:spPr>
          <a:xfrm flipH="1" rot="10649941">
            <a:off x="3097362" y="3374675"/>
            <a:ext cx="5747475" cy="1025774"/>
          </a:xfrm>
          <a:prstGeom prst="cloudCallout">
            <a:avLst>
              <a:gd fmla="val -45656" name="adj1"/>
              <a:gd fmla="val 47789" name="adj2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3847750" y="3707925"/>
            <a:ext cx="4550400" cy="51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8100000" dist="9525">
              <a:srgbClr val="000000">
                <a:alpha val="49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Increases interest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in computer science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1166100" y="4564675"/>
            <a:ext cx="7361400" cy="5130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1440000" dist="19050">
              <a:srgbClr val="000000">
                <a:alpha val="64999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Excellent experience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in teaching and leadership for student organizers.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17197"/>
          <a:stretch/>
        </p:blipFill>
        <p:spPr>
          <a:xfrm>
            <a:off x="0" y="0"/>
            <a:ext cx="9144001" cy="17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effectLst>
            <a:outerShdw blurRad="57150" rotWithShape="0" algn="bl" dir="5400000" dist="76200">
              <a:srgbClr val="000000">
                <a:alpha val="69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Challenges</a:t>
            </a:r>
            <a:endParaRPr sz="4800"/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Finding accessible but interesting coding demonstrations</a:t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Creating material for a transient audience</a:t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Marketing and audience</a:t>
            </a:r>
            <a:endParaRPr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Room issues</a:t>
            </a:r>
            <a:endParaRPr/>
          </a:p>
          <a:p>
            <a:pPr indent="-3429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Finding student leader successors</a:t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4440" y="1506425"/>
            <a:ext cx="2859560" cy="36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05948"/>
            <a:ext cx="4500374" cy="2531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500374" cy="277967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632400" y="-52650"/>
            <a:ext cx="2749200" cy="355200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952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HACK-A-THONS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802425" y="4632800"/>
            <a:ext cx="3117600" cy="460500"/>
          </a:xfrm>
          <a:prstGeom prst="rect">
            <a:avLst/>
          </a:prstGeom>
          <a:noFill/>
          <a:ln>
            <a:noFill/>
          </a:ln>
          <a:effectLst>
            <a:outerShdw blurRad="157163" rotWithShape="0" algn="bl" dir="5400000" dist="952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CLOUD COMPUTING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0375" y="2515479"/>
            <a:ext cx="4643625" cy="263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6">
            <a:alphaModFix/>
          </a:blip>
          <a:srcRect b="0" l="0" r="8933" t="0"/>
          <a:stretch/>
        </p:blipFill>
        <p:spPr>
          <a:xfrm>
            <a:off x="4500375" y="0"/>
            <a:ext cx="4643625" cy="277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5840725" y="-52650"/>
            <a:ext cx="2499300" cy="46050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952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 SCIENCE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5969550" y="4632800"/>
            <a:ext cx="1986300" cy="460500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952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FIELD TRIPS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0" y="2187900"/>
            <a:ext cx="9144000" cy="76770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>
            <p:ph type="title"/>
          </p:nvPr>
        </p:nvSpPr>
        <p:spPr>
          <a:xfrm>
            <a:off x="1671450" y="2433625"/>
            <a:ext cx="5801100" cy="587700"/>
          </a:xfrm>
          <a:prstGeom prst="rect">
            <a:avLst/>
          </a:prstGeom>
          <a:effectLst>
            <a:outerShdw blurRad="57150" rotWithShape="0" algn="bl" dir="5400000" dist="114300">
              <a:srgbClr val="000000">
                <a:alpha val="64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The Future of #HoC</a:t>
            </a:r>
            <a:endParaRPr sz="4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>
            <p:ph type="title"/>
          </p:nvPr>
        </p:nvSpPr>
        <p:spPr>
          <a:xfrm>
            <a:off x="471900" y="738725"/>
            <a:ext cx="8222100" cy="2010600"/>
          </a:xfrm>
          <a:prstGeom prst="rect">
            <a:avLst/>
          </a:prstGeom>
          <a:effectLst>
            <a:outerShdw blurRad="57150" rotWithShape="0" algn="bl" dir="5400000" dist="114300">
              <a:srgbClr val="000000">
                <a:alpha val="7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Questions?</a:t>
            </a:r>
            <a:endParaRPr sz="6000"/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0" l="0" r="0" t="17197"/>
          <a:stretch/>
        </p:blipFill>
        <p:spPr>
          <a:xfrm>
            <a:off x="0" y="0"/>
            <a:ext cx="9144001" cy="17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effectLst>
            <a:outerShdw blurRad="57150" rotWithShape="0" algn="bl" dir="5100000" dist="114300">
              <a:srgbClr val="000000">
                <a:alpha val="94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is Hour of Code?</a:t>
            </a:r>
            <a:endParaRPr sz="4800"/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71900" y="1785675"/>
            <a:ext cx="5987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●"/>
            </a:pPr>
            <a:r>
              <a:rPr lang="en" sz="2000">
                <a:solidFill>
                  <a:srgbClr val="073763"/>
                </a:solidFill>
              </a:rPr>
              <a:t>Weekly coding/programming workshop</a:t>
            </a:r>
            <a:endParaRPr sz="2000">
              <a:solidFill>
                <a:srgbClr val="073763"/>
              </a:solidFill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rgbClr val="073763"/>
                </a:solidFill>
              </a:rPr>
              <a:t>Open to all students</a:t>
            </a:r>
            <a:endParaRPr sz="2000"/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rgbClr val="073763"/>
                </a:solidFill>
              </a:rPr>
              <a:t>New demonstration each week</a:t>
            </a:r>
            <a:endParaRPr sz="2000"/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rgbClr val="073763"/>
                </a:solidFill>
              </a:rPr>
              <a:t>Multiple student leaders</a:t>
            </a:r>
            <a:endParaRPr sz="2000"/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solidFill>
                  <a:srgbClr val="073763"/>
                </a:solidFill>
              </a:rPr>
              <a:t>Hundreds of students</a:t>
            </a:r>
            <a:endParaRPr sz="2000"/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Char char="●"/>
            </a:pPr>
            <a:r>
              <a:rPr lang="en" sz="2000">
                <a:solidFill>
                  <a:srgbClr val="073763"/>
                </a:solidFill>
              </a:rPr>
              <a:t>Sponsored by Women in Stem Club (WinSTEM)</a:t>
            </a:r>
            <a:endParaRPr sz="2000">
              <a:solidFill>
                <a:srgbClr val="073763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300" y="1785675"/>
            <a:ext cx="3182200" cy="30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0" l="0" r="0" t="17197"/>
          <a:stretch/>
        </p:blipFill>
        <p:spPr>
          <a:xfrm>
            <a:off x="0" y="0"/>
            <a:ext cx="9144001" cy="17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effectLst>
            <a:outerShdw blurRad="42863" rotWithShape="0" algn="bl" dir="5400000" dist="114300">
              <a:srgbClr val="000000">
                <a:alpha val="62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Mission</a:t>
            </a:r>
            <a:endParaRPr sz="4800"/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60950" y="1919075"/>
            <a:ext cx="8222100" cy="2710200"/>
          </a:xfrm>
          <a:prstGeom prst="rect">
            <a:avLst/>
          </a:prstGeom>
          <a:effectLst>
            <a:outerShdw blurRad="57150" rotWithShape="0" algn="bl" dir="5400000" dist="9525">
              <a:srgbClr val="000000">
                <a:alpha val="6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73763"/>
                </a:solidFill>
              </a:rPr>
              <a:t>We want to bring coding to everyone on campus!</a:t>
            </a:r>
            <a:r>
              <a:rPr i="1" lang="en" sz="2400"/>
              <a:t> </a:t>
            </a:r>
            <a:endParaRPr i="1" sz="2400"/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We want to show that its easy and accessible, and you don’t have to be a computer science major to do it!</a:t>
            </a:r>
            <a:endParaRPr sz="2400"/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We hope to get students excited about computer science and encourage them to continue learning outside of class, regardless of major. 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17197"/>
          <a:stretch/>
        </p:blipFill>
        <p:spPr>
          <a:xfrm>
            <a:off x="0" y="0"/>
            <a:ext cx="9144001" cy="17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effectLst>
            <a:outerShdw blurRad="57150" rotWithShape="0" algn="bl" dir="4920000" dist="76200">
              <a:srgbClr val="000000">
                <a:alpha val="6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Why Hour of Code?</a:t>
            </a:r>
            <a:endParaRPr sz="4800"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/>
              <a:t>“</a:t>
            </a:r>
            <a:r>
              <a:rPr i="1" lang="en" sz="2400"/>
              <a:t>Everyone in society uses computers these days, but how many can say they know how they work?”</a:t>
            </a:r>
            <a:endParaRPr i="1" sz="2400"/>
          </a:p>
          <a:p>
            <a:pPr indent="0" lvl="0" mar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3763"/>
                </a:solidFill>
              </a:rPr>
              <a:t>This year we’ve focused on web design. </a:t>
            </a:r>
            <a:endParaRPr sz="2400">
              <a:solidFill>
                <a:srgbClr val="073763"/>
              </a:solidFill>
            </a:endParaRPr>
          </a:p>
          <a:p>
            <a:pPr indent="-381000" lvl="0" marL="3657600" rtl="0" algn="just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Learn useful skills</a:t>
            </a:r>
            <a:endParaRPr sz="2400"/>
          </a:p>
          <a:p>
            <a:pPr indent="-381000" lvl="0" marL="3657600" rtl="0" algn="just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Experience for student leaders</a:t>
            </a:r>
            <a:endParaRPr sz="2400"/>
          </a:p>
          <a:p>
            <a:pPr indent="-381000" lvl="0" marL="3657600" rtl="0" algn="just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Grow campus culture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850" y="3479875"/>
            <a:ext cx="2377024" cy="15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17197"/>
          <a:stretch/>
        </p:blipFill>
        <p:spPr>
          <a:xfrm>
            <a:off x="0" y="0"/>
            <a:ext cx="9144001" cy="17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type="title"/>
          </p:nvPr>
        </p:nvSpPr>
        <p:spPr>
          <a:xfrm>
            <a:off x="471900" y="526200"/>
            <a:ext cx="8222100" cy="710400"/>
          </a:xfrm>
          <a:prstGeom prst="rect">
            <a:avLst/>
          </a:prstGeom>
          <a:effectLst>
            <a:outerShdw blurRad="57150" rotWithShape="0" algn="bl" dir="8280000" dist="66675">
              <a:srgbClr val="000000">
                <a:alpha val="68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Some Flyers</a:t>
            </a:r>
            <a:endParaRPr sz="4800"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71900" y="1919075"/>
            <a:ext cx="18885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New flyers every quarter!</a:t>
            </a:r>
            <a:endParaRPr>
              <a:solidFill>
                <a:srgbClr val="073763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Left: Fall ‘17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Right: Winter ‘18</a:t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0898" y="0"/>
            <a:ext cx="39731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0447" y="1580525"/>
            <a:ext cx="2810451" cy="36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17197"/>
          <a:stretch/>
        </p:blipFill>
        <p:spPr>
          <a:xfrm>
            <a:off x="0" y="0"/>
            <a:ext cx="9144001" cy="17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effectLst>
            <a:outerShdw blurRad="57150" rotWithShape="0" algn="bl" dir="5700000" dist="66675">
              <a:srgbClr val="000000">
                <a:alpha val="78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Typical Session</a:t>
            </a:r>
            <a:endParaRPr sz="4800"/>
          </a:p>
        </p:txBody>
      </p:sp>
      <p:graphicFrame>
        <p:nvGraphicFramePr>
          <p:cNvPr id="109" name="Shape 109"/>
          <p:cNvGraphicFramePr/>
          <p:nvPr/>
        </p:nvGraphicFramePr>
        <p:xfrm>
          <a:off x="952500" y="181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{03067261-3C77-45A6-BF96-47CDD098447E}</a:tableStyleId>
              </a:tblPr>
              <a:tblGrid>
                <a:gridCol w="3619500"/>
                <a:gridCol w="3619500"/>
              </a:tblGrid>
              <a:tr h="6329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73763"/>
                          </a:solidFill>
                        </a:rPr>
                        <a:t>1:00 - 1:10</a:t>
                      </a:r>
                      <a:endParaRPr sz="2400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73763"/>
                          </a:solidFill>
                        </a:rPr>
                        <a:t>Intro and Introduction</a:t>
                      </a:r>
                      <a:endParaRPr sz="2400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329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73763"/>
                          </a:solidFill>
                        </a:rPr>
                        <a:t>1:10 - 1:30</a:t>
                      </a:r>
                      <a:endParaRPr sz="2400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73763"/>
                          </a:solidFill>
                        </a:rPr>
                        <a:t>Instructional Slides</a:t>
                      </a:r>
                      <a:endParaRPr sz="2400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329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73763"/>
                          </a:solidFill>
                        </a:rPr>
                        <a:t>1:30 - 1:40</a:t>
                      </a:r>
                      <a:endParaRPr sz="2400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73763"/>
                          </a:solidFill>
                        </a:rPr>
                        <a:t>Exercise</a:t>
                      </a:r>
                      <a:endParaRPr sz="2400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329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73763"/>
                          </a:solidFill>
                        </a:rPr>
                        <a:t>1:40 - 1:45</a:t>
                      </a:r>
                      <a:endParaRPr sz="2400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73763"/>
                          </a:solidFill>
                        </a:rPr>
                        <a:t>Resource Showcase</a:t>
                      </a:r>
                      <a:endParaRPr sz="2400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329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73763"/>
                          </a:solidFill>
                        </a:rPr>
                        <a:t>1:45 - 2:00</a:t>
                      </a:r>
                      <a:endParaRPr sz="2400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73763"/>
                          </a:solidFill>
                        </a:rPr>
                        <a:t>Code Assistance</a:t>
                      </a:r>
                      <a:endParaRPr sz="2400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17197"/>
          <a:stretch/>
        </p:blipFill>
        <p:spPr>
          <a:xfrm>
            <a:off x="0" y="0"/>
            <a:ext cx="9144001" cy="17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effectLst>
            <a:outerShdw blurRad="57150" rotWithShape="0" algn="bl" dir="5400000" dist="95250">
              <a:srgbClr val="000000">
                <a:alpha val="67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Instructional </a:t>
            </a:r>
            <a:r>
              <a:rPr lang="en" sz="4800"/>
              <a:t>Slides</a:t>
            </a:r>
            <a:endParaRPr sz="4800"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71900" y="1919075"/>
            <a:ext cx="8222100" cy="9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Slides use graphics to demonstrate and keep students engaged! All slides are saved in our Google Drive so they can be referenced later.</a:t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25" y="2900525"/>
            <a:ext cx="4288450" cy="21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0004" y="2900525"/>
            <a:ext cx="4573096" cy="218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17197"/>
          <a:stretch/>
        </p:blipFill>
        <p:spPr>
          <a:xfrm>
            <a:off x="0" y="0"/>
            <a:ext cx="9144001" cy="17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effectLst>
            <a:outerShdw blurRad="57150" rotWithShape="0" algn="bl" dir="5400000" dist="95250">
              <a:srgbClr val="000000">
                <a:alpha val="8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Exercises</a:t>
            </a:r>
            <a:endParaRPr sz="4800"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71900" y="1919075"/>
            <a:ext cx="23052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Types: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Code-alongs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Recreations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</a:t>
            </a:r>
            <a:endParaRPr/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HTML/CSS Manipulation</a:t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 b="3828" l="4285" r="1931" t="6089"/>
          <a:stretch/>
        </p:blipFill>
        <p:spPr>
          <a:xfrm>
            <a:off x="2777100" y="1710113"/>
            <a:ext cx="6366898" cy="309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17197"/>
          <a:stretch/>
        </p:blipFill>
        <p:spPr>
          <a:xfrm>
            <a:off x="0" y="0"/>
            <a:ext cx="9144001" cy="17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effectLst>
            <a:outerShdw blurRad="57150" rotWithShape="0" algn="bl" dir="5400000" dist="66675">
              <a:srgbClr val="000000">
                <a:alpha val="8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Resource Showcases</a:t>
            </a:r>
            <a:endParaRPr sz="4800"/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We use this time to introduce and demonstrate useful resources for designers and developers!</a:t>
            </a:r>
            <a:endParaRPr>
              <a:solidFill>
                <a:srgbClr val="073763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Some of our previous Resource Showcases include: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Mozilla Developer Network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GitHub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Stack Overflow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Bootstrap</a:t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4617325" y="3301850"/>
            <a:ext cx="3985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Codepen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Google Fonts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Google Chrome Inspector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Udacity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