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 id="2147483811" r:id="rId2"/>
    <p:sldMasterId id="2147483819" r:id="rId3"/>
    <p:sldMasterId id="2147483826" r:id="rId4"/>
  </p:sldMasterIdLst>
  <p:notesMasterIdLst>
    <p:notesMasterId r:id="rId28"/>
  </p:notesMasterIdLst>
  <p:sldIdLst>
    <p:sldId id="267" r:id="rId5"/>
    <p:sldId id="269" r:id="rId6"/>
    <p:sldId id="271" r:id="rId7"/>
    <p:sldId id="352" r:id="rId8"/>
    <p:sldId id="287" r:id="rId9"/>
    <p:sldId id="270" r:id="rId10"/>
    <p:sldId id="273" r:id="rId11"/>
    <p:sldId id="279" r:id="rId12"/>
    <p:sldId id="281" r:id="rId13"/>
    <p:sldId id="282" r:id="rId14"/>
    <p:sldId id="346" r:id="rId15"/>
    <p:sldId id="345" r:id="rId16"/>
    <p:sldId id="347" r:id="rId17"/>
    <p:sldId id="348" r:id="rId18"/>
    <p:sldId id="349" r:id="rId19"/>
    <p:sldId id="350" r:id="rId20"/>
    <p:sldId id="283" r:id="rId21"/>
    <p:sldId id="256" r:id="rId22"/>
    <p:sldId id="257" r:id="rId23"/>
    <p:sldId id="258" r:id="rId24"/>
    <p:sldId id="259" r:id="rId25"/>
    <p:sldId id="286" r:id="rId26"/>
    <p:sldId id="35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D98CAE-C2E1-84CB-6D6E-62C4BBF6B789}" name="Andrew J Seibert" initials="AS" userId="S::aseibert@uw.edu::d66e0684-bc68-4264-9992-c57c08571a32" providerId="AD"/>
  <p188:author id="{AABF02F6-62E1-B8C7-8D06-BB7536DD7D22}" name="Menaka Abraham" initials="MA" userId="S::mmuppa@uw.edu::bfce866e-238b-460d-8a60-07eff561a74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B6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69CB0-93E1-AEDF-41D0-4269968649C6}" v="152" dt="2023-09-29T18:51:47.344"/>
    <p1510:client id="{21960957-7D21-0AFC-7292-2B6283F7FC64}" v="636" dt="2023-09-28T01:57:17.872"/>
    <p1510:client id="{5F6C10EE-1A64-3BD5-492C-6DCE03D9B1D5}" v="11" dt="2023-09-28T23:36:13.687"/>
    <p1510:client id="{C6B11F5F-1CF2-45A2-7E04-A075AE7ED7F3}" v="290" dt="2023-09-29T03:11:32.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p:restoredTop sz="94648"/>
  </p:normalViewPr>
  <p:slideViewPr>
    <p:cSldViewPr snapToGrid="0">
      <p:cViewPr varScale="1">
        <p:scale>
          <a:sx n="112" d="100"/>
          <a:sy n="112" d="100"/>
        </p:scale>
        <p:origin x="30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D0FAE-98CA-6042-BE80-35D63A036887}" type="datetimeFigureOut">
              <a:rPr lang="en-US" smtClean="0"/>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29FD7-5A6D-DB4C-8DC1-905CDDF11A85}" type="slidenum">
              <a:rPr lang="en-US" smtClean="0"/>
              <a:t>‹#›</a:t>
            </a:fld>
            <a:endParaRPr lang="en-US"/>
          </a:p>
        </p:txBody>
      </p:sp>
    </p:spTree>
    <p:extLst>
      <p:ext uri="{BB962C8B-B14F-4D97-AF65-F5344CB8AC3E}">
        <p14:creationId xmlns:p14="http://schemas.microsoft.com/office/powerpoint/2010/main" val="217223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1</a:t>
            </a:fld>
            <a:endParaRPr lang="en-US"/>
          </a:p>
        </p:txBody>
      </p:sp>
    </p:spTree>
    <p:extLst>
      <p:ext uri="{BB962C8B-B14F-4D97-AF65-F5344CB8AC3E}">
        <p14:creationId xmlns:p14="http://schemas.microsoft.com/office/powerpoint/2010/main" val="420911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7e98b392fa06d3a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7e98b392fa06d3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e98b392fa06d3a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7e98b392fa06d3a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e98b392fa06d3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e98b392fa06d3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22</a:t>
            </a:fld>
            <a:endParaRPr lang="en-US"/>
          </a:p>
        </p:txBody>
      </p:sp>
    </p:spTree>
    <p:extLst>
      <p:ext uri="{BB962C8B-B14F-4D97-AF65-F5344CB8AC3E}">
        <p14:creationId xmlns:p14="http://schemas.microsoft.com/office/powerpoint/2010/main" val="89629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23</a:t>
            </a:fld>
            <a:endParaRPr lang="en-US"/>
          </a:p>
        </p:txBody>
      </p:sp>
    </p:spTree>
    <p:extLst>
      <p:ext uri="{BB962C8B-B14F-4D97-AF65-F5344CB8AC3E}">
        <p14:creationId xmlns:p14="http://schemas.microsoft.com/office/powerpoint/2010/main" val="221298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3</a:t>
            </a:fld>
            <a:endParaRPr lang="en-US"/>
          </a:p>
        </p:txBody>
      </p:sp>
    </p:spTree>
    <p:extLst>
      <p:ext uri="{BB962C8B-B14F-4D97-AF65-F5344CB8AC3E}">
        <p14:creationId xmlns:p14="http://schemas.microsoft.com/office/powerpoint/2010/main" val="355395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4</a:t>
            </a:fld>
            <a:endParaRPr lang="en-US"/>
          </a:p>
        </p:txBody>
      </p:sp>
    </p:spTree>
    <p:extLst>
      <p:ext uri="{BB962C8B-B14F-4D97-AF65-F5344CB8AC3E}">
        <p14:creationId xmlns:p14="http://schemas.microsoft.com/office/powerpoint/2010/main" val="223338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29FD7-5A6D-DB4C-8DC1-905CDDF11A85}" type="slidenum">
              <a:rPr lang="en-US" smtClean="0"/>
              <a:t>6</a:t>
            </a:fld>
            <a:endParaRPr lang="en-US"/>
          </a:p>
        </p:txBody>
      </p:sp>
    </p:spTree>
    <p:extLst>
      <p:ext uri="{BB962C8B-B14F-4D97-AF65-F5344CB8AC3E}">
        <p14:creationId xmlns:p14="http://schemas.microsoft.com/office/powerpoint/2010/main" val="151292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Bonnie</a:t>
            </a:r>
            <a:endParaRPr lang="en-US"/>
          </a:p>
          <a:p>
            <a:endParaRPr lang="en-US"/>
          </a:p>
          <a:p>
            <a:r>
              <a:rPr lang="en-US"/>
              <a:t>Ask members to stand and be recognized.</a:t>
            </a:r>
            <a:endParaRPr lang="en-US">
              <a:cs typeface="Calibri" panose="020F0502020204030204"/>
            </a:endParaRPr>
          </a:p>
          <a:p>
            <a:r>
              <a:rPr lang="en-US"/>
              <a:t>Can we create a QR code to the report?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EB046C-9E1A-4C9B-B7BB-C0CCE12C7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99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Bonnie</a:t>
            </a:r>
            <a:endParaRPr lang="en-US"/>
          </a:p>
          <a:p>
            <a:endParaRPr lang="en-US"/>
          </a:p>
          <a:p>
            <a:r>
              <a:rPr lang="en-US"/>
              <a:t>Briefly describe each?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EB046C-9E1A-4C9B-B7BB-C0CCE12C7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99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Amanda</a:t>
            </a:r>
            <a:endParaRPr lang="en-US"/>
          </a:p>
          <a:p>
            <a:r>
              <a:rPr lang="en-US"/>
              <a:t>Ask to stand and be recognized.</a:t>
            </a:r>
            <a:endParaRPr lang="en-US">
              <a:cs typeface="Calibri" panose="020F0502020204030204"/>
            </a:endParaRPr>
          </a:p>
          <a:p>
            <a:r>
              <a:rPr lang="en-US"/>
              <a:t>Briefly mention the orientation.</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EB046C-9E1A-4C9B-B7BB-C0CCE12C7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24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Amanda</a:t>
            </a:r>
            <a:endParaRPr lang="en-US"/>
          </a:p>
          <a:p>
            <a:r>
              <a:rPr lang="en-US"/>
              <a:t>Snapshot of action-orientation continuous improvement with fast learning and change</a:t>
            </a:r>
          </a:p>
          <a:p>
            <a:r>
              <a:rPr lang="en-US"/>
              <a:t>Briefly describe how we’re going to assemble the teams.</a:t>
            </a:r>
          </a:p>
          <a:p>
            <a:r>
              <a:rPr lang="en-US"/>
              <a:t>Talk about how there will be multiple ways to engage, not just serving on the committees.</a:t>
            </a:r>
          </a:p>
          <a:p>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EB046C-9E1A-4C9B-B7BB-C0CCE12C7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71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Bonnie</a:t>
            </a:r>
            <a:endParaRPr lang="en-US"/>
          </a:p>
          <a:p>
            <a:endParaRPr lang="en-US"/>
          </a:p>
          <a:p>
            <a:r>
              <a:rPr lang="en-US"/>
              <a:t>To learn more, go here! (Have a QR code to self-nominate!</a:t>
            </a: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EB046C-9E1A-4C9B-B7BB-C0CCE12C7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67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1AA9FB3-C2E9-8E43-8ED1-C2971CB29DFE}" type="datetimeFigureOut">
              <a:rPr lang="en-US" smtClean="0"/>
              <a:t>10/2/23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82615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9FB3-C2E9-8E43-8ED1-C2971CB29DFE}"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54959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E1AA9FB3-C2E9-8E43-8ED1-C2971CB29DFE}" type="datetimeFigureOut">
              <a:rPr lang="en-US" smtClean="0"/>
              <a:t>10/2/23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78639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370137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Bulleted 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descr="W Logo_Purple_2685_HEX.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710428"/>
            <a:ext cx="1828800" cy="923544"/>
          </a:xfrm>
          <a:prstGeom prst="rect">
            <a:avLst/>
          </a:prstGeom>
        </p:spPr>
      </p:pic>
      <p:pic>
        <p:nvPicPr>
          <p:cNvPr id="11" name="Picture 10"/>
          <p:cNvPicPr>
            <a:picLocks noChangeAspect="1"/>
          </p:cNvPicPr>
          <p:nvPr userDrawn="1"/>
        </p:nvPicPr>
        <p:blipFill>
          <a:blip r:embed="rId3"/>
          <a:stretch>
            <a:fillRect/>
          </a:stretch>
        </p:blipFill>
        <p:spPr>
          <a:xfrm>
            <a:off x="1032934" y="1384031"/>
            <a:ext cx="1052748" cy="68930"/>
          </a:xfrm>
          <a:prstGeom prst="rect">
            <a:avLst/>
          </a:prstGeom>
        </p:spPr>
      </p:pic>
      <p:sp>
        <p:nvSpPr>
          <p:cNvPr id="2" name="Title 1"/>
          <p:cNvSpPr>
            <a:spLocks noGrp="1"/>
          </p:cNvSpPr>
          <p:nvPr>
            <p:ph type="title" hasCustomPrompt="1"/>
          </p:nvPr>
        </p:nvSpPr>
        <p:spPr>
          <a:xfrm>
            <a:off x="879073" y="371511"/>
            <a:ext cx="10928280"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64534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7441" y="4568599"/>
            <a:ext cx="2133600" cy="186267"/>
          </a:xfrm>
          <a:prstGeom prst="rect">
            <a:avLst/>
          </a:prstGeom>
        </p:spPr>
      </p:pic>
      <p:sp>
        <p:nvSpPr>
          <p:cNvPr id="2" name="Title 1"/>
          <p:cNvSpPr>
            <a:spLocks noGrp="1"/>
          </p:cNvSpPr>
          <p:nvPr>
            <p:ph type="title" hasCustomPrompt="1"/>
          </p:nvPr>
        </p:nvSpPr>
        <p:spPr>
          <a:xfrm>
            <a:off x="613835"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a:extLst>
              <a:ext uri="{FF2B5EF4-FFF2-40B4-BE49-F238E27FC236}">
                <a16:creationId xmlns:a16="http://schemas.microsoft.com/office/drawing/2014/main" id="{1D2FF9A8-788E-4E22-BADC-16D687829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28123" y="3737872"/>
            <a:ext cx="4399869" cy="4399869"/>
          </a:xfrm>
          <a:prstGeom prst="rect">
            <a:avLst/>
          </a:prstGeom>
        </p:spPr>
      </p:pic>
    </p:spTree>
    <p:extLst>
      <p:ext uri="{BB962C8B-B14F-4D97-AF65-F5344CB8AC3E}">
        <p14:creationId xmlns:p14="http://schemas.microsoft.com/office/powerpoint/2010/main" val="793535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0EDBA6-62D0-4F47-BF6A-41CA37AD084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57532" y="6219929"/>
            <a:ext cx="4569177" cy="243860"/>
          </a:xfrm>
          <a:prstGeom prst="rect">
            <a:avLst/>
          </a:prstGeom>
        </p:spPr>
      </p:pic>
      <p:pic>
        <p:nvPicPr>
          <p:cNvPr id="11" name="Picture 10"/>
          <p:cNvPicPr>
            <a:picLocks noChangeAspect="1"/>
          </p:cNvPicPr>
          <p:nvPr/>
        </p:nvPicPr>
        <p:blipFill>
          <a:blip r:embed="rId3"/>
          <a:stretch>
            <a:fillRect/>
          </a:stretch>
        </p:blipFill>
        <p:spPr>
          <a:xfrm>
            <a:off x="740509" y="1819205"/>
            <a:ext cx="1471708" cy="128481"/>
          </a:xfrm>
          <a:prstGeom prst="rect">
            <a:avLst/>
          </a:prstGeom>
        </p:spPr>
      </p:pic>
      <p:pic>
        <p:nvPicPr>
          <p:cNvPr id="12" name="Picture 11"/>
          <p:cNvPicPr>
            <a:picLocks noChangeAspect="1"/>
          </p:cNvPicPr>
          <p:nvPr/>
        </p:nvPicPr>
        <p:blipFill>
          <a:blip r:embed="rId4"/>
          <a:stretch>
            <a:fillRect/>
          </a:stretch>
        </p:blipFill>
        <p:spPr>
          <a:xfrm>
            <a:off x="732042" y="1818011"/>
            <a:ext cx="1471708" cy="128483"/>
          </a:xfrm>
          <a:prstGeom prst="rect">
            <a:avLst/>
          </a:prstGeom>
        </p:spPr>
      </p:pic>
      <p:sp>
        <p:nvSpPr>
          <p:cNvPr id="24"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597230" y="492381"/>
            <a:ext cx="10929479"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4150957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E87E75-F07D-4155-9200-43197A67C9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57354" y="5606267"/>
            <a:ext cx="2834646" cy="1304547"/>
          </a:xfrm>
          <a:prstGeom prst="rect">
            <a:avLst/>
          </a:prstGeom>
        </p:spPr>
      </p:pic>
      <p:pic>
        <p:nvPicPr>
          <p:cNvPr id="22" name="Picture 21"/>
          <p:cNvPicPr>
            <a:picLocks noChangeAspect="1"/>
          </p:cNvPicPr>
          <p:nvPr/>
        </p:nvPicPr>
        <p:blipFill>
          <a:blip r:embed="rId3"/>
          <a:stretch>
            <a:fillRect/>
          </a:stretch>
        </p:blipFill>
        <p:spPr>
          <a:xfrm>
            <a:off x="732042" y="1818011"/>
            <a:ext cx="1471708" cy="128483"/>
          </a:xfrm>
          <a:prstGeom prst="rect">
            <a:avLst/>
          </a:prstGeom>
        </p:spPr>
      </p:pic>
      <p:sp>
        <p:nvSpPr>
          <p:cNvPr id="8"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1117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783B9D-9B75-194C-A5B9-C63024E6D1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40937" y="6219929"/>
            <a:ext cx="4569177" cy="243860"/>
          </a:xfrm>
          <a:prstGeom prst="rect">
            <a:avLst/>
          </a:prstGeom>
        </p:spPr>
      </p:pic>
      <p:pic>
        <p:nvPicPr>
          <p:cNvPr id="9" name="Picture 8"/>
          <p:cNvPicPr>
            <a:picLocks noChangeAspect="1"/>
          </p:cNvPicPr>
          <p:nvPr/>
        </p:nvPicPr>
        <p:blipFill>
          <a:blip r:embed="rId3"/>
          <a:stretch>
            <a:fillRect/>
          </a:stretch>
        </p:blipFill>
        <p:spPr>
          <a:xfrm>
            <a:off x="732042" y="1818011"/>
            <a:ext cx="1471708" cy="128483"/>
          </a:xfrm>
          <a:prstGeom prst="rect">
            <a:avLst/>
          </a:prstGeom>
        </p:spPr>
      </p:pic>
      <p:sp>
        <p:nvSpPr>
          <p:cNvPr id="10" name="Chart Placeholder 11"/>
          <p:cNvSpPr>
            <a:spLocks noGrp="1"/>
          </p:cNvSpPr>
          <p:nvPr>
            <p:ph type="chart" sz="quarter" idx="12" hasCustomPrompt="1"/>
          </p:nvPr>
        </p:nvSpPr>
        <p:spPr>
          <a:xfrm>
            <a:off x="597231" y="2299970"/>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613833" y="492978"/>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5838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17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A358-25DB-441F-82D0-C168D1EC6BE4}"/>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A64BA-CEC9-4B50-B6BD-39E5DBF95A1D}"/>
              </a:ext>
            </a:extLst>
          </p:cNvPr>
          <p:cNvSpPr>
            <a:spLocks noGrp="1"/>
          </p:cNvSpPr>
          <p:nvPr>
            <p:ph idx="1"/>
          </p:nvPr>
        </p:nvSpPr>
        <p:spPr>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84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Header + Graphic">
    <p:bg>
      <p:bgPr>
        <a:solidFill>
          <a:srgbClr val="33006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D2E844-2FAB-5943-9654-888A8464B4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3124" y="6212954"/>
            <a:ext cx="3753593" cy="241828"/>
          </a:xfrm>
          <a:prstGeom prst="rect">
            <a:avLst/>
          </a:prstGeom>
        </p:spPr>
      </p:pic>
    </p:spTree>
    <p:extLst>
      <p:ext uri="{BB962C8B-B14F-4D97-AF65-F5344CB8AC3E}">
        <p14:creationId xmlns:p14="http://schemas.microsoft.com/office/powerpoint/2010/main" val="71981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9FB3-C2E9-8E43-8ED1-C2971CB29DFE}"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088918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7441" y="6263296"/>
            <a:ext cx="4625443" cy="233869"/>
          </a:xfrm>
          <a:prstGeom prst="rect">
            <a:avLst/>
          </a:prstGeom>
        </p:spPr>
      </p:pic>
      <p:pic>
        <p:nvPicPr>
          <p:cNvPr id="9" name="Picture 8"/>
          <p:cNvPicPr>
            <a:picLocks noChangeAspect="1"/>
          </p:cNvPicPr>
          <p:nvPr/>
        </p:nvPicPr>
        <p:blipFill>
          <a:blip r:embed="rId3"/>
          <a:stretch>
            <a:fillRect/>
          </a:stretch>
        </p:blipFill>
        <p:spPr>
          <a:xfrm>
            <a:off x="757441" y="4568599"/>
            <a:ext cx="2133600" cy="186267"/>
          </a:xfrm>
          <a:prstGeom prst="rect">
            <a:avLst/>
          </a:prstGeom>
        </p:spPr>
      </p:pic>
      <p:sp>
        <p:nvSpPr>
          <p:cNvPr id="2" name="Title 1"/>
          <p:cNvSpPr>
            <a:spLocks noGrp="1"/>
          </p:cNvSpPr>
          <p:nvPr>
            <p:ph type="title" hasCustomPrompt="1"/>
          </p:nvPr>
        </p:nvSpPr>
        <p:spPr>
          <a:xfrm>
            <a:off x="613833" y="859991"/>
            <a:ext cx="9364720" cy="3522341"/>
          </a:xfrm>
          <a:prstGeom prst="rect">
            <a:avLst/>
          </a:prstGeom>
        </p:spPr>
        <p:txBody>
          <a:bodyPr anchor="b"/>
          <a:lstStyle>
            <a:lvl1pPr algn="l">
              <a:defRPr sz="6667"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pic>
        <p:nvPicPr>
          <p:cNvPr id="6" name="Picture 5">
            <a:extLst>
              <a:ext uri="{FF2B5EF4-FFF2-40B4-BE49-F238E27FC236}">
                <a16:creationId xmlns:a16="http://schemas.microsoft.com/office/drawing/2014/main" id="{6314F03F-ED93-433F-9B91-C016AF484503}"/>
              </a:ext>
            </a:extLst>
          </p:cNvPr>
          <p:cNvPicPr>
            <a:picLocks noChangeAspect="1"/>
          </p:cNvPicPr>
          <p:nvPr userDrawn="1"/>
        </p:nvPicPr>
        <p:blipFill>
          <a:blip r:embed="rId4" cstate="screen">
            <a:lum bright="70000" contrast="-70000"/>
            <a:extLst>
              <a:ext uri="{28A0092B-C50C-407E-A947-70E740481C1C}">
                <a14:useLocalDpi xmlns:a14="http://schemas.microsoft.com/office/drawing/2010/main"/>
              </a:ext>
            </a:extLst>
          </a:blip>
          <a:stretch>
            <a:fillRect/>
          </a:stretch>
        </p:blipFill>
        <p:spPr>
          <a:xfrm>
            <a:off x="9357354" y="5553453"/>
            <a:ext cx="2834646" cy="1304547"/>
          </a:xfrm>
          <a:prstGeom prst="rect">
            <a:avLst/>
          </a:prstGeom>
        </p:spPr>
      </p:pic>
    </p:spTree>
    <p:extLst>
      <p:ext uri="{BB962C8B-B14F-4D97-AF65-F5344CB8AC3E}">
        <p14:creationId xmlns:p14="http://schemas.microsoft.com/office/powerpoint/2010/main" val="2128519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3FC5E4-4495-BD4C-AA66-5C7EC2855FA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01273" y="6231979"/>
            <a:ext cx="4625443" cy="233869"/>
          </a:xfrm>
          <a:prstGeom prst="rect">
            <a:avLst/>
          </a:prstGeom>
        </p:spPr>
      </p:pic>
      <p:sp>
        <p:nvSpPr>
          <p:cNvPr id="9"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p:cNvPicPr>
            <a:picLocks noChangeAspect="1"/>
          </p:cNvPicPr>
          <p:nvPr/>
        </p:nvPicPr>
        <p:blipFill>
          <a:blip r:embed="rId3"/>
          <a:stretch>
            <a:fillRect/>
          </a:stretch>
        </p:blipFill>
        <p:spPr>
          <a:xfrm>
            <a:off x="732042" y="1818011"/>
            <a:ext cx="1471708" cy="128483"/>
          </a:xfrm>
          <a:prstGeom prst="rect">
            <a:avLst/>
          </a:prstGeom>
        </p:spPr>
      </p:pic>
      <p:sp>
        <p:nvSpPr>
          <p:cNvPr id="2" name="Title 1"/>
          <p:cNvSpPr>
            <a:spLocks noGrp="1"/>
          </p:cNvSpPr>
          <p:nvPr>
            <p:ph type="title" hasCustomPrompt="1"/>
          </p:nvPr>
        </p:nvSpPr>
        <p:spPr>
          <a:xfrm>
            <a:off x="597231" y="49534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96059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2" name="Picture 11"/>
          <p:cNvPicPr>
            <a:picLocks noChangeAspect="1"/>
          </p:cNvPicPr>
          <p:nvPr/>
        </p:nvPicPr>
        <p:blipFill>
          <a:blip r:embed="rId2"/>
          <a:stretch>
            <a:fillRect/>
          </a:stretch>
        </p:blipFill>
        <p:spPr>
          <a:xfrm>
            <a:off x="732042" y="1818011"/>
            <a:ext cx="1471708" cy="128483"/>
          </a:xfrm>
          <a:prstGeom prst="rect">
            <a:avLst/>
          </a:prstGeom>
        </p:spPr>
      </p:pic>
      <p:sp>
        <p:nvSpPr>
          <p:cNvPr id="2" name="Title 1"/>
          <p:cNvSpPr>
            <a:spLocks noGrp="1"/>
          </p:cNvSpPr>
          <p:nvPr>
            <p:ph type="title" hasCustomPrompt="1"/>
          </p:nvPr>
        </p:nvSpPr>
        <p:spPr>
          <a:xfrm>
            <a:off x="597231" y="49297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FF2B5EF4-FFF2-40B4-BE49-F238E27FC236}">
                <a16:creationId xmlns:a16="http://schemas.microsoft.com/office/drawing/2014/main" id="{9617ECA8-E761-41DD-BE09-EA586281D0DA}"/>
              </a:ext>
            </a:extLst>
          </p:cNvPr>
          <p:cNvPicPr>
            <a:picLocks noChangeAspect="1"/>
          </p:cNvPicPr>
          <p:nvPr userDrawn="1"/>
        </p:nvPicPr>
        <p:blipFill>
          <a:blip r:embed="rId3" cstate="screen">
            <a:lum bright="70000" contrast="-70000"/>
            <a:extLst>
              <a:ext uri="{28A0092B-C50C-407E-A947-70E740481C1C}">
                <a14:useLocalDpi xmlns:a14="http://schemas.microsoft.com/office/drawing/2010/main"/>
              </a:ext>
            </a:extLst>
          </a:blip>
          <a:stretch>
            <a:fillRect/>
          </a:stretch>
        </p:blipFill>
        <p:spPr>
          <a:xfrm>
            <a:off x="9357354" y="5553453"/>
            <a:ext cx="2834646" cy="1304547"/>
          </a:xfrm>
          <a:prstGeom prst="rect">
            <a:avLst/>
          </a:prstGeom>
        </p:spPr>
      </p:pic>
    </p:spTree>
    <p:extLst>
      <p:ext uri="{BB962C8B-B14F-4D97-AF65-F5344CB8AC3E}">
        <p14:creationId xmlns:p14="http://schemas.microsoft.com/office/powerpoint/2010/main" val="2642763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 Graphic">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79A0A6-E5F7-F84C-8009-417C35B0E6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84671" y="6229919"/>
            <a:ext cx="4625443" cy="233869"/>
          </a:xfrm>
          <a:prstGeom prst="rect">
            <a:avLst/>
          </a:prstGeom>
        </p:spPr>
      </p:pic>
      <p:sp>
        <p:nvSpPr>
          <p:cNvPr id="6" name="Chart Placeholder 11"/>
          <p:cNvSpPr>
            <a:spLocks noGrp="1"/>
          </p:cNvSpPr>
          <p:nvPr>
            <p:ph type="chart" sz="quarter" idx="12" hasCustomPrompt="1"/>
          </p:nvPr>
        </p:nvSpPr>
        <p:spPr>
          <a:xfrm>
            <a:off x="597231" y="2299970"/>
            <a:ext cx="10912883" cy="3770892"/>
          </a:xfrm>
          <a:prstGeom prst="rect">
            <a:avLst/>
          </a:prstGeom>
        </p:spPr>
        <p:txBody>
          <a:bodyPr>
            <a:normAutofit/>
          </a:bodyPr>
          <a:lstStyle>
            <a:lvl1pPr marL="0" indent="0">
              <a:buNone/>
              <a:defRPr sz="32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3" name="Picture 12"/>
          <p:cNvPicPr>
            <a:picLocks noChangeAspect="1"/>
          </p:cNvPicPr>
          <p:nvPr/>
        </p:nvPicPr>
        <p:blipFill>
          <a:blip r:embed="rId3"/>
          <a:stretch>
            <a:fillRect/>
          </a:stretch>
        </p:blipFill>
        <p:spPr>
          <a:xfrm>
            <a:off x="732042" y="1818011"/>
            <a:ext cx="1471708" cy="128483"/>
          </a:xfrm>
          <a:prstGeom prst="rect">
            <a:avLst/>
          </a:prstGeom>
        </p:spPr>
      </p:pic>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306852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2451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A358-25DB-441F-82D0-C168D1EC6BE4}"/>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A64BA-CEC9-4B50-B6BD-39E5DBF95A1D}"/>
              </a:ext>
            </a:extLst>
          </p:cNvPr>
          <p:cNvSpPr>
            <a:spLocks noGrp="1"/>
          </p:cNvSpPr>
          <p:nvPr>
            <p:ph idx="1"/>
          </p:nvPr>
        </p:nvSpPr>
        <p:spPr>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37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90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5599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0928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888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1AA9FB3-C2E9-8E43-8ED1-C2971CB29DFE}" type="datetimeFigureOut">
              <a:rPr lang="en-US" smtClean="0"/>
              <a:t>10/2/23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70377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9233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8092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915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2374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1290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9886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086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E1AA9FB3-C2E9-8E43-8ED1-C2971CB29DFE}" type="datetimeFigureOut">
              <a:rPr lang="en-US" smtClean="0"/>
              <a:t>10/2/23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08760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E1AA9FB3-C2E9-8E43-8ED1-C2971CB29DFE}" type="datetimeFigureOut">
              <a:rPr lang="en-US" smtClean="0"/>
              <a:t>10/2/23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164945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E1AA9FB3-C2E9-8E43-8ED1-C2971CB29DFE}" type="datetimeFigureOut">
              <a:rPr lang="en-US" smtClean="0"/>
              <a:t>10/2/23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84044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1AA9FB3-C2E9-8E43-8ED1-C2971CB29DFE}" type="datetimeFigureOut">
              <a:rPr lang="en-US" smtClean="0"/>
              <a:t>10/2/23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34444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A9FB3-C2E9-8E43-8ED1-C2971CB29DFE}" type="datetimeFigureOut">
              <a:rPr lang="en-US" smtClean="0"/>
              <a:t>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271587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1AA9FB3-C2E9-8E43-8ED1-C2971CB29DFE}" type="datetimeFigureOut">
              <a:rPr lang="en-US" smtClean="0"/>
              <a:t>10/2/23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E7F2D69F-322F-EE41-A6B4-31BCE860E50F}" type="slidenum">
              <a:rPr lang="en-US" smtClean="0"/>
              <a:t>‹#›</a:t>
            </a:fld>
            <a:endParaRPr lang="en-US"/>
          </a:p>
        </p:txBody>
      </p:sp>
    </p:spTree>
    <p:extLst>
      <p:ext uri="{BB962C8B-B14F-4D97-AF65-F5344CB8AC3E}">
        <p14:creationId xmlns:p14="http://schemas.microsoft.com/office/powerpoint/2010/main" val="159613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1AA9FB3-C2E9-8E43-8ED1-C2971CB29DFE}" type="datetimeFigureOut">
              <a:rPr lang="en-US" smtClean="0"/>
              <a:t>10/2/23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7F2D69F-322F-EE41-A6B4-31BCE860E50F}" type="slidenum">
              <a:rPr lang="en-US" smtClean="0"/>
              <a:t>‹#›</a:t>
            </a:fld>
            <a:endParaRPr lang="en-US"/>
          </a:p>
        </p:txBody>
      </p:sp>
    </p:spTree>
    <p:extLst>
      <p:ext uri="{BB962C8B-B14F-4D97-AF65-F5344CB8AC3E}">
        <p14:creationId xmlns:p14="http://schemas.microsoft.com/office/powerpoint/2010/main" val="250008396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7082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251225"/>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7561349"/>
      </p:ext>
    </p:extLst>
  </p:cSld>
  <p:clrMap bg1="lt1" tx1="dk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tacoma.uw.edu/fa/safety"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49E437-3EDD-2239-46DF-92FADAC1B9C1}"/>
              </a:ext>
            </a:extLst>
          </p:cNvPr>
          <p:cNvPicPr>
            <a:picLocks noChangeAspect="1"/>
          </p:cNvPicPr>
          <p:nvPr/>
        </p:nvPicPr>
        <p:blipFill>
          <a:blip r:embed="rId3"/>
          <a:stretch>
            <a:fillRect/>
          </a:stretch>
        </p:blipFill>
        <p:spPr>
          <a:xfrm>
            <a:off x="1133474" y="706333"/>
            <a:ext cx="3438526" cy="4439616"/>
          </a:xfrm>
          <a:prstGeom prst="rect">
            <a:avLst/>
          </a:prstGeom>
        </p:spPr>
      </p:pic>
      <p:sp>
        <p:nvSpPr>
          <p:cNvPr id="3" name="TextBox 2">
            <a:extLst>
              <a:ext uri="{FF2B5EF4-FFF2-40B4-BE49-F238E27FC236}">
                <a16:creationId xmlns:a16="http://schemas.microsoft.com/office/drawing/2014/main" id="{6DC30E84-202C-188A-83C4-704D7C7DE3ED}"/>
              </a:ext>
            </a:extLst>
          </p:cNvPr>
          <p:cNvSpPr txBox="1"/>
          <p:nvPr/>
        </p:nvSpPr>
        <p:spPr>
          <a:xfrm>
            <a:off x="1695483" y="1914295"/>
            <a:ext cx="2502353" cy="2769989"/>
          </a:xfrm>
          <a:prstGeom prst="rect">
            <a:avLst/>
          </a:prstGeom>
          <a:noFill/>
        </p:spPr>
        <p:txBody>
          <a:bodyPr wrap="square" lIns="91440" tIns="45720" rIns="91440" bIns="45720" anchor="t">
            <a:spAutoFit/>
          </a:bodyPr>
          <a:lstStyle/>
          <a:p>
            <a:r>
              <a:rPr lang="en-US" sz="2800" b="1" i="0" dirty="0">
                <a:solidFill>
                  <a:srgbClr val="683826"/>
                </a:solidFill>
                <a:effectLst/>
              </a:rPr>
              <a:t>Faculty Assembly</a:t>
            </a:r>
            <a:r>
              <a:rPr lang="en-US" sz="2800" b="1" dirty="0">
                <a:solidFill>
                  <a:srgbClr val="683826"/>
                </a:solidFill>
              </a:rPr>
              <a:t> </a:t>
            </a:r>
            <a:endParaRPr lang="en-US" sz="2800" b="1" i="0">
              <a:solidFill>
                <a:srgbClr val="683826"/>
              </a:solidFill>
              <a:effectLst/>
            </a:endParaRPr>
          </a:p>
          <a:p>
            <a:r>
              <a:rPr lang="en-US" sz="2800" b="1" i="0" dirty="0">
                <a:solidFill>
                  <a:srgbClr val="683826"/>
                </a:solidFill>
                <a:effectLst/>
              </a:rPr>
              <a:t>Fall Retreat</a:t>
            </a:r>
          </a:p>
          <a:p>
            <a:endParaRPr lang="en-US" b="1">
              <a:solidFill>
                <a:srgbClr val="683826"/>
              </a:solidFill>
            </a:endParaRPr>
          </a:p>
          <a:p>
            <a:r>
              <a:rPr lang="en-US" b="0" i="0" cap="all" dirty="0" err="1">
                <a:solidFill>
                  <a:srgbClr val="683826"/>
                </a:solidFill>
                <a:effectLst/>
                <a:latin typeface="YAFdJtfMD6Y 0"/>
              </a:rPr>
              <a:t>september</a:t>
            </a:r>
            <a:r>
              <a:rPr lang="en-US" b="0" i="0" cap="all" dirty="0">
                <a:solidFill>
                  <a:srgbClr val="683826"/>
                </a:solidFill>
                <a:effectLst/>
                <a:latin typeface="YAFdJtfMD6Y 0"/>
              </a:rPr>
              <a:t> 29</a:t>
            </a:r>
            <a:r>
              <a:rPr lang="en-US" cap="all" dirty="0">
                <a:solidFill>
                  <a:srgbClr val="683826"/>
                </a:solidFill>
                <a:latin typeface="YAFdJtfMD6Y 0"/>
              </a:rPr>
              <a:t> </a:t>
            </a:r>
          </a:p>
          <a:p>
            <a:r>
              <a:rPr lang="en-US" b="0" i="0" cap="all" dirty="0">
                <a:solidFill>
                  <a:srgbClr val="683826"/>
                </a:solidFill>
                <a:effectLst/>
                <a:latin typeface="YAFdJtfMD6Y 0"/>
              </a:rPr>
              <a:t>1-3 pm</a:t>
            </a:r>
            <a:endParaRPr lang="en-US" dirty="0"/>
          </a:p>
          <a:p>
            <a:endParaRPr lang="en-US" cap="all" dirty="0">
              <a:solidFill>
                <a:srgbClr val="683826"/>
              </a:solidFill>
              <a:effectLst/>
              <a:latin typeface="YAFdJtfMD6Y 0"/>
            </a:endParaRPr>
          </a:p>
          <a:p>
            <a:endParaRPr lang="en-US"/>
          </a:p>
        </p:txBody>
      </p:sp>
      <p:sp>
        <p:nvSpPr>
          <p:cNvPr id="5" name="TextBox 4">
            <a:extLst>
              <a:ext uri="{FF2B5EF4-FFF2-40B4-BE49-F238E27FC236}">
                <a16:creationId xmlns:a16="http://schemas.microsoft.com/office/drawing/2014/main" id="{CA50180F-8A88-E5E0-FA82-B91B6A7698DA}"/>
              </a:ext>
            </a:extLst>
          </p:cNvPr>
          <p:cNvSpPr txBox="1"/>
          <p:nvPr/>
        </p:nvSpPr>
        <p:spPr>
          <a:xfrm>
            <a:off x="4967286" y="1175631"/>
            <a:ext cx="5716361" cy="3693319"/>
          </a:xfrm>
          <a:prstGeom prst="rect">
            <a:avLst/>
          </a:prstGeom>
          <a:noFill/>
        </p:spPr>
        <p:txBody>
          <a:bodyPr wrap="square" lIns="91440" tIns="45720" rIns="91440" bIns="45720" anchor="t">
            <a:spAutoFit/>
          </a:bodyPr>
          <a:lstStyle/>
          <a:p>
            <a:pPr>
              <a:buFont typeface="Arial" panose="020B0604020202020204" pitchFamily="34" charset="0"/>
              <a:buChar char="•"/>
            </a:pPr>
            <a:r>
              <a:rPr lang="en-US" b="0" i="0" dirty="0">
                <a:solidFill>
                  <a:srgbClr val="683826"/>
                </a:solidFill>
                <a:effectLst/>
              </a:rPr>
              <a:t>12:50 Pre-Meeting Snacks &amp; Social</a:t>
            </a:r>
            <a:r>
              <a:rPr lang="en-US" dirty="0">
                <a:solidFill>
                  <a:srgbClr val="683826"/>
                </a:solidFill>
              </a:rPr>
              <a:t> </a:t>
            </a:r>
            <a:endParaRPr lang="en-US" dirty="0"/>
          </a:p>
          <a:p>
            <a:pPr>
              <a:buFont typeface="Arial" panose="020B0604020202020204" pitchFamily="34" charset="0"/>
              <a:buChar char="•"/>
            </a:pPr>
            <a:r>
              <a:rPr lang="en-US" b="0" i="0" dirty="0">
                <a:solidFill>
                  <a:srgbClr val="683826"/>
                </a:solidFill>
                <a:effectLst/>
              </a:rPr>
              <a:t>1:00 Land Acknowledgement &amp; Welcome</a:t>
            </a:r>
            <a:endParaRPr lang="en-US" dirty="0"/>
          </a:p>
          <a:p>
            <a:pPr>
              <a:buFont typeface="Arial" panose="020B0604020202020204" pitchFamily="34" charset="0"/>
              <a:buChar char="•"/>
            </a:pPr>
            <a:r>
              <a:rPr lang="en-US" b="0" i="0" dirty="0">
                <a:solidFill>
                  <a:srgbClr val="683826"/>
                </a:solidFill>
                <a:effectLst/>
              </a:rPr>
              <a:t>1:10 Campus Updates</a:t>
            </a:r>
            <a:r>
              <a:rPr lang="en-US" dirty="0">
                <a:solidFill>
                  <a:srgbClr val="683826"/>
                </a:solidFill>
              </a:rPr>
              <a:t> </a:t>
            </a:r>
            <a:endParaRPr lang="en-US" dirty="0"/>
          </a:p>
          <a:p>
            <a:pPr marL="742950" lvl="1" indent="-285750">
              <a:buFont typeface="Arial" panose="020B0604020202020204" pitchFamily="34" charset="0"/>
              <a:buChar char="•"/>
            </a:pPr>
            <a:r>
              <a:rPr lang="en-US" dirty="0">
                <a:solidFill>
                  <a:srgbClr val="683826"/>
                </a:solidFill>
              </a:rPr>
              <a:t>Dr. Andrew Harris, EVCAA</a:t>
            </a:r>
            <a:endParaRPr lang="en-US" dirty="0">
              <a:solidFill>
                <a:srgbClr val="000000"/>
              </a:solidFill>
            </a:endParaRPr>
          </a:p>
          <a:p>
            <a:pPr marL="742950" lvl="1" indent="-285750">
              <a:buFont typeface="Arial" panose="020B0604020202020204" pitchFamily="34" charset="0"/>
              <a:buChar char="•"/>
            </a:pPr>
            <a:r>
              <a:rPr lang="en-US" dirty="0">
                <a:solidFill>
                  <a:srgbClr val="683826"/>
                </a:solidFill>
              </a:rPr>
              <a:t>Dr</a:t>
            </a:r>
            <a:r>
              <a:rPr lang="en-US" b="0" i="0" dirty="0">
                <a:solidFill>
                  <a:srgbClr val="683826"/>
                </a:solidFill>
                <a:effectLst/>
              </a:rPr>
              <a:t>. Sheila Edwards Lange, Chancellor </a:t>
            </a:r>
          </a:p>
          <a:p>
            <a:pPr marL="742950" lvl="1" indent="-285750">
              <a:buFont typeface="Arial" panose="020B0604020202020204" pitchFamily="34" charset="0"/>
              <a:buChar char="•"/>
            </a:pPr>
            <a:r>
              <a:rPr lang="en-US" dirty="0">
                <a:solidFill>
                  <a:srgbClr val="683826"/>
                </a:solidFill>
              </a:rPr>
              <a:t>Campus Safety </a:t>
            </a:r>
          </a:p>
          <a:p>
            <a:pPr marL="742950" lvl="1" indent="-285750">
              <a:buFont typeface="Arial" panose="020B0604020202020204" pitchFamily="34" charset="0"/>
              <a:buChar char="•"/>
            </a:pPr>
            <a:r>
              <a:rPr lang="en-US" dirty="0">
                <a:solidFill>
                  <a:srgbClr val="683826"/>
                </a:solidFill>
              </a:rPr>
              <a:t>Student Success </a:t>
            </a:r>
            <a:endParaRPr lang="en-US" dirty="0"/>
          </a:p>
          <a:p>
            <a:pPr marL="742950" lvl="1" indent="-285750">
              <a:buFont typeface="Arial" panose="020B0604020202020204" pitchFamily="34" charset="0"/>
              <a:buChar char="•"/>
            </a:pPr>
            <a:r>
              <a:rPr lang="en-US" dirty="0">
                <a:solidFill>
                  <a:srgbClr val="683826"/>
                </a:solidFill>
              </a:rPr>
              <a:t>Mentoring</a:t>
            </a:r>
            <a:endParaRPr lang="en-US" dirty="0"/>
          </a:p>
          <a:p>
            <a:pPr>
              <a:buFont typeface="Arial" panose="020B0604020202020204" pitchFamily="34" charset="0"/>
              <a:buChar char="•"/>
            </a:pPr>
            <a:r>
              <a:rPr lang="en-US" dirty="0">
                <a:solidFill>
                  <a:srgbClr val="683826"/>
                </a:solidFill>
              </a:rPr>
              <a:t>1:55 </a:t>
            </a:r>
            <a:r>
              <a:rPr lang="en-US" b="0" i="0" dirty="0">
                <a:solidFill>
                  <a:srgbClr val="683826"/>
                </a:solidFill>
                <a:effectLst/>
              </a:rPr>
              <a:t>Faculty Assembly Bylaws Revision</a:t>
            </a:r>
            <a:r>
              <a:rPr lang="en-US" dirty="0">
                <a:solidFill>
                  <a:srgbClr val="683826"/>
                </a:solidFill>
              </a:rPr>
              <a:t> </a:t>
            </a:r>
            <a:endParaRPr lang="en-US" dirty="0"/>
          </a:p>
          <a:p>
            <a:pPr marL="742950" lvl="1" indent="-285750">
              <a:buFont typeface="Arial" panose="020B0604020202020204" pitchFamily="34" charset="0"/>
              <a:buChar char="•"/>
            </a:pPr>
            <a:r>
              <a:rPr lang="en-US" b="0" i="0" dirty="0">
                <a:solidFill>
                  <a:srgbClr val="683826"/>
                </a:solidFill>
                <a:effectLst/>
              </a:rPr>
              <a:t>APT Project Refresher</a:t>
            </a:r>
            <a:r>
              <a:rPr lang="en-US" dirty="0">
                <a:solidFill>
                  <a:srgbClr val="683826"/>
                </a:solidFill>
              </a:rPr>
              <a:t> </a:t>
            </a:r>
          </a:p>
          <a:p>
            <a:pPr marL="742950" lvl="1" indent="-285750">
              <a:buFont typeface="Arial" panose="020B0604020202020204" pitchFamily="34" charset="0"/>
              <a:buChar char="•"/>
            </a:pPr>
            <a:r>
              <a:rPr lang="en-US" b="0" i="0" dirty="0">
                <a:solidFill>
                  <a:srgbClr val="683826"/>
                </a:solidFill>
                <a:effectLst/>
              </a:rPr>
              <a:t>Q&amp;A with EVCAA &amp; Academic HR</a:t>
            </a:r>
            <a:r>
              <a:rPr lang="en-US" dirty="0">
                <a:solidFill>
                  <a:srgbClr val="683826"/>
                </a:solidFill>
              </a:rPr>
              <a:t> </a:t>
            </a:r>
          </a:p>
          <a:p>
            <a:pPr marL="742950" lvl="1" indent="-285750">
              <a:buFont typeface="Arial" panose="020B0604020202020204" pitchFamily="34" charset="0"/>
              <a:buChar char="•"/>
            </a:pPr>
            <a:r>
              <a:rPr lang="en-US" b="0" i="0" dirty="0">
                <a:solidFill>
                  <a:srgbClr val="683826"/>
                </a:solidFill>
                <a:effectLst/>
              </a:rPr>
              <a:t>Faculty Discussion</a:t>
            </a:r>
            <a:r>
              <a:rPr lang="en-US" dirty="0">
                <a:solidFill>
                  <a:srgbClr val="683826"/>
                </a:solidFill>
              </a:rPr>
              <a:t> </a:t>
            </a:r>
          </a:p>
          <a:p>
            <a:pPr marL="742950" lvl="1" indent="-285750">
              <a:buFont typeface="Arial" panose="020B0604020202020204" pitchFamily="34" charset="0"/>
              <a:buChar char="•"/>
            </a:pPr>
            <a:r>
              <a:rPr lang="en-US" dirty="0">
                <a:solidFill>
                  <a:srgbClr val="683826"/>
                </a:solidFill>
              </a:rPr>
              <a:t>Report out</a:t>
            </a:r>
          </a:p>
        </p:txBody>
      </p:sp>
      <p:pic>
        <p:nvPicPr>
          <p:cNvPr id="9" name="Picture 5" descr="Text&#10;&#10;Description automatically generated">
            <a:extLst>
              <a:ext uri="{FF2B5EF4-FFF2-40B4-BE49-F238E27FC236}">
                <a16:creationId xmlns:a16="http://schemas.microsoft.com/office/drawing/2014/main" id="{6D6E21BD-F42D-B1A9-2E44-73DE35DE2838}"/>
              </a:ext>
            </a:extLst>
          </p:cNvPr>
          <p:cNvPicPr>
            <a:picLocks noChangeAspect="1"/>
          </p:cNvPicPr>
          <p:nvPr/>
        </p:nvPicPr>
        <p:blipFill>
          <a:blip r:embed="rId4"/>
          <a:stretch>
            <a:fillRect/>
          </a:stretch>
        </p:blipFill>
        <p:spPr>
          <a:xfrm>
            <a:off x="1133474" y="5839848"/>
            <a:ext cx="4604385" cy="569081"/>
          </a:xfrm>
          <a:prstGeom prst="rect">
            <a:avLst/>
          </a:prstGeom>
        </p:spPr>
      </p:pic>
    </p:spTree>
    <p:extLst>
      <p:ext uri="{BB962C8B-B14F-4D97-AF65-F5344CB8AC3E}">
        <p14:creationId xmlns:p14="http://schemas.microsoft.com/office/powerpoint/2010/main" val="339442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0A395-EFBD-9513-8363-4CE4A89A9383}"/>
              </a:ext>
            </a:extLst>
          </p:cNvPr>
          <p:cNvSpPr>
            <a:spLocks noGrp="1"/>
          </p:cNvSpPr>
          <p:nvPr>
            <p:ph type="body" sz="quarter" idx="11"/>
          </p:nvPr>
        </p:nvSpPr>
        <p:spPr/>
        <p:txBody>
          <a:bodyPr vert="horz" lIns="91440" tIns="45720" rIns="91440" bIns="45720" rtlCol="0" anchor="t">
            <a:normAutofit/>
          </a:bodyPr>
          <a:lstStyle/>
          <a:p>
            <a:endParaRPr lang="en-US" b="0" dirty="0">
              <a:ea typeface="Open Sans"/>
            </a:endParaRPr>
          </a:p>
          <a:p>
            <a:pPr marL="0" indent="0" algn="ctr">
              <a:buNone/>
            </a:pPr>
            <a:r>
              <a:rPr lang="en-US" dirty="0">
                <a:ea typeface="Open Sans"/>
              </a:rPr>
              <a:t>Bonnie J. Becker, Ph.D. </a:t>
            </a:r>
          </a:p>
          <a:p>
            <a:pPr marL="0" indent="0" algn="ctr">
              <a:buNone/>
            </a:pPr>
            <a:r>
              <a:rPr lang="en-US" dirty="0">
                <a:ea typeface="Open Sans"/>
              </a:rPr>
              <a:t>Associate Vice Chancellor for Student Success</a:t>
            </a:r>
          </a:p>
          <a:p>
            <a:pPr marL="0" indent="0" algn="ctr">
              <a:buNone/>
            </a:pPr>
            <a:r>
              <a:rPr lang="en-US" dirty="0">
                <a:ea typeface="Open Sans"/>
              </a:rPr>
              <a:t>Amanda Figueroa</a:t>
            </a:r>
          </a:p>
          <a:p>
            <a:pPr marL="0" indent="0" algn="ctr">
              <a:buNone/>
            </a:pPr>
            <a:r>
              <a:rPr lang="en-US" dirty="0">
                <a:ea typeface="Open Sans"/>
              </a:rPr>
              <a:t>Senior Director, Student Transitions &amp; Success</a:t>
            </a:r>
          </a:p>
          <a:p>
            <a:pPr marL="0" indent="0" algn="ctr">
              <a:buNone/>
            </a:pPr>
            <a:endParaRPr lang="en-US" dirty="0">
              <a:ea typeface="Open Sans"/>
            </a:endParaRPr>
          </a:p>
          <a:p>
            <a:pPr marL="0" indent="0" algn="ctr">
              <a:buNone/>
            </a:pPr>
            <a:endParaRPr lang="en-US" dirty="0">
              <a:ea typeface="Open Sans"/>
            </a:endParaRPr>
          </a:p>
          <a:p>
            <a:endParaRPr lang="en-US" b="0" dirty="0">
              <a:ea typeface="Open Sans"/>
            </a:endParaRPr>
          </a:p>
          <a:p>
            <a:endParaRPr lang="en-US" dirty="0">
              <a:ea typeface="Open Sans"/>
            </a:endParaRPr>
          </a:p>
        </p:txBody>
      </p:sp>
      <p:sp>
        <p:nvSpPr>
          <p:cNvPr id="3" name="Title 2">
            <a:extLst>
              <a:ext uri="{FF2B5EF4-FFF2-40B4-BE49-F238E27FC236}">
                <a16:creationId xmlns:a16="http://schemas.microsoft.com/office/drawing/2014/main" id="{3E33128D-345C-A3CD-4020-B18D237D574A}"/>
              </a:ext>
            </a:extLst>
          </p:cNvPr>
          <p:cNvSpPr>
            <a:spLocks noGrp="1"/>
          </p:cNvSpPr>
          <p:nvPr>
            <p:ph type="title"/>
          </p:nvPr>
        </p:nvSpPr>
        <p:spPr/>
        <p:txBody>
          <a:bodyPr vert="horz" lIns="91440" tIns="45720" rIns="91440" bIns="45720" rtlCol="0" anchor="b">
            <a:normAutofit/>
          </a:bodyPr>
          <a:lstStyle/>
          <a:p>
            <a:r>
              <a:rPr lang="en-US">
                <a:latin typeface="Encode Sans Normal Black"/>
              </a:rPr>
              <a:t>Student Success </a:t>
            </a:r>
            <a:endParaRPr lang="en-US"/>
          </a:p>
        </p:txBody>
      </p:sp>
    </p:spTree>
    <p:extLst>
      <p:ext uri="{BB962C8B-B14F-4D97-AF65-F5344CB8AC3E}">
        <p14:creationId xmlns:p14="http://schemas.microsoft.com/office/powerpoint/2010/main" val="145362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51643-EE35-4CCC-81A2-9AFAE66CCB65}"/>
              </a:ext>
            </a:extLst>
          </p:cNvPr>
          <p:cNvSpPr>
            <a:spLocks noGrp="1"/>
          </p:cNvSpPr>
          <p:nvPr>
            <p:ph type="title"/>
          </p:nvPr>
        </p:nvSpPr>
        <p:spPr>
          <a:xfrm>
            <a:off x="613833" y="492978"/>
            <a:ext cx="5329767" cy="1325033"/>
          </a:xfrm>
        </p:spPr>
        <p:txBody>
          <a:bodyPr/>
          <a:lstStyle/>
          <a:p>
            <a:r>
              <a:rPr lang="en-US"/>
              <a:t>STUDENT SUCCESS TEAM 2022-23</a:t>
            </a:r>
          </a:p>
        </p:txBody>
      </p:sp>
      <p:graphicFrame>
        <p:nvGraphicFramePr>
          <p:cNvPr id="7" name="Table 6">
            <a:extLst>
              <a:ext uri="{FF2B5EF4-FFF2-40B4-BE49-F238E27FC236}">
                <a16:creationId xmlns:a16="http://schemas.microsoft.com/office/drawing/2014/main" id="{CAF0F2DC-0A9E-42AB-86CA-068A2CF8C9C4}"/>
              </a:ext>
            </a:extLst>
          </p:cNvPr>
          <p:cNvGraphicFramePr>
            <a:graphicFrameLocks noGrp="1"/>
          </p:cNvGraphicFramePr>
          <p:nvPr/>
        </p:nvGraphicFramePr>
        <p:xfrm>
          <a:off x="6096000" y="302477"/>
          <a:ext cx="5949663" cy="5609978"/>
        </p:xfrm>
        <a:graphic>
          <a:graphicData uri="http://schemas.openxmlformats.org/drawingml/2006/table">
            <a:tbl>
              <a:tblPr firstRow="1" bandRow="1">
                <a:tableStyleId>{3B4B98B0-60AC-42C2-AFA5-B58CD77FA1E5}</a:tableStyleId>
              </a:tblPr>
              <a:tblGrid>
                <a:gridCol w="1885950">
                  <a:extLst>
                    <a:ext uri="{9D8B030D-6E8A-4147-A177-3AD203B41FA5}">
                      <a16:colId xmlns:a16="http://schemas.microsoft.com/office/drawing/2014/main" val="198385712"/>
                    </a:ext>
                  </a:extLst>
                </a:gridCol>
                <a:gridCol w="4063713">
                  <a:extLst>
                    <a:ext uri="{9D8B030D-6E8A-4147-A177-3AD203B41FA5}">
                      <a16:colId xmlns:a16="http://schemas.microsoft.com/office/drawing/2014/main" val="3227930358"/>
                    </a:ext>
                  </a:extLst>
                </a:gridCol>
              </a:tblGrid>
              <a:tr h="533910">
                <a:tc>
                  <a:txBody>
                    <a:bodyPr/>
                    <a:lstStyle/>
                    <a:p>
                      <a:pPr algn="l" rtl="0" fontAlgn="base"/>
                      <a:r>
                        <a:rPr lang="en-US" sz="1400">
                          <a:effectLst/>
                        </a:rPr>
                        <a:t>Name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Affiliation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556730192"/>
                  </a:ext>
                </a:extLst>
              </a:tr>
              <a:tr h="286395">
                <a:tc>
                  <a:txBody>
                    <a:bodyPr/>
                    <a:lstStyle/>
                    <a:p>
                      <a:pPr algn="l" rtl="0" fontAlgn="base"/>
                      <a:r>
                        <a:rPr lang="en-US" sz="1400">
                          <a:effectLst/>
                        </a:rPr>
                        <a:t>Andy Harris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Academic Affairs / Co-Executive Sponsor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489982570"/>
                  </a:ext>
                </a:extLst>
              </a:tr>
              <a:tr h="286395">
                <a:tc>
                  <a:txBody>
                    <a:bodyPr/>
                    <a:lstStyle/>
                    <a:p>
                      <a:pPr algn="l" rtl="0" fontAlgn="base"/>
                      <a:r>
                        <a:rPr lang="en-US" sz="1400">
                          <a:effectLst/>
                        </a:rPr>
                        <a:t>Mentha Hynes-Wilson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Student Affairs / Co-Executive Sponsor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1307320546"/>
                  </a:ext>
                </a:extLst>
              </a:tr>
              <a:tr h="286395">
                <a:tc>
                  <a:txBody>
                    <a:bodyPr/>
                    <a:lstStyle/>
                    <a:p>
                      <a:pPr algn="l" rtl="0" fontAlgn="base"/>
                      <a:r>
                        <a:rPr lang="en-US" sz="1400">
                          <a:effectLst/>
                        </a:rPr>
                        <a:t>Bonnie Becker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Academic Success Programs / Co-Chair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087619211"/>
                  </a:ext>
                </a:extLst>
              </a:tr>
              <a:tr h="286395">
                <a:tc>
                  <a:txBody>
                    <a:bodyPr/>
                    <a:lstStyle/>
                    <a:p>
                      <a:pPr algn="l" rtl="0" fontAlgn="base"/>
                      <a:r>
                        <a:rPr lang="en-US" sz="1400">
                          <a:effectLst/>
                        </a:rPr>
                        <a:t>Amanda Figueroa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Student Transitions &amp; Success / Co-Chair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3461155667"/>
                  </a:ext>
                </a:extLst>
              </a:tr>
              <a:tr h="286395">
                <a:tc>
                  <a:txBody>
                    <a:bodyPr/>
                    <a:lstStyle/>
                    <a:p>
                      <a:pPr algn="l" rtl="0" fontAlgn="base"/>
                      <a:r>
                        <a:rPr lang="en-US" sz="1400">
                          <a:effectLst/>
                        </a:rPr>
                        <a:t>Andrew Chamberlain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Institutional Research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956437549"/>
                  </a:ext>
                </a:extLst>
              </a:tr>
              <a:tr h="286395">
                <a:tc>
                  <a:txBody>
                    <a:bodyPr/>
                    <a:lstStyle/>
                    <a:p>
                      <a:pPr algn="l" rtl="0" fontAlgn="base"/>
                      <a:r>
                        <a:rPr lang="en-US" sz="1400">
                          <a:effectLst/>
                        </a:rPr>
                        <a:t>Donald Chinn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Engineering and Technology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1644954884"/>
                  </a:ext>
                </a:extLst>
              </a:tr>
              <a:tr h="286395">
                <a:tc>
                  <a:txBody>
                    <a:bodyPr/>
                    <a:lstStyle/>
                    <a:p>
                      <a:pPr algn="l" rtl="0" fontAlgn="base"/>
                      <a:r>
                        <a:rPr lang="en-US" sz="1400">
                          <a:effectLst/>
                        </a:rPr>
                        <a:t>Lorraine Dinnel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University Academic Advising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909803381"/>
                  </a:ext>
                </a:extLst>
              </a:tr>
              <a:tr h="286395">
                <a:tc>
                  <a:txBody>
                    <a:bodyPr/>
                    <a:lstStyle/>
                    <a:p>
                      <a:pPr algn="l" rtl="0" fontAlgn="base"/>
                      <a:r>
                        <a:rPr lang="en-US" sz="1400">
                          <a:effectLst/>
                        </a:rPr>
                        <a:t>Stan Emert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Milgard School of Business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483493575"/>
                  </a:ext>
                </a:extLst>
              </a:tr>
              <a:tr h="286395">
                <a:tc>
                  <a:txBody>
                    <a:bodyPr/>
                    <a:lstStyle/>
                    <a:p>
                      <a:pPr algn="l" rtl="0" fontAlgn="base"/>
                      <a:r>
                        <a:rPr lang="en-US" sz="1400">
                          <a:effectLst/>
                        </a:rPr>
                        <a:t>Natalie Eschenbaum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Interdisciplinary Arts &amp; Sciences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1186534097"/>
                  </a:ext>
                </a:extLst>
              </a:tr>
              <a:tr h="215083">
                <a:tc>
                  <a:txBody>
                    <a:bodyPr/>
                    <a:lstStyle/>
                    <a:p>
                      <a:pPr algn="l" rtl="0" fontAlgn="base"/>
                      <a:r>
                        <a:rPr lang="en-US" sz="1400">
                          <a:effectLst/>
                        </a:rPr>
                        <a:t>Johnica Hopkins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Nursing &amp; Healthcare Leadership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491297855"/>
                  </a:ext>
                </a:extLst>
              </a:tr>
              <a:tr h="286395">
                <a:tc>
                  <a:txBody>
                    <a:bodyPr/>
                    <a:lstStyle/>
                    <a:p>
                      <a:pPr algn="l" rtl="0" fontAlgn="base"/>
                      <a:r>
                        <a:rPr lang="en-US" sz="1400">
                          <a:effectLst/>
                        </a:rPr>
                        <a:t>Kira King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Engineering and Technology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3385524428"/>
                  </a:ext>
                </a:extLst>
              </a:tr>
              <a:tr h="286395">
                <a:tc>
                  <a:txBody>
                    <a:bodyPr/>
                    <a:lstStyle/>
                    <a:p>
                      <a:pPr algn="l" rtl="0" fontAlgn="base"/>
                      <a:r>
                        <a:rPr lang="en-US" sz="1400">
                          <a:effectLst/>
                        </a:rPr>
                        <a:t>Joe Lawless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Chancellor's Office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597427415"/>
                  </a:ext>
                </a:extLst>
              </a:tr>
              <a:tr h="286395">
                <a:tc>
                  <a:txBody>
                    <a:bodyPr/>
                    <a:lstStyle/>
                    <a:p>
                      <a:pPr algn="l" rtl="0" fontAlgn="base"/>
                      <a:r>
                        <a:rPr lang="en-US" sz="1400">
                          <a:effectLst/>
                        </a:rPr>
                        <a:t>Nedralani Logotala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Equity &amp; Inclusion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1206958969"/>
                  </a:ext>
                </a:extLst>
              </a:tr>
              <a:tr h="213924">
                <a:tc>
                  <a:txBody>
                    <a:bodyPr/>
                    <a:lstStyle/>
                    <a:p>
                      <a:pPr algn="l" rtl="0" fontAlgn="base"/>
                      <a:r>
                        <a:rPr lang="en-US" sz="1400">
                          <a:effectLst/>
                        </a:rPr>
                        <a:t>Tina Peterman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ACE (American Council on Education) Fellow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57120733"/>
                  </a:ext>
                </a:extLst>
              </a:tr>
              <a:tr h="286395">
                <a:tc>
                  <a:txBody>
                    <a:bodyPr/>
                    <a:lstStyle/>
                    <a:p>
                      <a:pPr algn="l" rtl="0" fontAlgn="base"/>
                      <a:r>
                        <a:rPr lang="en-US" sz="1400">
                          <a:effectLst/>
                        </a:rPr>
                        <a:t>Deirdre Raynor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Undergraduate Education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985624665"/>
                  </a:ext>
                </a:extLst>
              </a:tr>
              <a:tr h="286395">
                <a:tc>
                  <a:txBody>
                    <a:bodyPr/>
                    <a:lstStyle/>
                    <a:p>
                      <a:pPr algn="l" rtl="0" fontAlgn="base"/>
                      <a:r>
                        <a:rPr lang="en-US" sz="1400">
                          <a:effectLst/>
                        </a:rPr>
                        <a:t>David Ross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Social Work and Criminal Justice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3092797783"/>
                  </a:ext>
                </a:extLst>
              </a:tr>
              <a:tr h="286395">
                <a:tc>
                  <a:txBody>
                    <a:bodyPr/>
                    <a:lstStyle/>
                    <a:p>
                      <a:pPr algn="l" rtl="0" fontAlgn="base"/>
                      <a:r>
                        <a:rPr lang="en-US" sz="1400">
                          <a:effectLst/>
                        </a:rPr>
                        <a:t>Stephen Ross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Interdisciplinary Arts &amp; Sciences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3396288999"/>
                  </a:ext>
                </a:extLst>
              </a:tr>
              <a:tr h="286395">
                <a:tc>
                  <a:txBody>
                    <a:bodyPr/>
                    <a:lstStyle/>
                    <a:p>
                      <a:pPr algn="l" rtl="0" fontAlgn="base"/>
                      <a:r>
                        <a:rPr lang="en-US" sz="1400">
                          <a:effectLst/>
                        </a:rPr>
                        <a:t>Ashley Walker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tc>
                  <a:txBody>
                    <a:bodyPr/>
                    <a:lstStyle/>
                    <a:p>
                      <a:pPr algn="l" rtl="0" fontAlgn="base"/>
                      <a:r>
                        <a:rPr lang="en-US" sz="1400">
                          <a:effectLst/>
                        </a:rPr>
                        <a:t>School of Education </a:t>
                      </a:r>
                      <a:endParaRPr lang="en-US" sz="1400" b="0" i="0">
                        <a:effectLst/>
                        <a:latin typeface="Open Sans" panose="020B0606030504020204" pitchFamily="34" charset="0"/>
                        <a:ea typeface="Open Sans" panose="020B0606030504020204" pitchFamily="34" charset="0"/>
                        <a:cs typeface="Open Sans" panose="020B0606030504020204" pitchFamily="34" charset="0"/>
                      </a:endParaRPr>
                    </a:p>
                  </a:txBody>
                  <a:tcPr marL="33515" marR="33515" marT="16757" marB="16757" anchor="b"/>
                </a:tc>
                <a:extLst>
                  <a:ext uri="{0D108BD9-81ED-4DB2-BD59-A6C34878D82A}">
                    <a16:rowId xmlns:a16="http://schemas.microsoft.com/office/drawing/2014/main" val="2821111267"/>
                  </a:ext>
                </a:extLst>
              </a:tr>
            </a:tbl>
          </a:graphicData>
        </a:graphic>
      </p:graphicFrame>
      <p:sp>
        <p:nvSpPr>
          <p:cNvPr id="9" name="TextBox 8">
            <a:extLst>
              <a:ext uri="{FF2B5EF4-FFF2-40B4-BE49-F238E27FC236}">
                <a16:creationId xmlns:a16="http://schemas.microsoft.com/office/drawing/2014/main" id="{71250982-A20C-4BC8-B6D1-4A2B5AD142F3}"/>
              </a:ext>
            </a:extLst>
          </p:cNvPr>
          <p:cNvSpPr txBox="1"/>
          <p:nvPr/>
        </p:nvSpPr>
        <p:spPr>
          <a:xfrm>
            <a:off x="613833" y="2337008"/>
            <a:ext cx="5329767" cy="3575447"/>
          </a:xfrm>
          <a:prstGeom prst="round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Key Outcomes</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Assembled a cross-unit, cross-disciplinary team and met seven times to create a collaborative student success strategy.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Developed and assessed a Student Success Asset Inventory.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Identified five urgent actions and developed a structure to drive collaborative work in the 2023-24 academic year.</a:t>
            </a:r>
          </a:p>
        </p:txBody>
      </p:sp>
    </p:spTree>
    <p:extLst>
      <p:ext uri="{BB962C8B-B14F-4D97-AF65-F5344CB8AC3E}">
        <p14:creationId xmlns:p14="http://schemas.microsoft.com/office/powerpoint/2010/main" val="70042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73;p22">
            <a:extLst>
              <a:ext uri="{FF2B5EF4-FFF2-40B4-BE49-F238E27FC236}">
                <a16:creationId xmlns:a16="http://schemas.microsoft.com/office/drawing/2014/main" id="{DFAD0DCF-1451-434C-B1D1-0B7F6829EA6D}"/>
              </a:ext>
            </a:extLst>
          </p:cNvPr>
          <p:cNvSpPr/>
          <p:nvPr/>
        </p:nvSpPr>
        <p:spPr>
          <a:xfrm>
            <a:off x="0" y="0"/>
            <a:ext cx="12192000" cy="6858000"/>
          </a:xfrm>
          <a:prstGeom prst="rect">
            <a:avLst/>
          </a:prstGeom>
          <a:solidFill>
            <a:srgbClr val="FFFFFF"/>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67" b="0" i="0" u="none" strike="noStrike" kern="1200" cap="none" spc="0" normalizeH="0" baseline="0" noProof="0">
              <a:ln>
                <a:noFill/>
              </a:ln>
              <a:solidFill>
                <a:srgbClr val="E8D3A2"/>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881E7F86-C869-43C9-BFAE-CE872208C59A}"/>
              </a:ext>
            </a:extLst>
          </p:cNvPr>
          <p:cNvSpPr>
            <a:spLocks noGrp="1"/>
          </p:cNvSpPr>
          <p:nvPr>
            <p:ph type="title"/>
          </p:nvPr>
        </p:nvSpPr>
        <p:spPr>
          <a:xfrm>
            <a:off x="444500" y="365125"/>
            <a:ext cx="11303000" cy="825046"/>
          </a:xfrm>
          <a:solidFill>
            <a:srgbClr val="84754D"/>
          </a:solidFill>
          <a:ln>
            <a:noFill/>
          </a:ln>
        </p:spPr>
        <p:txBody>
          <a:bodyPr spcFirstLastPara="1" vert="horz" wrap="square" lIns="121900" tIns="121900" rIns="121900" bIns="121900" rtlCol="0" anchor="t" anchorCtr="0">
            <a:noAutofit/>
          </a:bodyPr>
          <a:lstStyle/>
          <a:p>
            <a:r>
              <a:rPr lang="en-US" sz="4000" b="1">
                <a:solidFill>
                  <a:schemeClr val="bg2"/>
                </a:solidFill>
                <a:latin typeface="Encode Sans Normal Black" charset="0"/>
              </a:rPr>
              <a:t>STUDENT SUCCESS STRATEGY 2023-24</a:t>
            </a:r>
          </a:p>
        </p:txBody>
      </p:sp>
      <p:pic>
        <p:nvPicPr>
          <p:cNvPr id="6" name="Picture 5">
            <a:extLst>
              <a:ext uri="{FF2B5EF4-FFF2-40B4-BE49-F238E27FC236}">
                <a16:creationId xmlns:a16="http://schemas.microsoft.com/office/drawing/2014/main" id="{E9129AB8-66EC-4AC1-BE9F-5AEFCF80E9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2164" y="5462151"/>
            <a:ext cx="1088744" cy="1270942"/>
          </a:xfrm>
          <a:prstGeom prst="rect">
            <a:avLst/>
          </a:prstGeom>
        </p:spPr>
      </p:pic>
      <p:pic>
        <p:nvPicPr>
          <p:cNvPr id="3" name="Picture 2" descr="A diagram of a student success&#10;&#10;Description automatically generated">
            <a:extLst>
              <a:ext uri="{FF2B5EF4-FFF2-40B4-BE49-F238E27FC236}">
                <a16:creationId xmlns:a16="http://schemas.microsoft.com/office/drawing/2014/main" id="{F4052B9E-23DC-E637-86B4-6C24992B07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6001" y="1101961"/>
            <a:ext cx="9883876" cy="5561985"/>
          </a:xfrm>
          <a:prstGeom prst="rect">
            <a:avLst/>
          </a:prstGeom>
        </p:spPr>
      </p:pic>
      <p:sp>
        <p:nvSpPr>
          <p:cNvPr id="7" name="Rectangle: Rounded Corners 6">
            <a:extLst>
              <a:ext uri="{FF2B5EF4-FFF2-40B4-BE49-F238E27FC236}">
                <a16:creationId xmlns:a16="http://schemas.microsoft.com/office/drawing/2014/main" id="{73DFD85D-86D7-8AAA-E72E-D375D0C170B1}"/>
              </a:ext>
            </a:extLst>
          </p:cNvPr>
          <p:cNvSpPr/>
          <p:nvPr/>
        </p:nvSpPr>
        <p:spPr>
          <a:xfrm>
            <a:off x="1951883" y="5747038"/>
            <a:ext cx="1310243" cy="914400"/>
          </a:xfrm>
          <a:prstGeom prst="roundRect">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8D3A2"/>
                </a:solidFill>
                <a:effectLst/>
                <a:uLnTx/>
                <a:uFillTx/>
                <a:latin typeface="Open Sans"/>
                <a:ea typeface="Open Sans"/>
                <a:cs typeface="Open Sans"/>
              </a:rPr>
              <a:t>Link to report</a:t>
            </a:r>
          </a:p>
        </p:txBody>
      </p:sp>
      <p:sp>
        <p:nvSpPr>
          <p:cNvPr id="9" name="Arrow: Down 8">
            <a:extLst>
              <a:ext uri="{FF2B5EF4-FFF2-40B4-BE49-F238E27FC236}">
                <a16:creationId xmlns:a16="http://schemas.microsoft.com/office/drawing/2014/main" id="{54FAA774-2066-D4BE-D59B-243D191F5558}"/>
              </a:ext>
            </a:extLst>
          </p:cNvPr>
          <p:cNvSpPr/>
          <p:nvPr/>
        </p:nvSpPr>
        <p:spPr>
          <a:xfrm rot="5400000">
            <a:off x="1418994" y="5907389"/>
            <a:ext cx="484632" cy="58256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D3A2"/>
              </a:solidFill>
              <a:effectLst/>
              <a:uLnTx/>
              <a:uFillTx/>
              <a:latin typeface="Calibri"/>
              <a:ea typeface="+mn-ea"/>
              <a:cs typeface="+mn-cs"/>
            </a:endParaRPr>
          </a:p>
        </p:txBody>
      </p:sp>
    </p:spTree>
    <p:extLst>
      <p:ext uri="{BB962C8B-B14F-4D97-AF65-F5344CB8AC3E}">
        <p14:creationId xmlns:p14="http://schemas.microsoft.com/office/powerpoint/2010/main" val="142888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9DA6B-5656-4F47-9006-032AB3403E3E}"/>
              </a:ext>
            </a:extLst>
          </p:cNvPr>
          <p:cNvSpPr>
            <a:spLocks noGrp="1"/>
          </p:cNvSpPr>
          <p:nvPr>
            <p:ph type="title"/>
          </p:nvPr>
        </p:nvSpPr>
        <p:spPr/>
        <p:txBody>
          <a:bodyPr/>
          <a:lstStyle/>
          <a:p>
            <a:r>
              <a:rPr lang="en-US"/>
              <a:t>2023-24 STUDENT SUCCESS STEERING COMMITTEE/CO-CHAIRS</a:t>
            </a:r>
          </a:p>
        </p:txBody>
      </p:sp>
      <p:sp>
        <p:nvSpPr>
          <p:cNvPr id="9" name="Rectangle: Rounded Corners 8">
            <a:extLst>
              <a:ext uri="{FF2B5EF4-FFF2-40B4-BE49-F238E27FC236}">
                <a16:creationId xmlns:a16="http://schemas.microsoft.com/office/drawing/2014/main" id="{98436BCE-260F-4FDD-B998-6D1440D72554}"/>
              </a:ext>
            </a:extLst>
          </p:cNvPr>
          <p:cNvSpPr/>
          <p:nvPr/>
        </p:nvSpPr>
        <p:spPr>
          <a:xfrm>
            <a:off x="429986" y="2162175"/>
            <a:ext cx="2128157" cy="36957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B2E83"/>
                </a:solidFill>
                <a:effectLst/>
                <a:uLnTx/>
                <a:uFillTx/>
                <a:latin typeface="Uni Sans"/>
                <a:ea typeface="Open Sans"/>
                <a:cs typeface="Open Sans"/>
              </a:rPr>
              <a:t>First Year Experience</a:t>
            </a:r>
            <a:endParaRPr kumimoji="0" lang="en-US" sz="1800" b="1" i="0" u="none" strike="noStrike" kern="1200" cap="none" spc="0" normalizeH="0" baseline="0" noProof="0">
              <a:ln>
                <a:noFill/>
              </a:ln>
              <a:solidFill>
                <a:srgbClr val="4B2E83"/>
              </a:solidFill>
              <a:effectLst/>
              <a:uLnTx/>
              <a:uFillTx/>
              <a:latin typeface="Uni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Deirdre Raynor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Office of Undergraduate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Joyce Dinglasan-Panlilio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SIAS – Science and Math</a:t>
            </a:r>
            <a:endParaRPr kumimoji="0" lang="en-US" sz="10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Stephon Harris</a:t>
            </a:r>
            <a:endParaRPr kumimoji="0" lang="en-US" sz="1800" b="0" i="0" u="none" strike="noStrike" kern="1200" cap="none" spc="0" normalizeH="0" baseline="0" noProof="0">
              <a:ln>
                <a:noFill/>
              </a:ln>
              <a:solidFill>
                <a:srgbClr val="4B2E83"/>
              </a:solidFill>
              <a:effectLst/>
              <a:uLnTx/>
              <a:uFillTx/>
              <a:latin typeface="Calibri"/>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Undergrad orientation programs</a:t>
            </a:r>
          </a:p>
        </p:txBody>
      </p:sp>
      <p:sp>
        <p:nvSpPr>
          <p:cNvPr id="10" name="Rectangle: Rounded Corners 9">
            <a:extLst>
              <a:ext uri="{FF2B5EF4-FFF2-40B4-BE49-F238E27FC236}">
                <a16:creationId xmlns:a16="http://schemas.microsoft.com/office/drawing/2014/main" id="{5C293800-34BE-46FB-924B-35FF75202FE2}"/>
              </a:ext>
            </a:extLst>
          </p:cNvPr>
          <p:cNvSpPr/>
          <p:nvPr/>
        </p:nvSpPr>
        <p:spPr>
          <a:xfrm>
            <a:off x="2726558" y="2162175"/>
            <a:ext cx="2128156" cy="36957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B2E83"/>
                </a:solidFill>
                <a:effectLst/>
                <a:uLnTx/>
                <a:uFillTx/>
                <a:latin typeface="Uni Sans"/>
                <a:ea typeface="Open Sans"/>
                <a:cs typeface="Open Sans"/>
              </a:rPr>
              <a:t>Graduate Student Experience</a:t>
            </a:r>
            <a:endParaRPr kumimoji="0" lang="en-US" sz="1800" b="1" i="0" u="none" strike="noStrike" kern="1200" cap="none" spc="0" normalizeH="0" baseline="0" noProof="0">
              <a:ln>
                <a:noFill/>
              </a:ln>
              <a:solidFill>
                <a:srgbClr val="4B2E83"/>
              </a:solidFill>
              <a:effectLst/>
              <a:uLnTx/>
              <a:uFillTx/>
              <a:latin typeface="Uni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Anaid Yerena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Urban Studies</a:t>
            </a:r>
            <a:endParaRPr kumimoji="0" lang="en-US" sz="1000" b="0" i="0" u="none" strike="noStrike" kern="1200" cap="none" spc="0" normalizeH="0" baseline="0" noProof="0">
              <a:ln>
                <a:noFill/>
              </a:ln>
              <a:solidFill>
                <a:srgbClr val="4B2E83"/>
              </a:solidFill>
              <a:effectLst/>
              <a:uLnTx/>
              <a:uFillTx/>
              <a:latin typeface="Calibri"/>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Ashley Walker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Education</a:t>
            </a:r>
            <a:endParaRPr kumimoji="0" lang="en-US" sz="10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Conor Leary</a:t>
            </a:r>
            <a:endParaRPr kumimoji="0" lang="en-US" sz="1800" b="0" i="0" u="none" strike="noStrike" kern="1200" cap="none" spc="0" normalizeH="0" baseline="0" noProof="0">
              <a:ln>
                <a:noFill/>
              </a:ln>
              <a:solidFill>
                <a:srgbClr val="4B2E83"/>
              </a:solidFill>
              <a:effectLst/>
              <a:uLnTx/>
              <a:uFillTx/>
              <a:latin typeface="Calibri"/>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Student Life</a:t>
            </a:r>
          </a:p>
        </p:txBody>
      </p:sp>
      <p:sp>
        <p:nvSpPr>
          <p:cNvPr id="11" name="Rectangle: Rounded Corners 10">
            <a:extLst>
              <a:ext uri="{FF2B5EF4-FFF2-40B4-BE49-F238E27FC236}">
                <a16:creationId xmlns:a16="http://schemas.microsoft.com/office/drawing/2014/main" id="{1232F213-A217-4647-A788-AAC044DBAA5C}"/>
              </a:ext>
            </a:extLst>
          </p:cNvPr>
          <p:cNvSpPr/>
          <p:nvPr/>
        </p:nvSpPr>
        <p:spPr>
          <a:xfrm>
            <a:off x="5034015" y="2162175"/>
            <a:ext cx="2128157" cy="36957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B2E83"/>
                </a:solidFill>
                <a:effectLst/>
                <a:uLnTx/>
                <a:uFillTx/>
                <a:latin typeface="Uni Sans"/>
                <a:ea typeface="Open Sans"/>
                <a:cs typeface="Open Sans"/>
              </a:rPr>
              <a:t>Removing Curricular Barriers</a:t>
            </a:r>
            <a:endParaRPr kumimoji="0" lang="en-US" sz="1800" b="1" i="0" u="none" strike="noStrike" kern="1200" cap="none" spc="0" normalizeH="0" baseline="0" noProof="0">
              <a:ln>
                <a:noFill/>
              </a:ln>
              <a:solidFill>
                <a:srgbClr val="4B2E83"/>
              </a:solidFill>
              <a:effectLst/>
              <a:uLnTx/>
              <a:uFillTx/>
              <a:latin typeface="Uni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David Ross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Social Work &amp; Criminal Justice</a:t>
            </a:r>
            <a:endParaRPr kumimoji="0" lang="en-US" sz="10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Natalie Eschenbaum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SIAS</a:t>
            </a:r>
          </a:p>
        </p:txBody>
      </p:sp>
      <p:sp>
        <p:nvSpPr>
          <p:cNvPr id="12" name="Rectangle: Rounded Corners 11">
            <a:extLst>
              <a:ext uri="{FF2B5EF4-FFF2-40B4-BE49-F238E27FC236}">
                <a16:creationId xmlns:a16="http://schemas.microsoft.com/office/drawing/2014/main" id="{B2F5A1DE-B79F-49F5-B876-D41E2B778E27}"/>
              </a:ext>
            </a:extLst>
          </p:cNvPr>
          <p:cNvSpPr/>
          <p:nvPr/>
        </p:nvSpPr>
        <p:spPr>
          <a:xfrm>
            <a:off x="7330587" y="2162175"/>
            <a:ext cx="2139042" cy="36957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B2E83"/>
                </a:solidFill>
                <a:effectLst/>
                <a:uLnTx/>
                <a:uFillTx/>
                <a:latin typeface="Uni Sans"/>
                <a:ea typeface="Open Sans"/>
                <a:cs typeface="Open Sans"/>
              </a:rPr>
              <a:t>High Impact Practices</a:t>
            </a:r>
            <a:endParaRPr kumimoji="0" lang="en-US" sz="1800" b="1" i="0" u="none" strike="noStrike" kern="1200" cap="none" spc="0" normalizeH="0" baseline="0" noProof="0">
              <a:ln>
                <a:noFill/>
              </a:ln>
              <a:solidFill>
                <a:srgbClr val="4B2E83"/>
              </a:solidFill>
              <a:effectLst/>
              <a:uLnTx/>
              <a:uFillTx/>
              <a:latin typeface="Uni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Annie Downey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Library</a:t>
            </a:r>
            <a:endParaRPr kumimoji="0" lang="en-US" sz="10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Dawn Williams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Career Development</a:t>
            </a:r>
            <a:endParaRPr kumimoji="0" lang="en-US" sz="10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B2E83"/>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Emma Rose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SIAS – Culture, Arts &amp; Communication</a:t>
            </a:r>
          </a:p>
        </p:txBody>
      </p:sp>
      <p:sp>
        <p:nvSpPr>
          <p:cNvPr id="13" name="Rectangle: Rounded Corners 12">
            <a:extLst>
              <a:ext uri="{FF2B5EF4-FFF2-40B4-BE49-F238E27FC236}">
                <a16:creationId xmlns:a16="http://schemas.microsoft.com/office/drawing/2014/main" id="{958704F8-F921-4F4D-9580-98FE2CB907A4}"/>
              </a:ext>
            </a:extLst>
          </p:cNvPr>
          <p:cNvSpPr/>
          <p:nvPr/>
        </p:nvSpPr>
        <p:spPr>
          <a:xfrm>
            <a:off x="9638044" y="2162175"/>
            <a:ext cx="2171699" cy="369570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B2E83"/>
                </a:solidFill>
                <a:effectLst/>
                <a:uLnTx/>
                <a:uFillTx/>
                <a:latin typeface="Uni Sans"/>
                <a:ea typeface="Open Sans"/>
                <a:cs typeface="Open Sans"/>
              </a:rPr>
              <a:t>Common Student Data System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Open Sans"/>
                <a:ea typeface="Open Sans"/>
                <a:cs typeface="Open Sans"/>
              </a:rPr>
              <a:t>Andrea Coker Anderson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Registrar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4B2E83"/>
                </a:solidFill>
                <a:effectLst/>
                <a:uLnTx/>
                <a:uFillTx/>
                <a:latin typeface="Open Sans"/>
                <a:ea typeface="Open Sans"/>
                <a:cs typeface="Open Sans"/>
              </a:rPr>
              <a:t>BethAnn</a:t>
            </a:r>
            <a:r>
              <a:rPr kumimoji="0" lang="en-US" sz="1800" b="0" i="0" u="none" strike="noStrike" kern="1200" cap="none" spc="0" normalizeH="0" baseline="0" noProof="0">
                <a:ln>
                  <a:noFill/>
                </a:ln>
                <a:solidFill>
                  <a:srgbClr val="4B2E83"/>
                </a:solidFill>
                <a:effectLst/>
                <a:uLnTx/>
                <a:uFillTx/>
                <a:latin typeface="Open Sans"/>
                <a:ea typeface="Open Sans"/>
                <a:cs typeface="Open Sans"/>
              </a:rPr>
              <a:t> Hoover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2E83"/>
                </a:solidFill>
                <a:effectLst/>
                <a:uLnTx/>
                <a:uFillTx/>
                <a:latin typeface="Open Sans"/>
                <a:ea typeface="Open Sans"/>
                <a:cs typeface="Open Sans"/>
              </a:rPr>
              <a:t>SIAS – Academic Services</a:t>
            </a:r>
          </a:p>
        </p:txBody>
      </p:sp>
    </p:spTree>
    <p:extLst>
      <p:ext uri="{BB962C8B-B14F-4D97-AF65-F5344CB8AC3E}">
        <p14:creationId xmlns:p14="http://schemas.microsoft.com/office/powerpoint/2010/main" val="323827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9DA6B-5656-4F47-9006-032AB3403E3E}"/>
              </a:ext>
            </a:extLst>
          </p:cNvPr>
          <p:cNvSpPr>
            <a:spLocks noGrp="1"/>
          </p:cNvSpPr>
          <p:nvPr>
            <p:ph type="title"/>
          </p:nvPr>
        </p:nvSpPr>
        <p:spPr/>
        <p:txBody>
          <a:bodyPr lIns="91440" tIns="45720" rIns="91440" bIns="45720" anchor="b"/>
          <a:lstStyle/>
          <a:p>
            <a:r>
              <a:rPr lang="en-US">
                <a:latin typeface="Encode Sans Normal Black"/>
              </a:rPr>
              <a:t>2023-24 STUDENT SUCCESS STEERING COMMITTEE TIMELINE</a:t>
            </a:r>
          </a:p>
        </p:txBody>
      </p:sp>
      <p:pic>
        <p:nvPicPr>
          <p:cNvPr id="3" name="Picture 2">
            <a:extLst>
              <a:ext uri="{FF2B5EF4-FFF2-40B4-BE49-F238E27FC236}">
                <a16:creationId xmlns:a16="http://schemas.microsoft.com/office/drawing/2014/main" id="{6DA728ED-6A05-480C-BD93-E105521325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6527" y="1979594"/>
            <a:ext cx="10430189" cy="4878406"/>
          </a:xfrm>
          <a:prstGeom prst="rect">
            <a:avLst/>
          </a:prstGeom>
        </p:spPr>
      </p:pic>
    </p:spTree>
    <p:extLst>
      <p:ext uri="{BB962C8B-B14F-4D97-AF65-F5344CB8AC3E}">
        <p14:creationId xmlns:p14="http://schemas.microsoft.com/office/powerpoint/2010/main" val="336118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1BA3F55-2E1E-86E8-2707-0D2869D2CCCA}"/>
              </a:ext>
            </a:extLst>
          </p:cNvPr>
          <p:cNvSpPr>
            <a:spLocks noGrp="1"/>
          </p:cNvSpPr>
          <p:nvPr>
            <p:ph type="body" sz="quarter" idx="12"/>
          </p:nvPr>
        </p:nvSpPr>
        <p:spPr>
          <a:xfrm>
            <a:off x="762275" y="3425817"/>
            <a:ext cx="7182052" cy="548228"/>
          </a:xfrm>
        </p:spPr>
        <p:txBody>
          <a:bodyPr lIns="91440" tIns="45720" rIns="91440" bIns="45720" anchor="t">
            <a:noAutofit/>
          </a:bodyPr>
          <a:lstStyle/>
          <a:p>
            <a:r>
              <a:rPr lang="en-US" dirty="0">
                <a:solidFill>
                  <a:srgbClr val="32363A"/>
                </a:solidFill>
              </a:rPr>
              <a:t>How can the 2023-24 Student Success Steering Committee partner with faculty governance with intentionality and authenticity?</a:t>
            </a:r>
            <a:endParaRPr lang="en-US" dirty="0"/>
          </a:p>
        </p:txBody>
      </p:sp>
      <p:sp>
        <p:nvSpPr>
          <p:cNvPr id="3" name="Title 2">
            <a:extLst>
              <a:ext uri="{FF2B5EF4-FFF2-40B4-BE49-F238E27FC236}">
                <a16:creationId xmlns:a16="http://schemas.microsoft.com/office/drawing/2014/main" id="{A6D44E85-2B0E-D943-DDDD-119A7FD7DEF7}"/>
              </a:ext>
            </a:extLst>
          </p:cNvPr>
          <p:cNvSpPr>
            <a:spLocks noGrp="1"/>
          </p:cNvSpPr>
          <p:nvPr>
            <p:ph type="title"/>
          </p:nvPr>
        </p:nvSpPr>
        <p:spPr/>
        <p:txBody>
          <a:bodyPr lIns="91440" tIns="45720" rIns="91440" bIns="45720" anchor="b"/>
          <a:lstStyle/>
          <a:p>
            <a:r>
              <a:rPr lang="en-US" dirty="0">
                <a:latin typeface="Encode Sans Normal Black"/>
              </a:rPr>
              <a:t>HOW TO PARTNER WITH FACULTY AND SHARED GOVERNANCE?</a:t>
            </a:r>
            <a:endParaRPr lang="en-US" dirty="0"/>
          </a:p>
        </p:txBody>
      </p:sp>
      <p:pic>
        <p:nvPicPr>
          <p:cNvPr id="6" name="Picture 5" descr="A qr code with a logo">
            <a:extLst>
              <a:ext uri="{FF2B5EF4-FFF2-40B4-BE49-F238E27FC236}">
                <a16:creationId xmlns:a16="http://schemas.microsoft.com/office/drawing/2014/main" id="{88E5D591-95FE-A98D-BA91-E392A8C8CD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1179" y="3195452"/>
            <a:ext cx="2743200" cy="2743200"/>
          </a:xfrm>
          <a:prstGeom prst="rect">
            <a:avLst/>
          </a:prstGeom>
        </p:spPr>
      </p:pic>
      <p:sp>
        <p:nvSpPr>
          <p:cNvPr id="7" name="TextBox 6">
            <a:extLst>
              <a:ext uri="{FF2B5EF4-FFF2-40B4-BE49-F238E27FC236}">
                <a16:creationId xmlns:a16="http://schemas.microsoft.com/office/drawing/2014/main" id="{60CD4665-71A9-B06B-257E-9DA1890A4B0E}"/>
              </a:ext>
            </a:extLst>
          </p:cNvPr>
          <p:cNvSpPr txBox="1"/>
          <p:nvPr/>
        </p:nvSpPr>
        <p:spPr>
          <a:xfrm>
            <a:off x="8847116" y="23453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2E83"/>
              </a:solidFill>
              <a:effectLst/>
              <a:uLnTx/>
              <a:uFillTx/>
              <a:latin typeface="Calibri"/>
              <a:ea typeface="Calibri"/>
              <a:cs typeface="Calibri"/>
            </a:endParaRPr>
          </a:p>
        </p:txBody>
      </p:sp>
      <p:sp>
        <p:nvSpPr>
          <p:cNvPr id="8" name="Rectangle: Rounded Corners 7">
            <a:extLst>
              <a:ext uri="{FF2B5EF4-FFF2-40B4-BE49-F238E27FC236}">
                <a16:creationId xmlns:a16="http://schemas.microsoft.com/office/drawing/2014/main" id="{98F3F372-EEBF-9D22-D219-E395AEA1D06B}"/>
              </a:ext>
            </a:extLst>
          </p:cNvPr>
          <p:cNvSpPr/>
          <p:nvPr/>
        </p:nvSpPr>
        <p:spPr>
          <a:xfrm>
            <a:off x="8770298" y="1937038"/>
            <a:ext cx="306185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8D3A2"/>
                </a:solidFill>
                <a:effectLst/>
                <a:uLnTx/>
                <a:uFillTx/>
                <a:latin typeface="Open Sans"/>
                <a:ea typeface="Open Sans"/>
                <a:cs typeface="Open Sans"/>
              </a:rPr>
              <a:t>Link to give anonymous feedback</a:t>
            </a:r>
          </a:p>
        </p:txBody>
      </p:sp>
      <p:sp>
        <p:nvSpPr>
          <p:cNvPr id="9" name="Arrow: Down 8">
            <a:extLst>
              <a:ext uri="{FF2B5EF4-FFF2-40B4-BE49-F238E27FC236}">
                <a16:creationId xmlns:a16="http://schemas.microsoft.com/office/drawing/2014/main" id="{B7C462CF-E885-4AF3-F98F-EA8F17F0E8D3}"/>
              </a:ext>
            </a:extLst>
          </p:cNvPr>
          <p:cNvSpPr/>
          <p:nvPr/>
        </p:nvSpPr>
        <p:spPr>
          <a:xfrm>
            <a:off x="10058292" y="2849493"/>
            <a:ext cx="484632" cy="582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D3A2"/>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3649EFA-BA86-37EC-3591-4FC72FA5316D}"/>
              </a:ext>
            </a:extLst>
          </p:cNvPr>
          <p:cNvSpPr txBox="1"/>
          <p:nvPr/>
        </p:nvSpPr>
        <p:spPr>
          <a:xfrm>
            <a:off x="8851075" y="56744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2E83"/>
                </a:solidFill>
                <a:effectLst/>
                <a:uLnTx/>
                <a:uFillTx/>
                <a:latin typeface="Calibri"/>
                <a:ea typeface="+mn-ea"/>
                <a:cs typeface="+mn-cs"/>
              </a:rPr>
              <a:t>https://bit.ly/46Lo0gj?r=qr</a:t>
            </a:r>
          </a:p>
        </p:txBody>
      </p:sp>
    </p:spTree>
    <p:extLst>
      <p:ext uri="{BB962C8B-B14F-4D97-AF65-F5344CB8AC3E}">
        <p14:creationId xmlns:p14="http://schemas.microsoft.com/office/powerpoint/2010/main" val="318073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50E5FF-ED6A-4407-9551-A683FF1ECDD6}"/>
              </a:ext>
            </a:extLst>
          </p:cNvPr>
          <p:cNvSpPr>
            <a:spLocks noGrp="1"/>
          </p:cNvSpPr>
          <p:nvPr>
            <p:ph type="body" sz="quarter" idx="11"/>
          </p:nvPr>
        </p:nvSpPr>
        <p:spPr>
          <a:xfrm>
            <a:off x="653985" y="2207828"/>
            <a:ext cx="8306028" cy="3002348"/>
          </a:xfrm>
        </p:spPr>
        <p:txBody>
          <a:bodyPr/>
          <a:lstStyle/>
          <a:p>
            <a:r>
              <a:rPr lang="en-US"/>
              <a:t>Data snapshot</a:t>
            </a:r>
          </a:p>
          <a:p>
            <a:r>
              <a:rPr lang="en-US"/>
              <a:t>First Gen Student Experience: NASPA Center for First Generation Success</a:t>
            </a:r>
          </a:p>
          <a:p>
            <a:r>
              <a:rPr lang="en-US"/>
              <a:t>Transfer Student Experience: Aspen Institute</a:t>
            </a:r>
          </a:p>
          <a:p>
            <a:r>
              <a:rPr lang="en-US"/>
              <a:t>Introduce the Strategy and ask for committee nominations </a:t>
            </a:r>
          </a:p>
        </p:txBody>
      </p:sp>
      <p:sp>
        <p:nvSpPr>
          <p:cNvPr id="2" name="Title 1">
            <a:extLst>
              <a:ext uri="{FF2B5EF4-FFF2-40B4-BE49-F238E27FC236}">
                <a16:creationId xmlns:a16="http://schemas.microsoft.com/office/drawing/2014/main" id="{C9808940-C34D-4492-BCB5-4392CB214050}"/>
              </a:ext>
            </a:extLst>
          </p:cNvPr>
          <p:cNvSpPr>
            <a:spLocks noGrp="1"/>
          </p:cNvSpPr>
          <p:nvPr>
            <p:ph type="title"/>
          </p:nvPr>
        </p:nvSpPr>
        <p:spPr/>
        <p:txBody>
          <a:bodyPr/>
          <a:lstStyle/>
          <a:p>
            <a:r>
              <a:rPr lang="en-US"/>
              <a:t>SAVE THE DATE!</a:t>
            </a:r>
            <a:br>
              <a:rPr lang="en-US"/>
            </a:br>
            <a:r>
              <a:rPr lang="en-US"/>
              <a:t>Student Success Strategy Kick Off</a:t>
            </a:r>
          </a:p>
        </p:txBody>
      </p:sp>
      <p:sp>
        <p:nvSpPr>
          <p:cNvPr id="5" name="TextBox 4">
            <a:extLst>
              <a:ext uri="{FF2B5EF4-FFF2-40B4-BE49-F238E27FC236}">
                <a16:creationId xmlns:a16="http://schemas.microsoft.com/office/drawing/2014/main" id="{9B376B92-EC56-44DA-8154-C9E569AE040C}"/>
              </a:ext>
            </a:extLst>
          </p:cNvPr>
          <p:cNvSpPr txBox="1"/>
          <p:nvPr/>
        </p:nvSpPr>
        <p:spPr>
          <a:xfrm>
            <a:off x="839351" y="6110140"/>
            <a:ext cx="4745783" cy="510778"/>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October 5, 12:30 to 2, BHS 106</a:t>
            </a:r>
          </a:p>
        </p:txBody>
      </p:sp>
      <p:pic>
        <p:nvPicPr>
          <p:cNvPr id="6" name="Picture 5" descr="A qr code with a logo&#10;&#10;Description automatically generated">
            <a:extLst>
              <a:ext uri="{FF2B5EF4-FFF2-40B4-BE49-F238E27FC236}">
                <a16:creationId xmlns:a16="http://schemas.microsoft.com/office/drawing/2014/main" id="{549F0429-CA74-EEB7-6B26-0583E79D20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5514" y="2656114"/>
            <a:ext cx="2558143" cy="2558143"/>
          </a:xfrm>
          <a:prstGeom prst="rect">
            <a:avLst/>
          </a:prstGeom>
        </p:spPr>
      </p:pic>
      <p:sp>
        <p:nvSpPr>
          <p:cNvPr id="7" name="TextBox 6">
            <a:extLst>
              <a:ext uri="{FF2B5EF4-FFF2-40B4-BE49-F238E27FC236}">
                <a16:creationId xmlns:a16="http://schemas.microsoft.com/office/drawing/2014/main" id="{4089F4C5-0DBE-57C6-B963-1513691117A9}"/>
              </a:ext>
            </a:extLst>
          </p:cNvPr>
          <p:cNvSpPr txBox="1"/>
          <p:nvPr/>
        </p:nvSpPr>
        <p:spPr>
          <a:xfrm>
            <a:off x="9220200" y="5312228"/>
            <a:ext cx="26996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lt"/>
                <a:cs typeface="Calibri"/>
              </a:rPr>
              <a:t>bit.ly/2023-UWT-SSengage</a:t>
            </a:r>
            <a:endParaRPr kumimoji="0" lang="en-US" sz="1800" b="0" i="0" u="none" strike="noStrike" kern="1200" cap="none" spc="0" normalizeH="0" baseline="0" noProof="0">
              <a:ln>
                <a:noFill/>
              </a:ln>
              <a:solidFill>
                <a:srgbClr val="FFFFFF"/>
              </a:solidFill>
              <a:effectLst/>
              <a:uLnTx/>
              <a:uFillTx/>
              <a:latin typeface="Calibri"/>
              <a:ea typeface="Calibri"/>
              <a:cs typeface="Calibri"/>
            </a:endParaRPr>
          </a:p>
        </p:txBody>
      </p:sp>
      <p:sp>
        <p:nvSpPr>
          <p:cNvPr id="8" name="Rectangle: Rounded Corners 7">
            <a:extLst>
              <a:ext uri="{FF2B5EF4-FFF2-40B4-BE49-F238E27FC236}">
                <a16:creationId xmlns:a16="http://schemas.microsoft.com/office/drawing/2014/main" id="{6B2BC3E5-A0E0-0EA5-14F5-26149BEE3930}"/>
              </a:ext>
            </a:extLst>
          </p:cNvPr>
          <p:cNvSpPr/>
          <p:nvPr/>
        </p:nvSpPr>
        <p:spPr>
          <a:xfrm>
            <a:off x="9047389" y="1887556"/>
            <a:ext cx="3061853" cy="459180"/>
          </a:xfrm>
          <a:prstGeom prst="roundRect">
            <a:avLst/>
          </a:prstGeom>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8D3A2"/>
                </a:solidFill>
                <a:effectLst/>
                <a:uLnTx/>
                <a:uFillTx/>
                <a:latin typeface="Open Sans"/>
                <a:ea typeface="Open Sans"/>
                <a:cs typeface="Open Sans"/>
              </a:rPr>
              <a:t>Link to self-nominate</a:t>
            </a:r>
          </a:p>
        </p:txBody>
      </p:sp>
      <p:sp>
        <p:nvSpPr>
          <p:cNvPr id="10" name="Arrow: Down 9">
            <a:extLst>
              <a:ext uri="{FF2B5EF4-FFF2-40B4-BE49-F238E27FC236}">
                <a16:creationId xmlns:a16="http://schemas.microsoft.com/office/drawing/2014/main" id="{0B892C14-2C48-EFF0-6748-84E7A1FAA8BF}"/>
              </a:ext>
            </a:extLst>
          </p:cNvPr>
          <p:cNvSpPr/>
          <p:nvPr/>
        </p:nvSpPr>
        <p:spPr>
          <a:xfrm>
            <a:off x="10335383" y="2344791"/>
            <a:ext cx="484632" cy="453915"/>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D3A2"/>
              </a:solidFill>
              <a:effectLst/>
              <a:uLnTx/>
              <a:uFillTx/>
              <a:latin typeface="Calibri"/>
              <a:ea typeface="+mn-ea"/>
              <a:cs typeface="+mn-cs"/>
            </a:endParaRPr>
          </a:p>
        </p:txBody>
      </p:sp>
    </p:spTree>
    <p:extLst>
      <p:ext uri="{BB962C8B-B14F-4D97-AF65-F5344CB8AC3E}">
        <p14:creationId xmlns:p14="http://schemas.microsoft.com/office/powerpoint/2010/main" val="410157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0A395-EFBD-9513-8363-4CE4A89A9383}"/>
              </a:ext>
            </a:extLst>
          </p:cNvPr>
          <p:cNvSpPr>
            <a:spLocks noGrp="1"/>
          </p:cNvSpPr>
          <p:nvPr>
            <p:ph type="body" sz="quarter" idx="11"/>
          </p:nvPr>
        </p:nvSpPr>
        <p:spPr/>
        <p:txBody>
          <a:bodyPr vert="horz" lIns="91440" tIns="45720" rIns="91440" bIns="45720" rtlCol="0" anchor="t">
            <a:normAutofit/>
          </a:bodyPr>
          <a:lstStyle/>
          <a:p>
            <a:endParaRPr lang="en-US" b="0" dirty="0">
              <a:ea typeface="Open Sans"/>
            </a:endParaRPr>
          </a:p>
          <a:p>
            <a:pPr marL="0" indent="0" algn="ctr">
              <a:buNone/>
            </a:pPr>
            <a:r>
              <a:rPr lang="en-US">
                <a:ea typeface="Open Sans"/>
              </a:rPr>
              <a:t>Anaid Yerena, Ph.D. </a:t>
            </a:r>
          </a:p>
          <a:p>
            <a:pPr marL="0" indent="0" algn="ctr">
              <a:buNone/>
            </a:pPr>
            <a:r>
              <a:rPr lang="en-US" dirty="0">
                <a:ea typeface="Open Sans"/>
              </a:rPr>
              <a:t>Associate Professor, School of Urban Studies </a:t>
            </a:r>
          </a:p>
          <a:p>
            <a:pPr marL="0" indent="0" algn="ctr">
              <a:buNone/>
            </a:pPr>
            <a:r>
              <a:rPr lang="en-US" dirty="0">
                <a:ea typeface="Open Sans"/>
              </a:rPr>
              <a:t>Founding Faculty, Social Justice Research &amp; Scholarship Initiative (SJRSI) </a:t>
            </a:r>
          </a:p>
          <a:p>
            <a:pPr marL="0" indent="0" algn="ctr">
              <a:buNone/>
            </a:pPr>
            <a:endParaRPr lang="en-US" dirty="0">
              <a:ea typeface="Open Sans"/>
            </a:endParaRPr>
          </a:p>
          <a:p>
            <a:endParaRPr lang="en-US" b="0" dirty="0">
              <a:ea typeface="Open Sans"/>
            </a:endParaRPr>
          </a:p>
          <a:p>
            <a:pPr marL="0" indent="0">
              <a:buNone/>
            </a:pPr>
            <a:endParaRPr lang="en-US" dirty="0">
              <a:ea typeface="Open Sans"/>
            </a:endParaRPr>
          </a:p>
        </p:txBody>
      </p:sp>
      <p:sp>
        <p:nvSpPr>
          <p:cNvPr id="3" name="Title 2">
            <a:extLst>
              <a:ext uri="{FF2B5EF4-FFF2-40B4-BE49-F238E27FC236}">
                <a16:creationId xmlns:a16="http://schemas.microsoft.com/office/drawing/2014/main" id="{3E33128D-345C-A3CD-4020-B18D237D574A}"/>
              </a:ext>
            </a:extLst>
          </p:cNvPr>
          <p:cNvSpPr>
            <a:spLocks noGrp="1"/>
          </p:cNvSpPr>
          <p:nvPr>
            <p:ph type="title"/>
          </p:nvPr>
        </p:nvSpPr>
        <p:spPr/>
        <p:txBody>
          <a:bodyPr vert="horz" lIns="91440" tIns="45720" rIns="91440" bIns="45720" rtlCol="0" anchor="b">
            <a:normAutofit/>
          </a:bodyPr>
          <a:lstStyle/>
          <a:p>
            <a:r>
              <a:rPr lang="en-US" dirty="0">
                <a:solidFill>
                  <a:srgbClr val="222222"/>
                </a:solidFill>
                <a:latin typeface="Arial"/>
                <a:cs typeface="Arial"/>
              </a:rPr>
              <a:t>Multi-Level Mentoring Program</a:t>
            </a:r>
            <a:endParaRPr lang="en-US" dirty="0"/>
          </a:p>
        </p:txBody>
      </p:sp>
    </p:spTree>
    <p:extLst>
      <p:ext uri="{BB962C8B-B14F-4D97-AF65-F5344CB8AC3E}">
        <p14:creationId xmlns:p14="http://schemas.microsoft.com/office/powerpoint/2010/main" val="415814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solidFill>
                  <a:srgbClr val="FFFFFF"/>
                </a:solidFill>
              </a:rPr>
              <a:t>UWT Multi-level Faculty Mentoring Program</a:t>
            </a:r>
            <a:endParaRPr>
              <a:solidFill>
                <a:srgbClr val="FFFFFF"/>
              </a:solidFill>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p>
            <a:pPr marL="0" indent="0"/>
            <a:r>
              <a:rPr lang="en"/>
              <a:t>Overview</a:t>
            </a:r>
            <a:endParaRPr/>
          </a:p>
        </p:txBody>
      </p:sp>
      <p:sp>
        <p:nvSpPr>
          <p:cNvPr id="56" name="Google Shape;56;p13"/>
          <p:cNvSpPr txBox="1"/>
          <p:nvPr/>
        </p:nvSpPr>
        <p:spPr>
          <a:xfrm>
            <a:off x="1560200" y="5783424"/>
            <a:ext cx="9071600"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867" kern="0">
                <a:solidFill>
                  <a:srgbClr val="FFFFFF"/>
                </a:solidFill>
                <a:latin typeface="Arial"/>
                <a:cs typeface="Arial"/>
                <a:sym typeface="Arial"/>
              </a:rPr>
              <a:t>Funded and supported by the Executive Vice Chancellor for Academic Affairs</a:t>
            </a:r>
            <a:endParaRPr sz="1867" kern="0">
              <a:solidFill>
                <a:srgbClr val="FFFFFF"/>
              </a:solidFill>
              <a:latin typeface="Arial"/>
              <a:cs typeface="Arial"/>
              <a:sym typeface="Arial"/>
            </a:endParaRPr>
          </a:p>
        </p:txBody>
      </p:sp>
      <p:pic>
        <p:nvPicPr>
          <p:cNvPr id="57" name="Google Shape;57;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467" y="71567"/>
            <a:ext cx="1338533" cy="132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06134" y="3322300"/>
            <a:ext cx="4714268" cy="3535701"/>
          </a:xfrm>
          <a:prstGeom prst="rect">
            <a:avLst/>
          </a:prstGeom>
          <a:noFill/>
          <a:ln>
            <a:noFill/>
          </a:ln>
        </p:spPr>
      </p:pic>
      <p:pic>
        <p:nvPicPr>
          <p:cNvPr id="63" name="Google Shape;63;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3322299"/>
            <a:ext cx="4706123" cy="3535703"/>
          </a:xfrm>
          <a:prstGeom prst="rect">
            <a:avLst/>
          </a:prstGeom>
          <a:noFill/>
          <a:ln>
            <a:noFill/>
          </a:ln>
        </p:spPr>
      </p:pic>
      <p:pic>
        <p:nvPicPr>
          <p:cNvPr id="64" name="Google Shape;64;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592701" y="1"/>
            <a:ext cx="4599299" cy="3455431"/>
          </a:xfrm>
          <a:prstGeom prst="rect">
            <a:avLst/>
          </a:prstGeom>
          <a:noFill/>
          <a:ln>
            <a:noFill/>
          </a:ln>
        </p:spPr>
      </p:pic>
      <p:pic>
        <p:nvPicPr>
          <p:cNvPr id="65" name="Google Shape;65;p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3"/>
            <a:ext cx="5733773" cy="3322297"/>
          </a:xfrm>
          <a:prstGeom prst="rect">
            <a:avLst/>
          </a:prstGeom>
          <a:noFill/>
          <a:ln>
            <a:noFill/>
          </a:ln>
        </p:spPr>
      </p:pic>
      <p:pic>
        <p:nvPicPr>
          <p:cNvPr id="66" name="Google Shape;66;p1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733767" y="1"/>
            <a:ext cx="2592965" cy="1899929"/>
          </a:xfrm>
          <a:prstGeom prst="rect">
            <a:avLst/>
          </a:prstGeom>
          <a:noFill/>
          <a:ln>
            <a:noFill/>
          </a:ln>
        </p:spPr>
      </p:pic>
      <p:pic>
        <p:nvPicPr>
          <p:cNvPr id="67" name="Google Shape;67;p1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7389500" y="3402583"/>
            <a:ext cx="4599299" cy="3455416"/>
          </a:xfrm>
          <a:prstGeom prst="rect">
            <a:avLst/>
          </a:prstGeom>
          <a:noFill/>
          <a:ln>
            <a:noFill/>
          </a:ln>
        </p:spPr>
      </p:pic>
      <p:pic>
        <p:nvPicPr>
          <p:cNvPr id="68" name="Google Shape;68;p14"/>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4293632" y="1899935"/>
            <a:ext cx="3336547" cy="25024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838200" y="401221"/>
            <a:ext cx="10515600" cy="1348065"/>
          </a:xfrm>
        </p:spPr>
        <p:txBody>
          <a:bodyPr>
            <a:normAutofit/>
          </a:bodyPr>
          <a:lstStyle/>
          <a:p>
            <a:r>
              <a:rPr lang="en-US" sz="6800">
                <a:solidFill>
                  <a:schemeClr val="bg1"/>
                </a:solidFill>
              </a:rPr>
              <a:t>Land acknowledgement</a:t>
            </a:r>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5470071" y="1749286"/>
            <a:ext cx="5883729" cy="3590174"/>
          </a:xfrm>
        </p:spPr>
        <p:txBody>
          <a:bodyPr vert="horz" lIns="91440" tIns="45720" rIns="91440" bIns="45720" rtlCol="0">
            <a:normAutofit/>
          </a:bodyPr>
          <a:lstStyle/>
          <a:p>
            <a:pPr marL="0" indent="0">
              <a:buNone/>
            </a:pPr>
            <a:r>
              <a:rPr lang="en" i="1" dirty="0">
                <a:ea typeface="+mn-lt"/>
                <a:cs typeface="+mn-lt"/>
              </a:rPr>
              <a:t>Before we begin our retreat of the UW Tacoma faculty assembly,  let's take a moment to recognize that our university sits on the ancestral homelands of the Puyallup Tribe of Indians, whose ancestors have lived on and cared for this land for thousands of years. Please join me in expressing our deepest gratitude to the Puyallup and other coast Salish people for their long-enduring and continued care for this region's land and waterways.</a:t>
            </a:r>
            <a:endParaRPr lang="en-US" dirty="0"/>
          </a:p>
        </p:txBody>
      </p:sp>
      <p:sp>
        <p:nvSpPr>
          <p:cNvPr id="4" name="TextBox 3">
            <a:extLst>
              <a:ext uri="{FF2B5EF4-FFF2-40B4-BE49-F238E27FC236}">
                <a16:creationId xmlns:a16="http://schemas.microsoft.com/office/drawing/2014/main" id="{783039DF-51AE-E9F4-2ECE-33175BC17D2D}"/>
              </a:ext>
            </a:extLst>
          </p:cNvPr>
          <p:cNvSpPr txBox="1"/>
          <p:nvPr/>
        </p:nvSpPr>
        <p:spPr>
          <a:xfrm>
            <a:off x="1008158" y="2689966"/>
            <a:ext cx="3490100" cy="1077218"/>
          </a:xfrm>
          <a:prstGeom prst="rect">
            <a:avLst/>
          </a:prstGeom>
          <a:noFill/>
        </p:spPr>
        <p:txBody>
          <a:bodyPr wrap="square" rtlCol="0">
            <a:spAutoFit/>
          </a:bodyPr>
          <a:lstStyle/>
          <a:p>
            <a:r>
              <a:rPr lang="en-US" sz="3200" b="1">
                <a:solidFill>
                  <a:schemeClr val="bg1"/>
                </a:solidFill>
                <a:latin typeface="+mj-lt"/>
              </a:rPr>
              <a:t>Land Acknowledgement</a:t>
            </a:r>
          </a:p>
        </p:txBody>
      </p:sp>
    </p:spTree>
    <p:extLst>
      <p:ext uri="{BB962C8B-B14F-4D97-AF65-F5344CB8AC3E}">
        <p14:creationId xmlns:p14="http://schemas.microsoft.com/office/powerpoint/2010/main" val="279616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path path="circle">
            <a:fillToRect l="50000" t="50000" r="50000" b="50000"/>
          </a:path>
          <a:tileRect/>
        </a:gradFill>
        <a:effectLst/>
      </p:bgPr>
    </p:bg>
    <p:spTree>
      <p:nvGrpSpPr>
        <p:cNvPr id="1" name="Shape 72"/>
        <p:cNvGrpSpPr/>
        <p:nvPr/>
      </p:nvGrpSpPr>
      <p:grpSpPr>
        <a:xfrm>
          <a:off x="0" y="0"/>
          <a:ext cx="0" cy="0"/>
          <a:chOff x="0" y="0"/>
          <a:chExt cx="0" cy="0"/>
        </a:xfrm>
      </p:grpSpPr>
      <p:pic>
        <p:nvPicPr>
          <p:cNvPr id="73" name="Google Shape;73;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38901" y="4257145"/>
            <a:ext cx="3461833" cy="2600852"/>
          </a:xfrm>
          <a:prstGeom prst="rect">
            <a:avLst/>
          </a:prstGeom>
          <a:noFill/>
          <a:ln>
            <a:noFill/>
          </a:ln>
        </p:spPr>
      </p:pic>
      <p:pic>
        <p:nvPicPr>
          <p:cNvPr id="74" name="Google Shape;74;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393700" y="2666097"/>
            <a:ext cx="3103093" cy="3877167"/>
          </a:xfrm>
          <a:prstGeom prst="rect">
            <a:avLst/>
          </a:prstGeom>
          <a:noFill/>
          <a:ln>
            <a:noFill/>
          </a:ln>
        </p:spPr>
      </p:pic>
      <p:pic>
        <p:nvPicPr>
          <p:cNvPr id="75" name="Google Shape;75;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0" y="304800"/>
            <a:ext cx="2995101" cy="3877160"/>
          </a:xfrm>
          <a:prstGeom prst="rect">
            <a:avLst/>
          </a:prstGeom>
          <a:noFill/>
          <a:ln>
            <a:noFill/>
          </a:ln>
        </p:spPr>
      </p:pic>
      <p:pic>
        <p:nvPicPr>
          <p:cNvPr id="76" name="Google Shape;76;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90306" y="2933568"/>
            <a:ext cx="3553401" cy="3986569"/>
          </a:xfrm>
          <a:prstGeom prst="rect">
            <a:avLst/>
          </a:prstGeom>
          <a:noFill/>
          <a:ln>
            <a:noFill/>
          </a:ln>
        </p:spPr>
      </p:pic>
      <p:pic>
        <p:nvPicPr>
          <p:cNvPr id="77" name="Google Shape;77;p15"/>
          <p:cNvPicPr preferRelativeResize="0"/>
          <p:nvPr/>
        </p:nvPicPr>
        <p:blipFill rotWithShape="1">
          <a:blip r:embed="rId7" cstate="screen">
            <a:alphaModFix/>
            <a:extLst>
              <a:ext uri="{28A0092B-C50C-407E-A947-70E740481C1C}">
                <a14:useLocalDpi xmlns:a14="http://schemas.microsoft.com/office/drawing/2010/main"/>
              </a:ext>
            </a:extLst>
          </a:blip>
          <a:srcRect t="-3093"/>
          <a:stretch/>
        </p:blipFill>
        <p:spPr>
          <a:xfrm>
            <a:off x="2690300" y="-101600"/>
            <a:ext cx="4153632" cy="3115213"/>
          </a:xfrm>
          <a:prstGeom prst="rect">
            <a:avLst/>
          </a:prstGeom>
          <a:noFill/>
          <a:ln>
            <a:noFill/>
          </a:ln>
        </p:spPr>
      </p:pic>
      <p:pic>
        <p:nvPicPr>
          <p:cNvPr id="78" name="Google Shape;78;p15"/>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243701" y="1"/>
            <a:ext cx="3157033" cy="42571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499902" y="4199863"/>
            <a:ext cx="3600105" cy="2700109"/>
          </a:xfrm>
          <a:prstGeom prst="rect">
            <a:avLst/>
          </a:prstGeom>
          <a:noFill/>
          <a:ln>
            <a:noFill/>
          </a:ln>
        </p:spPr>
      </p:pic>
      <p:sp>
        <p:nvSpPr>
          <p:cNvPr id="84" name="Google Shape;84;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What stood out to YR1* participants</a:t>
            </a:r>
            <a:endParaRPr/>
          </a:p>
        </p:txBody>
      </p:sp>
      <p:sp>
        <p:nvSpPr>
          <p:cNvPr id="85" name="Google Shape;85;p16"/>
          <p:cNvSpPr txBox="1">
            <a:spLocks noGrp="1"/>
          </p:cNvSpPr>
          <p:nvPr>
            <p:ph type="body" idx="1"/>
          </p:nvPr>
        </p:nvSpPr>
        <p:spPr>
          <a:xfrm>
            <a:off x="415600" y="1536633"/>
            <a:ext cx="8034800" cy="4555200"/>
          </a:xfrm>
          <a:prstGeom prst="rect">
            <a:avLst/>
          </a:prstGeom>
        </p:spPr>
        <p:txBody>
          <a:bodyPr spcFirstLastPara="1" wrap="square" lIns="121900" tIns="121900" rIns="121900" bIns="121900" anchor="t" anchorCtr="0">
            <a:normAutofit/>
          </a:bodyPr>
          <a:lstStyle/>
          <a:p>
            <a:pPr marL="0" indent="0">
              <a:buNone/>
            </a:pPr>
            <a:r>
              <a:rPr lang="en"/>
              <a:t>Provides </a:t>
            </a:r>
            <a:r>
              <a:rPr lang="en" b="1"/>
              <a:t>support</a:t>
            </a:r>
            <a:r>
              <a:rPr lang="en"/>
              <a:t> for new faculty</a:t>
            </a:r>
            <a:endParaRPr/>
          </a:p>
          <a:p>
            <a:pPr marL="0" indent="0">
              <a:spcBef>
                <a:spcPts val="1600"/>
              </a:spcBef>
              <a:buNone/>
            </a:pPr>
            <a:r>
              <a:rPr lang="en"/>
              <a:t>Is a safe space to build </a:t>
            </a:r>
            <a:r>
              <a:rPr lang="en" b="1"/>
              <a:t>meaningful relationships</a:t>
            </a:r>
            <a:endParaRPr b="1"/>
          </a:p>
          <a:p>
            <a:pPr marL="0" indent="0">
              <a:spcBef>
                <a:spcPts val="1600"/>
              </a:spcBef>
              <a:buNone/>
            </a:pPr>
            <a:r>
              <a:rPr lang="en"/>
              <a:t>Centers BIPOC* faculty </a:t>
            </a:r>
            <a:r>
              <a:rPr lang="en" b="1"/>
              <a:t>identity and belonging</a:t>
            </a:r>
            <a:endParaRPr b="1"/>
          </a:p>
          <a:p>
            <a:pPr marL="0" indent="0">
              <a:spcBef>
                <a:spcPts val="1600"/>
              </a:spcBef>
              <a:buNone/>
            </a:pPr>
            <a:r>
              <a:rPr lang="en" b="1"/>
              <a:t>Normalizes</a:t>
            </a:r>
            <a:r>
              <a:rPr lang="en"/>
              <a:t> the experience of being new to academia</a:t>
            </a:r>
            <a:endParaRPr/>
          </a:p>
          <a:p>
            <a:pPr marL="0" indent="0">
              <a:spcBef>
                <a:spcPts val="1600"/>
              </a:spcBef>
              <a:spcAft>
                <a:spcPts val="1600"/>
              </a:spcAft>
              <a:buNone/>
            </a:pPr>
            <a:r>
              <a:rPr lang="en"/>
              <a:t>Promotes </a:t>
            </a:r>
            <a:r>
              <a:rPr lang="en" b="1"/>
              <a:t>community building</a:t>
            </a:r>
            <a:r>
              <a:rPr lang="en"/>
              <a:t> through intentional interactions (e.g., sharing meals, informal conversations w leaders, one-on-one check-ins, consultations)</a:t>
            </a:r>
            <a:endParaRPr/>
          </a:p>
        </p:txBody>
      </p:sp>
      <p:pic>
        <p:nvPicPr>
          <p:cNvPr id="86" name="Google Shape;86;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99901" y="-16036"/>
            <a:ext cx="3600105" cy="2263101"/>
          </a:xfrm>
          <a:prstGeom prst="rect">
            <a:avLst/>
          </a:prstGeom>
          <a:noFill/>
          <a:ln>
            <a:noFill/>
          </a:ln>
        </p:spPr>
      </p:pic>
      <p:pic>
        <p:nvPicPr>
          <p:cNvPr id="87" name="Google Shape;87;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99901" y="2145470"/>
            <a:ext cx="3600105" cy="2156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49E437-3EDD-2239-46DF-92FADAC1B9C1}"/>
              </a:ext>
            </a:extLst>
          </p:cNvPr>
          <p:cNvPicPr>
            <a:picLocks noChangeAspect="1"/>
          </p:cNvPicPr>
          <p:nvPr/>
        </p:nvPicPr>
        <p:blipFill>
          <a:blip r:embed="rId3"/>
          <a:stretch>
            <a:fillRect/>
          </a:stretch>
        </p:blipFill>
        <p:spPr>
          <a:xfrm>
            <a:off x="1133474" y="706333"/>
            <a:ext cx="3438526" cy="4439616"/>
          </a:xfrm>
          <a:prstGeom prst="rect">
            <a:avLst/>
          </a:prstGeom>
        </p:spPr>
      </p:pic>
      <p:sp>
        <p:nvSpPr>
          <p:cNvPr id="3" name="TextBox 2">
            <a:extLst>
              <a:ext uri="{FF2B5EF4-FFF2-40B4-BE49-F238E27FC236}">
                <a16:creationId xmlns:a16="http://schemas.microsoft.com/office/drawing/2014/main" id="{6DC30E84-202C-188A-83C4-704D7C7DE3ED}"/>
              </a:ext>
            </a:extLst>
          </p:cNvPr>
          <p:cNvSpPr txBox="1"/>
          <p:nvPr/>
        </p:nvSpPr>
        <p:spPr>
          <a:xfrm>
            <a:off x="1776166" y="2244060"/>
            <a:ext cx="2502353" cy="2369880"/>
          </a:xfrm>
          <a:prstGeom prst="rect">
            <a:avLst/>
          </a:prstGeom>
          <a:noFill/>
        </p:spPr>
        <p:txBody>
          <a:bodyPr wrap="square" lIns="91440" tIns="45720" rIns="91440" bIns="45720" anchor="t">
            <a:spAutoFit/>
          </a:bodyPr>
          <a:lstStyle/>
          <a:p>
            <a:r>
              <a:rPr lang="en-US" sz="2800" b="1" dirty="0"/>
              <a:t>Community building</a:t>
            </a:r>
          </a:p>
          <a:p>
            <a:endParaRPr lang="en-US" sz="2800" b="1" dirty="0">
              <a:solidFill>
                <a:srgbClr val="683826"/>
              </a:solidFill>
            </a:endParaRPr>
          </a:p>
          <a:p>
            <a:r>
              <a:rPr lang="en-US" sz="2800" b="1" dirty="0">
                <a:solidFill>
                  <a:srgbClr val="683826"/>
                </a:solidFill>
              </a:rPr>
              <a:t>Events</a:t>
            </a:r>
            <a:endParaRPr lang="en-US" dirty="0"/>
          </a:p>
          <a:p>
            <a:endParaRPr lang="en-US" b="1" dirty="0">
              <a:solidFill>
                <a:srgbClr val="683826"/>
              </a:solidFill>
            </a:endParaRPr>
          </a:p>
          <a:p>
            <a:endParaRPr lang="en-US" dirty="0"/>
          </a:p>
        </p:txBody>
      </p:sp>
      <p:sp>
        <p:nvSpPr>
          <p:cNvPr id="5" name="TextBox 4">
            <a:extLst>
              <a:ext uri="{FF2B5EF4-FFF2-40B4-BE49-F238E27FC236}">
                <a16:creationId xmlns:a16="http://schemas.microsoft.com/office/drawing/2014/main" id="{CA50180F-8A88-E5E0-FA82-B91B6A7698DA}"/>
              </a:ext>
            </a:extLst>
          </p:cNvPr>
          <p:cNvSpPr txBox="1"/>
          <p:nvPr/>
        </p:nvSpPr>
        <p:spPr>
          <a:xfrm>
            <a:off x="4967286" y="1175631"/>
            <a:ext cx="5716361" cy="2862322"/>
          </a:xfrm>
          <a:prstGeom prst="rect">
            <a:avLst/>
          </a:prstGeom>
          <a:noFill/>
        </p:spPr>
        <p:txBody>
          <a:bodyPr wrap="square" lIns="91440" tIns="45720" rIns="91440" bIns="45720" anchor="t">
            <a:spAutoFit/>
          </a:bodyPr>
          <a:lstStyle/>
          <a:p>
            <a:endParaRPr lang="en-US" dirty="0">
              <a:solidFill>
                <a:srgbClr val="683826"/>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rgbClr val="683826"/>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683826"/>
                </a:solidFill>
                <a:latin typeface="Arial" panose="020B0604020202020204" pitchFamily="34" charset="0"/>
                <a:cs typeface="Arial" panose="020B0604020202020204" pitchFamily="34" charset="0"/>
              </a:rPr>
              <a:t>International faculty welcome lunch: Oct. 13</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rgbClr val="683826"/>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683826"/>
                </a:solidFill>
                <a:latin typeface="Arial"/>
                <a:cs typeface="Arial"/>
              </a:rPr>
              <a:t>New faculty orientation (Part 2): Oct. 13 </a:t>
            </a:r>
          </a:p>
          <a:p>
            <a:pPr>
              <a:buFont typeface="Arial" panose="020B0604020202020204" pitchFamily="34" charset="0"/>
              <a:buChar char="•"/>
            </a:pPr>
            <a:endParaRPr lang="en-US" dirty="0">
              <a:solidFill>
                <a:srgbClr val="683826"/>
              </a:solidFill>
              <a:latin typeface="Arial" panose="020B0604020202020204" pitchFamily="34" charset="0"/>
              <a:cs typeface="Arial" panose="020B0604020202020204" pitchFamily="34" charset="0"/>
            </a:endParaRPr>
          </a:p>
          <a:p>
            <a:endParaRPr lang="en-US" dirty="0">
              <a:solidFill>
                <a:srgbClr val="683826"/>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683826"/>
                </a:solidFill>
                <a:latin typeface="Arial" panose="020B0604020202020204" pitchFamily="34" charset="0"/>
                <a:cs typeface="Arial" panose="020B0604020202020204" pitchFamily="34" charset="0"/>
              </a:rPr>
              <a:t>Listening session with EVCAA: TBA</a:t>
            </a:r>
          </a:p>
          <a:p>
            <a:pPr>
              <a:buFont typeface="Arial" panose="020B0604020202020204" pitchFamily="34" charset="0"/>
              <a:buChar char="•"/>
            </a:pPr>
            <a:endParaRPr lang="en-US" dirty="0">
              <a:solidFill>
                <a:srgbClr val="683826"/>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683826"/>
                </a:solidFill>
                <a:latin typeface="Arial"/>
                <a:cs typeface="Arial"/>
              </a:rPr>
              <a:t>Distinguished faculty award ceremony: November  </a:t>
            </a:r>
            <a:endParaRPr lang="en-US" dirty="0">
              <a:solidFill>
                <a:srgbClr val="683826"/>
              </a:solidFill>
              <a:latin typeface="Arial" panose="020B0604020202020204" pitchFamily="34" charset="0"/>
              <a:cs typeface="Arial" panose="020B0604020202020204" pitchFamily="34" charset="0"/>
            </a:endParaRPr>
          </a:p>
        </p:txBody>
      </p:sp>
      <p:pic>
        <p:nvPicPr>
          <p:cNvPr id="9" name="Picture 5" descr="Text&#10;&#10;Description automatically generated">
            <a:extLst>
              <a:ext uri="{FF2B5EF4-FFF2-40B4-BE49-F238E27FC236}">
                <a16:creationId xmlns:a16="http://schemas.microsoft.com/office/drawing/2014/main" id="{6D6E21BD-F42D-B1A9-2E44-73DE35DE2838}"/>
              </a:ext>
            </a:extLst>
          </p:cNvPr>
          <p:cNvPicPr>
            <a:picLocks noChangeAspect="1"/>
          </p:cNvPicPr>
          <p:nvPr/>
        </p:nvPicPr>
        <p:blipFill>
          <a:blip r:embed="rId4"/>
          <a:stretch>
            <a:fillRect/>
          </a:stretch>
        </p:blipFill>
        <p:spPr>
          <a:xfrm>
            <a:off x="1133474" y="5839848"/>
            <a:ext cx="4604385" cy="569081"/>
          </a:xfrm>
          <a:prstGeom prst="rect">
            <a:avLst/>
          </a:prstGeom>
        </p:spPr>
      </p:pic>
    </p:spTree>
    <p:extLst>
      <p:ext uri="{BB962C8B-B14F-4D97-AF65-F5344CB8AC3E}">
        <p14:creationId xmlns:p14="http://schemas.microsoft.com/office/powerpoint/2010/main" val="426843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49E437-3EDD-2239-46DF-92FADAC1B9C1}"/>
              </a:ext>
            </a:extLst>
          </p:cNvPr>
          <p:cNvPicPr>
            <a:picLocks noChangeAspect="1"/>
          </p:cNvPicPr>
          <p:nvPr/>
        </p:nvPicPr>
        <p:blipFill>
          <a:blip r:embed="rId3"/>
          <a:stretch>
            <a:fillRect/>
          </a:stretch>
        </p:blipFill>
        <p:spPr>
          <a:xfrm>
            <a:off x="1133474" y="706333"/>
            <a:ext cx="3438526" cy="4439616"/>
          </a:xfrm>
          <a:prstGeom prst="rect">
            <a:avLst/>
          </a:prstGeom>
        </p:spPr>
      </p:pic>
      <p:sp>
        <p:nvSpPr>
          <p:cNvPr id="3" name="TextBox 2">
            <a:extLst>
              <a:ext uri="{FF2B5EF4-FFF2-40B4-BE49-F238E27FC236}">
                <a16:creationId xmlns:a16="http://schemas.microsoft.com/office/drawing/2014/main" id="{6DC30E84-202C-188A-83C4-704D7C7DE3ED}"/>
              </a:ext>
            </a:extLst>
          </p:cNvPr>
          <p:cNvSpPr txBox="1"/>
          <p:nvPr/>
        </p:nvSpPr>
        <p:spPr>
          <a:xfrm>
            <a:off x="1764621" y="1915014"/>
            <a:ext cx="2502353" cy="3231654"/>
          </a:xfrm>
          <a:prstGeom prst="rect">
            <a:avLst/>
          </a:prstGeom>
          <a:noFill/>
        </p:spPr>
        <p:txBody>
          <a:bodyPr wrap="square" lIns="91440" tIns="45720" rIns="91440" bIns="45720" anchor="t">
            <a:spAutoFit/>
          </a:bodyPr>
          <a:lstStyle/>
          <a:p>
            <a:r>
              <a:rPr lang="en-US" sz="2800" b="1" dirty="0"/>
              <a:t>FA Bylaws revision</a:t>
            </a:r>
          </a:p>
          <a:p>
            <a:endParaRPr lang="en-US" sz="2800" b="1" dirty="0">
              <a:solidFill>
                <a:srgbClr val="000000"/>
              </a:solidFill>
            </a:endParaRPr>
          </a:p>
          <a:p>
            <a:r>
              <a:rPr lang="en-US" sz="2800" b="1" dirty="0">
                <a:solidFill>
                  <a:srgbClr val="000000"/>
                </a:solidFill>
              </a:rPr>
              <a:t>APT</a:t>
            </a:r>
            <a:endParaRPr lang="en-US" dirty="0"/>
          </a:p>
          <a:p>
            <a:endParaRPr lang="en-US" sz="2800" b="1" dirty="0">
              <a:solidFill>
                <a:srgbClr val="683826"/>
              </a:solidFill>
            </a:endParaRPr>
          </a:p>
          <a:p>
            <a:r>
              <a:rPr lang="en-US" sz="2800" b="1" dirty="0">
                <a:solidFill>
                  <a:srgbClr val="683826"/>
                </a:solidFill>
              </a:rPr>
              <a:t>Discussion</a:t>
            </a:r>
            <a:endParaRPr lang="en-US" dirty="0"/>
          </a:p>
          <a:p>
            <a:endParaRPr lang="en-US" b="1" dirty="0">
              <a:solidFill>
                <a:srgbClr val="683826"/>
              </a:solidFill>
            </a:endParaRPr>
          </a:p>
          <a:p>
            <a:endParaRPr lang="en-US" dirty="0"/>
          </a:p>
        </p:txBody>
      </p:sp>
      <p:sp>
        <p:nvSpPr>
          <p:cNvPr id="5" name="TextBox 4">
            <a:extLst>
              <a:ext uri="{FF2B5EF4-FFF2-40B4-BE49-F238E27FC236}">
                <a16:creationId xmlns:a16="http://schemas.microsoft.com/office/drawing/2014/main" id="{CA50180F-8A88-E5E0-FA82-B91B6A7698DA}"/>
              </a:ext>
            </a:extLst>
          </p:cNvPr>
          <p:cNvSpPr txBox="1"/>
          <p:nvPr/>
        </p:nvSpPr>
        <p:spPr>
          <a:xfrm>
            <a:off x="4967286" y="1175631"/>
            <a:ext cx="5716361" cy="369332"/>
          </a:xfrm>
          <a:prstGeom prst="rect">
            <a:avLst/>
          </a:prstGeom>
          <a:noFill/>
        </p:spPr>
        <p:txBody>
          <a:bodyPr wrap="square" lIns="91440" tIns="45720" rIns="91440" bIns="45720" anchor="t">
            <a:spAutoFit/>
          </a:bodyPr>
          <a:lstStyle/>
          <a:p>
            <a:endParaRPr lang="en-US" dirty="0">
              <a:solidFill>
                <a:srgbClr val="683826"/>
              </a:solidFill>
              <a:latin typeface="Arial" panose="020B0604020202020204" pitchFamily="34" charset="0"/>
              <a:cs typeface="Arial" panose="020B0604020202020204" pitchFamily="34" charset="0"/>
            </a:endParaRPr>
          </a:p>
        </p:txBody>
      </p:sp>
      <p:pic>
        <p:nvPicPr>
          <p:cNvPr id="9" name="Picture 5" descr="Text&#10;&#10;Description automatically generated">
            <a:extLst>
              <a:ext uri="{FF2B5EF4-FFF2-40B4-BE49-F238E27FC236}">
                <a16:creationId xmlns:a16="http://schemas.microsoft.com/office/drawing/2014/main" id="{6D6E21BD-F42D-B1A9-2E44-73DE35DE2838}"/>
              </a:ext>
            </a:extLst>
          </p:cNvPr>
          <p:cNvPicPr>
            <a:picLocks noChangeAspect="1"/>
          </p:cNvPicPr>
          <p:nvPr/>
        </p:nvPicPr>
        <p:blipFill>
          <a:blip r:embed="rId4"/>
          <a:stretch>
            <a:fillRect/>
          </a:stretch>
        </p:blipFill>
        <p:spPr>
          <a:xfrm>
            <a:off x="1133474" y="5839848"/>
            <a:ext cx="4604385" cy="569081"/>
          </a:xfrm>
          <a:prstGeom prst="rect">
            <a:avLst/>
          </a:prstGeom>
        </p:spPr>
      </p:pic>
    </p:spTree>
    <p:extLst>
      <p:ext uri="{BB962C8B-B14F-4D97-AF65-F5344CB8AC3E}">
        <p14:creationId xmlns:p14="http://schemas.microsoft.com/office/powerpoint/2010/main" val="19988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DBBA-7793-CB1C-A43A-B55A94BC8840}"/>
              </a:ext>
            </a:extLst>
          </p:cNvPr>
          <p:cNvSpPr>
            <a:spLocks noGrp="1"/>
          </p:cNvSpPr>
          <p:nvPr>
            <p:ph type="title"/>
          </p:nvPr>
        </p:nvSpPr>
        <p:spPr/>
        <p:txBody>
          <a:bodyPr/>
          <a:lstStyle/>
          <a:p>
            <a:r>
              <a:rPr lang="en-US"/>
              <a:t>Welcome and Introductions </a:t>
            </a:r>
          </a:p>
        </p:txBody>
      </p:sp>
      <p:sp>
        <p:nvSpPr>
          <p:cNvPr id="3" name="Content Placeholder 2">
            <a:extLst>
              <a:ext uri="{FF2B5EF4-FFF2-40B4-BE49-F238E27FC236}">
                <a16:creationId xmlns:a16="http://schemas.microsoft.com/office/drawing/2014/main" id="{04156D7B-DA2C-0222-0EC9-F563DE0A75A3}"/>
              </a:ext>
            </a:extLst>
          </p:cNvPr>
          <p:cNvSpPr>
            <a:spLocks noGrp="1"/>
          </p:cNvSpPr>
          <p:nvPr>
            <p:ph idx="1"/>
          </p:nvPr>
        </p:nvSpPr>
        <p:spPr/>
        <p:txBody>
          <a:bodyPr>
            <a:normAutofit/>
          </a:bodyPr>
          <a:lstStyle/>
          <a:p>
            <a:pPr marL="0" indent="0">
              <a:buNone/>
            </a:pPr>
            <a:r>
              <a:rPr lang="en-US" b="1" dirty="0">
                <a:solidFill>
                  <a:srgbClr val="4B2E83"/>
                </a:solidFill>
                <a:latin typeface="Calibri"/>
                <a:ea typeface="+mn-lt"/>
                <a:cs typeface="Calibri"/>
              </a:rPr>
              <a:t>Andrew Seibert</a:t>
            </a:r>
            <a:r>
              <a:rPr lang="en-US" dirty="0">
                <a:solidFill>
                  <a:srgbClr val="4B2E83"/>
                </a:solidFill>
                <a:latin typeface="Calibri"/>
                <a:ea typeface="+mn-lt"/>
                <a:cs typeface="Calibri"/>
              </a:rPr>
              <a:t> </a:t>
            </a:r>
            <a:endParaRPr lang="en-US" dirty="0">
              <a:solidFill>
                <a:srgbClr val="4B2E83"/>
              </a:solidFill>
              <a:latin typeface="Calibri"/>
              <a:ea typeface="Calibri"/>
              <a:cs typeface="Calibri"/>
            </a:endParaRPr>
          </a:p>
          <a:p>
            <a:pPr marL="0" indent="0">
              <a:buNone/>
            </a:pPr>
            <a:r>
              <a:rPr lang="en-US" dirty="0">
                <a:solidFill>
                  <a:srgbClr val="4B2E83"/>
                </a:solidFill>
                <a:latin typeface="Calibri"/>
                <a:ea typeface="+mn-lt"/>
                <a:cs typeface="Calibri"/>
              </a:rPr>
              <a:t>Program Coordinator, Faculty Assembly</a:t>
            </a:r>
            <a:endParaRPr lang="en-US" dirty="0">
              <a:solidFill>
                <a:srgbClr val="4B2E83"/>
              </a:solidFill>
              <a:latin typeface="Calibri"/>
              <a:ea typeface="Calibri"/>
              <a:cs typeface="Calibri"/>
            </a:endParaRPr>
          </a:p>
          <a:p>
            <a:pPr marL="0" indent="0">
              <a:buNone/>
            </a:pPr>
            <a:endParaRPr lang="en-US">
              <a:solidFill>
                <a:srgbClr val="4B2E83"/>
              </a:solidFill>
              <a:latin typeface="Calibri"/>
              <a:cs typeface="Calibri"/>
            </a:endParaRPr>
          </a:p>
          <a:p>
            <a:pPr marL="0" indent="0">
              <a:buNone/>
            </a:pPr>
            <a:r>
              <a:rPr lang="en-US" b="1" dirty="0">
                <a:solidFill>
                  <a:srgbClr val="4B2E83"/>
                </a:solidFill>
                <a:latin typeface="Calibri"/>
                <a:ea typeface="+mn-lt"/>
                <a:cs typeface="Calibri"/>
              </a:rPr>
              <a:t>Anne </a:t>
            </a:r>
            <a:r>
              <a:rPr lang="en-US" b="1" dirty="0" err="1">
                <a:solidFill>
                  <a:srgbClr val="4B2E83"/>
                </a:solidFill>
                <a:latin typeface="Calibri"/>
                <a:ea typeface="+mn-lt"/>
                <a:cs typeface="Calibri"/>
              </a:rPr>
              <a:t>Taufen</a:t>
            </a:r>
            <a:r>
              <a:rPr lang="en-US" dirty="0">
                <a:solidFill>
                  <a:srgbClr val="4B2E83"/>
                </a:solidFill>
                <a:latin typeface="Calibri"/>
                <a:ea typeface="+mn-lt"/>
                <a:cs typeface="Calibri"/>
              </a:rPr>
              <a:t>,</a:t>
            </a:r>
            <a:r>
              <a:rPr lang="en-US" b="1" dirty="0">
                <a:solidFill>
                  <a:srgbClr val="4B2E83"/>
                </a:solidFill>
                <a:latin typeface="Calibri"/>
                <a:ea typeface="+mn-lt"/>
                <a:cs typeface="Calibri"/>
              </a:rPr>
              <a:t> </a:t>
            </a:r>
            <a:r>
              <a:rPr lang="en-US" dirty="0">
                <a:solidFill>
                  <a:srgbClr val="4B2E83"/>
                </a:solidFill>
                <a:latin typeface="Calibri"/>
                <a:ea typeface="+mn-lt"/>
                <a:cs typeface="Calibri"/>
              </a:rPr>
              <a:t>Ph.D.</a:t>
            </a:r>
          </a:p>
          <a:p>
            <a:pPr marL="0" indent="0">
              <a:buNone/>
            </a:pPr>
            <a:r>
              <a:rPr lang="en-US" dirty="0">
                <a:solidFill>
                  <a:srgbClr val="4B2E83"/>
                </a:solidFill>
                <a:latin typeface="Calibri"/>
                <a:ea typeface="+mn-lt"/>
                <a:cs typeface="Calibri"/>
              </a:rPr>
              <a:t>Vice Chair, Faculty Assembly 2023-2024</a:t>
            </a:r>
          </a:p>
          <a:p>
            <a:pPr marL="0" indent="0">
              <a:buNone/>
            </a:pPr>
            <a:r>
              <a:rPr lang="en-US" dirty="0">
                <a:solidFill>
                  <a:srgbClr val="4B2E83"/>
                </a:solidFill>
                <a:latin typeface="Calibri"/>
                <a:ea typeface="+mn-lt"/>
                <a:cs typeface="Calibri"/>
              </a:rPr>
              <a:t>Professor, School of Urban Studies </a:t>
            </a:r>
            <a:br>
              <a:rPr lang="en-US" dirty="0">
                <a:latin typeface="Calibri"/>
                <a:ea typeface="+mn-lt"/>
                <a:cs typeface="Calibri"/>
              </a:rPr>
            </a:br>
            <a:endParaRPr lang="en-US">
              <a:solidFill>
                <a:srgbClr val="4B2E83"/>
              </a:solidFill>
              <a:latin typeface="Calibri"/>
              <a:cs typeface="Calibri"/>
            </a:endParaRPr>
          </a:p>
          <a:p>
            <a:pPr marL="0" indent="0">
              <a:buNone/>
            </a:pPr>
            <a:r>
              <a:rPr lang="en-US" b="1" dirty="0" err="1">
                <a:solidFill>
                  <a:srgbClr val="4B2E83"/>
                </a:solidFill>
                <a:latin typeface="Calibri"/>
                <a:ea typeface="+mn-lt"/>
                <a:cs typeface="Calibri"/>
              </a:rPr>
              <a:t>Huatong</a:t>
            </a:r>
            <a:r>
              <a:rPr lang="en-US" b="1" dirty="0">
                <a:solidFill>
                  <a:srgbClr val="4B2E83"/>
                </a:solidFill>
                <a:latin typeface="Calibri"/>
                <a:ea typeface="+mn-lt"/>
                <a:cs typeface="Calibri"/>
              </a:rPr>
              <a:t> Sun</a:t>
            </a:r>
            <a:r>
              <a:rPr lang="en-US" dirty="0">
                <a:solidFill>
                  <a:srgbClr val="4B2E83"/>
                </a:solidFill>
                <a:latin typeface="Calibri"/>
                <a:ea typeface="+mn-lt"/>
                <a:cs typeface="Calibri"/>
              </a:rPr>
              <a:t>,</a:t>
            </a:r>
            <a:r>
              <a:rPr lang="en-US" b="1" dirty="0">
                <a:solidFill>
                  <a:srgbClr val="4B2E83"/>
                </a:solidFill>
                <a:latin typeface="Calibri"/>
                <a:ea typeface="+mn-lt"/>
                <a:cs typeface="Calibri"/>
              </a:rPr>
              <a:t> </a:t>
            </a:r>
            <a:r>
              <a:rPr lang="en-US" dirty="0">
                <a:solidFill>
                  <a:srgbClr val="4B2E83"/>
                </a:solidFill>
                <a:latin typeface="Calibri"/>
                <a:ea typeface="+mn-lt"/>
                <a:cs typeface="Calibri"/>
              </a:rPr>
              <a:t>Ph.D.</a:t>
            </a:r>
          </a:p>
          <a:p>
            <a:pPr marL="0" indent="0">
              <a:buNone/>
            </a:pPr>
            <a:r>
              <a:rPr lang="en-US" dirty="0">
                <a:solidFill>
                  <a:srgbClr val="4B2E83"/>
                </a:solidFill>
                <a:latin typeface="Calibri"/>
                <a:ea typeface="+mn-lt"/>
                <a:cs typeface="Calibri"/>
              </a:rPr>
              <a:t>Chair, Faculty Assembly 2023-2024</a:t>
            </a:r>
          </a:p>
          <a:p>
            <a:pPr marL="0" indent="0">
              <a:buNone/>
            </a:pPr>
            <a:r>
              <a:rPr lang="en-US" dirty="0">
                <a:solidFill>
                  <a:srgbClr val="4B2E83"/>
                </a:solidFill>
                <a:latin typeface="Calibri"/>
                <a:ea typeface="+mn-lt"/>
                <a:cs typeface="Calibri"/>
              </a:rPr>
              <a:t>Professor,  School of Interdisciplinary Arts &amp; Sciences</a:t>
            </a:r>
            <a:endParaRPr lang="en-US" dirty="0">
              <a:solidFill>
                <a:srgbClr val="4B2E83"/>
              </a:solidFill>
              <a:latin typeface="Calibri"/>
              <a:cs typeface="Calibri"/>
            </a:endParaRPr>
          </a:p>
          <a:p>
            <a:endParaRPr lang="en-US"/>
          </a:p>
        </p:txBody>
      </p:sp>
    </p:spTree>
    <p:extLst>
      <p:ext uri="{BB962C8B-B14F-4D97-AF65-F5344CB8AC3E}">
        <p14:creationId xmlns:p14="http://schemas.microsoft.com/office/powerpoint/2010/main" val="2886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49E437-3EDD-2239-46DF-92FADAC1B9C1}"/>
              </a:ext>
            </a:extLst>
          </p:cNvPr>
          <p:cNvPicPr>
            <a:picLocks noChangeAspect="1"/>
          </p:cNvPicPr>
          <p:nvPr/>
        </p:nvPicPr>
        <p:blipFill>
          <a:blip r:embed="rId3"/>
          <a:stretch>
            <a:fillRect/>
          </a:stretch>
        </p:blipFill>
        <p:spPr>
          <a:xfrm>
            <a:off x="1133474" y="706333"/>
            <a:ext cx="3438526" cy="4439616"/>
          </a:xfrm>
          <a:prstGeom prst="rect">
            <a:avLst/>
          </a:prstGeom>
        </p:spPr>
      </p:pic>
      <p:sp>
        <p:nvSpPr>
          <p:cNvPr id="3" name="TextBox 2">
            <a:extLst>
              <a:ext uri="{FF2B5EF4-FFF2-40B4-BE49-F238E27FC236}">
                <a16:creationId xmlns:a16="http://schemas.microsoft.com/office/drawing/2014/main" id="{6DC30E84-202C-188A-83C4-704D7C7DE3ED}"/>
              </a:ext>
            </a:extLst>
          </p:cNvPr>
          <p:cNvSpPr txBox="1"/>
          <p:nvPr/>
        </p:nvSpPr>
        <p:spPr>
          <a:xfrm>
            <a:off x="1875341" y="2321004"/>
            <a:ext cx="2502353" cy="1938992"/>
          </a:xfrm>
          <a:prstGeom prst="rect">
            <a:avLst/>
          </a:prstGeom>
          <a:noFill/>
        </p:spPr>
        <p:txBody>
          <a:bodyPr wrap="square" lIns="91440" tIns="45720" rIns="91440" bIns="45720" anchor="t">
            <a:spAutoFit/>
          </a:bodyPr>
          <a:lstStyle/>
          <a:p>
            <a:r>
              <a:rPr lang="en-US" sz="2800" b="1" i="0" dirty="0">
                <a:solidFill>
                  <a:srgbClr val="683826"/>
                </a:solidFill>
                <a:effectLst/>
              </a:rPr>
              <a:t>Chair’s Message</a:t>
            </a:r>
          </a:p>
          <a:p>
            <a:endParaRPr lang="en-US" sz="2800" b="1" dirty="0">
              <a:solidFill>
                <a:srgbClr val="683826"/>
              </a:solidFill>
            </a:endParaRPr>
          </a:p>
          <a:p>
            <a:endParaRPr lang="en-US" b="1" dirty="0">
              <a:solidFill>
                <a:srgbClr val="683826"/>
              </a:solidFill>
            </a:endParaRPr>
          </a:p>
          <a:p>
            <a:endParaRPr lang="en-US" dirty="0"/>
          </a:p>
        </p:txBody>
      </p:sp>
      <p:sp>
        <p:nvSpPr>
          <p:cNvPr id="5" name="TextBox 4">
            <a:extLst>
              <a:ext uri="{FF2B5EF4-FFF2-40B4-BE49-F238E27FC236}">
                <a16:creationId xmlns:a16="http://schemas.microsoft.com/office/drawing/2014/main" id="{CA50180F-8A88-E5E0-FA82-B91B6A7698DA}"/>
              </a:ext>
            </a:extLst>
          </p:cNvPr>
          <p:cNvSpPr txBox="1"/>
          <p:nvPr/>
        </p:nvSpPr>
        <p:spPr>
          <a:xfrm>
            <a:off x="5198195" y="1608586"/>
            <a:ext cx="5716361" cy="2893100"/>
          </a:xfrm>
          <a:prstGeom prst="rect">
            <a:avLst/>
          </a:prstGeom>
          <a:noFill/>
        </p:spPr>
        <p:txBody>
          <a:bodyPr wrap="square" lIns="91440" tIns="45720" rIns="91440" bIns="45720" anchor="t">
            <a:spAutoFit/>
          </a:bodyPr>
          <a:lstStyle/>
          <a:p>
            <a:r>
              <a:rPr lang="en-US" sz="5400" b="1" dirty="0">
                <a:solidFill>
                  <a:srgbClr val="683826"/>
                </a:solidFill>
                <a:latin typeface="Arial Nova"/>
              </a:rPr>
              <a:t>Inform &amp; Engage</a:t>
            </a:r>
            <a:endParaRPr lang="en-US" sz="5400"/>
          </a:p>
          <a:p>
            <a:endParaRPr lang="en-US" sz="3200" b="1" dirty="0">
              <a:solidFill>
                <a:srgbClr val="683826"/>
              </a:solidFill>
              <a:latin typeface="Arial Nova"/>
            </a:endParaRPr>
          </a:p>
          <a:p>
            <a:r>
              <a:rPr lang="en-US" sz="3200" b="1" dirty="0">
                <a:solidFill>
                  <a:srgbClr val="FFC000"/>
                </a:solidFill>
                <a:highlight>
                  <a:srgbClr val="9B644A"/>
                </a:highlight>
                <a:latin typeface="Arial Nova"/>
              </a:rPr>
              <a:t>Community Building</a:t>
            </a:r>
          </a:p>
          <a:p>
            <a:r>
              <a:rPr lang="en-US" sz="3200" b="1" dirty="0">
                <a:solidFill>
                  <a:srgbClr val="FFC000"/>
                </a:solidFill>
                <a:highlight>
                  <a:srgbClr val="9B644A"/>
                </a:highlight>
                <a:latin typeface="Arial Nova"/>
              </a:rPr>
              <a:t>Faculty Advocacy </a:t>
            </a:r>
          </a:p>
          <a:p>
            <a:r>
              <a:rPr lang="en-US" sz="3200" b="1" dirty="0">
                <a:solidFill>
                  <a:srgbClr val="FFC000"/>
                </a:solidFill>
                <a:highlight>
                  <a:srgbClr val="9B644A"/>
                </a:highlight>
                <a:latin typeface="Arial Nova"/>
              </a:rPr>
              <a:t>Well-being &amp; Resilience </a:t>
            </a:r>
            <a:endParaRPr lang="en-US" sz="3200" b="1" dirty="0">
              <a:solidFill>
                <a:srgbClr val="FFC000"/>
              </a:solidFill>
              <a:latin typeface="Arial Nova"/>
            </a:endParaRPr>
          </a:p>
        </p:txBody>
      </p:sp>
      <p:pic>
        <p:nvPicPr>
          <p:cNvPr id="9" name="Picture 5" descr="Text&#10;&#10;Description automatically generated">
            <a:extLst>
              <a:ext uri="{FF2B5EF4-FFF2-40B4-BE49-F238E27FC236}">
                <a16:creationId xmlns:a16="http://schemas.microsoft.com/office/drawing/2014/main" id="{6D6E21BD-F42D-B1A9-2E44-73DE35DE2838}"/>
              </a:ext>
            </a:extLst>
          </p:cNvPr>
          <p:cNvPicPr>
            <a:picLocks noChangeAspect="1"/>
          </p:cNvPicPr>
          <p:nvPr/>
        </p:nvPicPr>
        <p:blipFill>
          <a:blip r:embed="rId4"/>
          <a:stretch>
            <a:fillRect/>
          </a:stretch>
        </p:blipFill>
        <p:spPr>
          <a:xfrm>
            <a:off x="1133474" y="5839848"/>
            <a:ext cx="4604385" cy="569081"/>
          </a:xfrm>
          <a:prstGeom prst="rect">
            <a:avLst/>
          </a:prstGeom>
        </p:spPr>
      </p:pic>
    </p:spTree>
    <p:extLst>
      <p:ext uri="{BB962C8B-B14F-4D97-AF65-F5344CB8AC3E}">
        <p14:creationId xmlns:p14="http://schemas.microsoft.com/office/powerpoint/2010/main" val="63458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sian autumn festival. Happy Mid Autumn festival illustration banner. Cute  rabbits enjoying tasty moon cakes and watching the moon scenery at night.  10910716 Vector Art at Vecteezy">
            <a:extLst>
              <a:ext uri="{FF2B5EF4-FFF2-40B4-BE49-F238E27FC236}">
                <a16:creationId xmlns:a16="http://schemas.microsoft.com/office/drawing/2014/main" id="{2AE60E9D-7929-BF32-82BE-D2A9F9DA0DE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2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8" name="Freeform: Shape 57">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81AFA-3686-E4B2-375A-B3847E063E72}"/>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b="1"/>
              <a:t>Campus Updates </a:t>
            </a:r>
          </a:p>
        </p:txBody>
      </p:sp>
      <p:sp>
        <p:nvSpPr>
          <p:cNvPr id="4" name="Text Placeholder 3">
            <a:extLst>
              <a:ext uri="{FF2B5EF4-FFF2-40B4-BE49-F238E27FC236}">
                <a16:creationId xmlns:a16="http://schemas.microsoft.com/office/drawing/2014/main" id="{DEEEE609-5606-F667-CFA3-DE455F2477BB}"/>
              </a:ext>
            </a:extLst>
          </p:cNvPr>
          <p:cNvSpPr>
            <a:spLocks noGrp="1"/>
          </p:cNvSpPr>
          <p:nvPr>
            <p:ph type="body" idx="1"/>
          </p:nvPr>
        </p:nvSpPr>
        <p:spPr>
          <a:xfrm>
            <a:off x="3388938" y="3783690"/>
            <a:ext cx="5414125" cy="1196717"/>
          </a:xfrm>
        </p:spPr>
        <p:txBody>
          <a:bodyPr vert="horz" lIns="91440" tIns="0" rIns="91440" bIns="45720" rtlCol="0">
            <a:normAutofit/>
          </a:bodyPr>
          <a:lstStyle/>
          <a:p>
            <a:pPr>
              <a:lnSpc>
                <a:spcPct val="100000"/>
              </a:lnSpc>
            </a:pPr>
            <a:endParaRPr lang="en-US" sz="2000"/>
          </a:p>
        </p:txBody>
      </p:sp>
    </p:spTree>
    <p:extLst>
      <p:ext uri="{BB962C8B-B14F-4D97-AF65-F5344CB8AC3E}">
        <p14:creationId xmlns:p14="http://schemas.microsoft.com/office/powerpoint/2010/main" val="422916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0A395-EFBD-9513-8363-4CE4A89A9383}"/>
              </a:ext>
            </a:extLst>
          </p:cNvPr>
          <p:cNvSpPr>
            <a:spLocks noGrp="1"/>
          </p:cNvSpPr>
          <p:nvPr>
            <p:ph type="body" sz="quarter" idx="11"/>
          </p:nvPr>
        </p:nvSpPr>
        <p:spPr/>
        <p:txBody>
          <a:bodyPr vert="horz" lIns="91440" tIns="45720" rIns="91440" bIns="45720" rtlCol="0" anchor="t">
            <a:normAutofit/>
          </a:bodyPr>
          <a:lstStyle/>
          <a:p>
            <a:endParaRPr lang="en-US" b="0">
              <a:ea typeface="Open Sans"/>
            </a:endParaRPr>
          </a:p>
          <a:p>
            <a:pPr marL="0" indent="0" algn="ctr">
              <a:buNone/>
            </a:pPr>
            <a:r>
              <a:rPr lang="en-US">
                <a:ea typeface="Open Sans"/>
              </a:rPr>
              <a:t>Andrew T. Harris, Ph.D.</a:t>
            </a:r>
            <a:br>
              <a:rPr lang="en-US">
                <a:ea typeface="Open Sans"/>
              </a:rPr>
            </a:br>
            <a:r>
              <a:rPr lang="en-US">
                <a:ea typeface="Open Sans"/>
              </a:rPr>
              <a:t>Executive Vice Chancellor for Academic Affairs</a:t>
            </a:r>
            <a:br>
              <a:rPr lang="en-US">
                <a:ea typeface="Open Sans"/>
              </a:rPr>
            </a:br>
            <a:endParaRPr lang="en-US"/>
          </a:p>
          <a:p>
            <a:pPr marL="0" indent="0" algn="ctr">
              <a:buNone/>
            </a:pPr>
            <a:endParaRPr lang="en-US">
              <a:ea typeface="Open Sans"/>
            </a:endParaRPr>
          </a:p>
          <a:p>
            <a:endParaRPr lang="en-US" b="0">
              <a:ea typeface="Open Sans"/>
            </a:endParaRPr>
          </a:p>
          <a:p>
            <a:endParaRPr lang="en-US">
              <a:ea typeface="Open Sans"/>
            </a:endParaRPr>
          </a:p>
        </p:txBody>
      </p:sp>
      <p:sp>
        <p:nvSpPr>
          <p:cNvPr id="3" name="Title 2">
            <a:extLst>
              <a:ext uri="{FF2B5EF4-FFF2-40B4-BE49-F238E27FC236}">
                <a16:creationId xmlns:a16="http://schemas.microsoft.com/office/drawing/2014/main" id="{3E33128D-345C-A3CD-4020-B18D237D574A}"/>
              </a:ext>
            </a:extLst>
          </p:cNvPr>
          <p:cNvSpPr>
            <a:spLocks noGrp="1"/>
          </p:cNvSpPr>
          <p:nvPr>
            <p:ph type="title"/>
          </p:nvPr>
        </p:nvSpPr>
        <p:spPr/>
        <p:txBody>
          <a:bodyPr vert="horz" lIns="91440" tIns="45720" rIns="91440" bIns="45720" rtlCol="0" anchor="b">
            <a:normAutofit/>
          </a:bodyPr>
          <a:lstStyle/>
          <a:p>
            <a:r>
              <a:rPr lang="en-US">
                <a:latin typeface="Encode Sans Normal Black"/>
              </a:rPr>
              <a:t>EVCAA Updates</a:t>
            </a:r>
            <a:endParaRPr lang="en-US"/>
          </a:p>
        </p:txBody>
      </p:sp>
    </p:spTree>
    <p:extLst>
      <p:ext uri="{BB962C8B-B14F-4D97-AF65-F5344CB8AC3E}">
        <p14:creationId xmlns:p14="http://schemas.microsoft.com/office/powerpoint/2010/main" val="141773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0A395-EFBD-9513-8363-4CE4A89A9383}"/>
              </a:ext>
            </a:extLst>
          </p:cNvPr>
          <p:cNvSpPr>
            <a:spLocks noGrp="1"/>
          </p:cNvSpPr>
          <p:nvPr>
            <p:ph type="body" sz="quarter" idx="11"/>
          </p:nvPr>
        </p:nvSpPr>
        <p:spPr/>
        <p:txBody>
          <a:bodyPr vert="horz" lIns="91440" tIns="45720" rIns="91440" bIns="45720" rtlCol="0" anchor="t">
            <a:normAutofit/>
          </a:bodyPr>
          <a:lstStyle/>
          <a:p>
            <a:endParaRPr lang="en-US" b="0">
              <a:ea typeface="Open Sans"/>
            </a:endParaRPr>
          </a:p>
          <a:p>
            <a:pPr marL="0" indent="0" algn="ctr">
              <a:buNone/>
            </a:pPr>
            <a:r>
              <a:rPr lang="en-US">
                <a:ea typeface="Open Sans"/>
              </a:rPr>
              <a:t>Sheila Edwards Lange, Ph.D.</a:t>
            </a:r>
            <a:br>
              <a:rPr lang="en-US">
                <a:ea typeface="Open Sans"/>
              </a:rPr>
            </a:br>
            <a:r>
              <a:rPr lang="en-US">
                <a:ea typeface="Open Sans"/>
              </a:rPr>
              <a:t>Chancellor</a:t>
            </a:r>
            <a:br>
              <a:rPr lang="en-US">
                <a:ea typeface="Open Sans"/>
              </a:rPr>
            </a:br>
            <a:endParaRPr lang="en-US"/>
          </a:p>
          <a:p>
            <a:pPr marL="0" indent="0" algn="ctr">
              <a:buNone/>
            </a:pPr>
            <a:endParaRPr lang="en-US">
              <a:ea typeface="Open Sans"/>
            </a:endParaRPr>
          </a:p>
          <a:p>
            <a:endParaRPr lang="en-US" b="0">
              <a:ea typeface="Open Sans"/>
            </a:endParaRPr>
          </a:p>
          <a:p>
            <a:endParaRPr lang="en-US">
              <a:ea typeface="Open Sans"/>
            </a:endParaRPr>
          </a:p>
        </p:txBody>
      </p:sp>
      <p:sp>
        <p:nvSpPr>
          <p:cNvPr id="3" name="Title 2">
            <a:extLst>
              <a:ext uri="{FF2B5EF4-FFF2-40B4-BE49-F238E27FC236}">
                <a16:creationId xmlns:a16="http://schemas.microsoft.com/office/drawing/2014/main" id="{3E33128D-345C-A3CD-4020-B18D237D574A}"/>
              </a:ext>
            </a:extLst>
          </p:cNvPr>
          <p:cNvSpPr>
            <a:spLocks noGrp="1"/>
          </p:cNvSpPr>
          <p:nvPr>
            <p:ph type="title"/>
          </p:nvPr>
        </p:nvSpPr>
        <p:spPr/>
        <p:txBody>
          <a:bodyPr vert="horz" lIns="91440" tIns="45720" rIns="91440" bIns="45720" rtlCol="0" anchor="b">
            <a:normAutofit/>
          </a:bodyPr>
          <a:lstStyle/>
          <a:p>
            <a:r>
              <a:rPr lang="en-US">
                <a:latin typeface="Encode Sans Normal Black"/>
              </a:rPr>
              <a:t>Chancellor Updates</a:t>
            </a:r>
            <a:endParaRPr lang="en-US"/>
          </a:p>
        </p:txBody>
      </p:sp>
    </p:spTree>
    <p:extLst>
      <p:ext uri="{BB962C8B-B14F-4D97-AF65-F5344CB8AC3E}">
        <p14:creationId xmlns:p14="http://schemas.microsoft.com/office/powerpoint/2010/main" val="200168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0A395-EFBD-9513-8363-4CE4A89A9383}"/>
              </a:ext>
            </a:extLst>
          </p:cNvPr>
          <p:cNvSpPr>
            <a:spLocks noGrp="1"/>
          </p:cNvSpPr>
          <p:nvPr>
            <p:ph type="body" sz="quarter" idx="11"/>
          </p:nvPr>
        </p:nvSpPr>
        <p:spPr/>
        <p:txBody>
          <a:bodyPr vert="horz" lIns="91440" tIns="45720" rIns="91440" bIns="45720" rtlCol="0" anchor="t">
            <a:normAutofit fontScale="70000" lnSpcReduction="20000"/>
          </a:bodyPr>
          <a:lstStyle/>
          <a:p>
            <a:endParaRPr lang="en-US" b="0" dirty="0">
              <a:ea typeface="Open Sans"/>
            </a:endParaRPr>
          </a:p>
          <a:p>
            <a:pPr marL="0" indent="0" algn="ctr">
              <a:buNone/>
            </a:pPr>
            <a:r>
              <a:rPr lang="en-US" dirty="0">
                <a:ea typeface="Open Sans"/>
              </a:rPr>
              <a:t>Susan B. </a:t>
            </a:r>
            <a:r>
              <a:rPr lang="en-US" dirty="0" err="1">
                <a:ea typeface="Open Sans"/>
              </a:rPr>
              <a:t>Wagshul</a:t>
            </a:r>
            <a:r>
              <a:rPr lang="en-US" dirty="0">
                <a:ea typeface="Open Sans"/>
              </a:rPr>
              <a:t>-Golden</a:t>
            </a:r>
          </a:p>
          <a:p>
            <a:pPr marL="0" indent="0" algn="ctr">
              <a:buNone/>
            </a:pPr>
            <a:r>
              <a:rPr lang="en-US" dirty="0">
                <a:ea typeface="Open Sans"/>
              </a:rPr>
              <a:t>Director, Emergency Preparedness &amp; Campus Safety</a:t>
            </a:r>
          </a:p>
          <a:p>
            <a:pPr marL="0" indent="0" algn="ctr">
              <a:buNone/>
            </a:pPr>
            <a:endParaRPr lang="en-US" dirty="0">
              <a:ea typeface="Open Sans"/>
            </a:endParaRPr>
          </a:p>
          <a:p>
            <a:pPr marL="0" indent="0" algn="ctr">
              <a:buNone/>
            </a:pPr>
            <a:r>
              <a:rPr lang="en-US" dirty="0">
                <a:ea typeface="Open Sans"/>
              </a:rPr>
              <a:t>Sylvia James</a:t>
            </a:r>
          </a:p>
          <a:p>
            <a:pPr marL="0" indent="0" algn="ctr">
              <a:buNone/>
            </a:pPr>
            <a:r>
              <a:rPr lang="en-US" dirty="0">
                <a:effectLst/>
                <a:latin typeface="Helvetica" pitchFamily="2" charset="0"/>
              </a:rPr>
              <a:t>Vice Chancellor for Finance and Administration </a:t>
            </a:r>
          </a:p>
          <a:p>
            <a:pPr marL="0" indent="0" algn="ctr">
              <a:buNone/>
            </a:pPr>
            <a:r>
              <a:rPr lang="en-US" dirty="0">
                <a:effectLst/>
                <a:latin typeface="Helvetica" pitchFamily="2" charset="0"/>
              </a:rPr>
              <a:t>Safety and Security Administrator</a:t>
            </a:r>
          </a:p>
          <a:p>
            <a:pPr marL="0" indent="0" algn="ctr">
              <a:buNone/>
            </a:pPr>
            <a:endParaRPr lang="en-US" dirty="0">
              <a:latin typeface="Helvetica" pitchFamily="2" charset="0"/>
            </a:endParaRPr>
          </a:p>
          <a:p>
            <a:pPr marL="0" indent="0" algn="ctr">
              <a:buNone/>
            </a:pPr>
            <a:r>
              <a:rPr lang="en-US" b="0" i="0" dirty="0">
                <a:solidFill>
                  <a:srgbClr val="000000"/>
                </a:solidFill>
                <a:effectLst/>
                <a:latin typeface="Calibri" panose="020F0502020204030204" pitchFamily="34" charset="0"/>
              </a:rPr>
              <a:t>Campus Safety page </a:t>
            </a:r>
            <a:r>
              <a:rPr lang="en-US" b="0" i="0" dirty="0">
                <a:solidFill>
                  <a:srgbClr val="1155CC"/>
                </a:solidFill>
                <a:effectLst/>
                <a:latin typeface="Calibri" panose="020F0502020204030204" pitchFamily="34" charset="0"/>
                <a:hlinkClick r:id="rId2"/>
              </a:rPr>
              <a:t>https://www.tacoma.uw.edu</a:t>
            </a:r>
            <a:r>
              <a:rPr lang="en-US" b="0" i="0">
                <a:solidFill>
                  <a:srgbClr val="1155CC"/>
                </a:solidFill>
                <a:effectLst/>
                <a:latin typeface="Calibri" panose="020F0502020204030204" pitchFamily="34" charset="0"/>
                <a:hlinkClick r:id="rId2"/>
              </a:rPr>
              <a:t>/fa/safety</a:t>
            </a:r>
            <a:endParaRPr lang="en-US">
              <a:ea typeface="Open Sans"/>
            </a:endParaRPr>
          </a:p>
          <a:p>
            <a:pPr marL="0" indent="0" algn="ctr">
              <a:buNone/>
            </a:pPr>
            <a:endParaRPr lang="en-US" dirty="0">
              <a:effectLst/>
              <a:latin typeface="Helvetica" pitchFamily="2" charset="0"/>
            </a:endParaRPr>
          </a:p>
          <a:p>
            <a:endParaRPr lang="en-US" b="0" dirty="0">
              <a:ea typeface="Open Sans"/>
            </a:endParaRPr>
          </a:p>
          <a:p>
            <a:endParaRPr lang="en-US" dirty="0">
              <a:ea typeface="Open Sans"/>
            </a:endParaRPr>
          </a:p>
        </p:txBody>
      </p:sp>
      <p:sp>
        <p:nvSpPr>
          <p:cNvPr id="3" name="Title 2">
            <a:extLst>
              <a:ext uri="{FF2B5EF4-FFF2-40B4-BE49-F238E27FC236}">
                <a16:creationId xmlns:a16="http://schemas.microsoft.com/office/drawing/2014/main" id="{3E33128D-345C-A3CD-4020-B18D237D574A}"/>
              </a:ext>
            </a:extLst>
          </p:cNvPr>
          <p:cNvSpPr>
            <a:spLocks noGrp="1"/>
          </p:cNvSpPr>
          <p:nvPr>
            <p:ph type="title"/>
          </p:nvPr>
        </p:nvSpPr>
        <p:spPr/>
        <p:txBody>
          <a:bodyPr vert="horz" lIns="91440" tIns="45720" rIns="91440" bIns="45720" rtlCol="0" anchor="b">
            <a:normAutofit/>
          </a:bodyPr>
          <a:lstStyle/>
          <a:p>
            <a:r>
              <a:rPr lang="en-US">
                <a:latin typeface="Encode Sans Normal Black"/>
              </a:rPr>
              <a:t>Campus Safety Updates</a:t>
            </a:r>
            <a:endParaRPr lang="en-US"/>
          </a:p>
        </p:txBody>
      </p:sp>
    </p:spTree>
    <p:extLst>
      <p:ext uri="{BB962C8B-B14F-4D97-AF65-F5344CB8AC3E}">
        <p14:creationId xmlns:p14="http://schemas.microsoft.com/office/powerpoint/2010/main" val="1454014939"/>
      </p:ext>
    </p:extLst>
  </p:cSld>
  <p:clrMapOvr>
    <a:masterClrMapping/>
  </p:clrMapOvr>
</p:sld>
</file>

<file path=ppt/theme/theme1.xml><?xml version="1.0" encoding="utf-8"?>
<a:theme xmlns:a="http://schemas.openxmlformats.org/drawingml/2006/main" name="Atla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W Tacoma">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 Tacoma" id="{61542C72-5397-40BD-87C2-2BDC2E548ED4}" vid="{7B08F346-AF60-4CB2-9CF3-A217386A8BA9}"/>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{2167BF47-A4F4-6746-A5F4-AC02DD88C7F8}tf16401369</Template>
  <TotalTime>25</TotalTime>
  <Words>919</Words>
  <Application>Microsoft Macintosh PowerPoint</Application>
  <PresentationFormat>Widescreen</PresentationFormat>
  <Paragraphs>232</Paragraphs>
  <Slides>23</Slides>
  <Notes>15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23</vt:i4>
      </vt:variant>
    </vt:vector>
  </HeadingPairs>
  <TitlesOfParts>
    <vt:vector size="40" baseType="lpstr">
      <vt:lpstr>Encode Sans Normal Black</vt:lpstr>
      <vt:lpstr>Uni Sans</vt:lpstr>
      <vt:lpstr>YAFdJtfMD6Y 0</vt:lpstr>
      <vt:lpstr>Arial</vt:lpstr>
      <vt:lpstr>Arial Nova</vt:lpstr>
      <vt:lpstr>Calibri</vt:lpstr>
      <vt:lpstr>Calibri Light</vt:lpstr>
      <vt:lpstr>Helvetica</vt:lpstr>
      <vt:lpstr>Lucida Grande</vt:lpstr>
      <vt:lpstr>Open Sans</vt:lpstr>
      <vt:lpstr>Open Sans Light</vt:lpstr>
      <vt:lpstr>Rockwell</vt:lpstr>
      <vt:lpstr>Wingdings</vt:lpstr>
      <vt:lpstr>Atlas</vt:lpstr>
      <vt:lpstr>1_Custom Design</vt:lpstr>
      <vt:lpstr>UW Tacoma</vt:lpstr>
      <vt:lpstr>Simple Light</vt:lpstr>
      <vt:lpstr>PowerPoint Presentation</vt:lpstr>
      <vt:lpstr>Land acknowledgement</vt:lpstr>
      <vt:lpstr>Welcome and Introductions </vt:lpstr>
      <vt:lpstr>PowerPoint Presentation</vt:lpstr>
      <vt:lpstr>PowerPoint Presentation</vt:lpstr>
      <vt:lpstr>Campus Updates </vt:lpstr>
      <vt:lpstr>EVCAA Updates</vt:lpstr>
      <vt:lpstr>Chancellor Updates</vt:lpstr>
      <vt:lpstr>Campus Safety Updates</vt:lpstr>
      <vt:lpstr>Student Success </vt:lpstr>
      <vt:lpstr>STUDENT SUCCESS TEAM 2022-23</vt:lpstr>
      <vt:lpstr>STUDENT SUCCESS STRATEGY 2023-24</vt:lpstr>
      <vt:lpstr>2023-24 STUDENT SUCCESS STEERING COMMITTEE/CO-CHAIRS</vt:lpstr>
      <vt:lpstr>2023-24 STUDENT SUCCESS STEERING COMMITTEE TIMELINE</vt:lpstr>
      <vt:lpstr>HOW TO PARTNER WITH FACULTY AND SHARED GOVERNANCE?</vt:lpstr>
      <vt:lpstr>SAVE THE DATE! Student Success Strategy Kick Off</vt:lpstr>
      <vt:lpstr>Multi-Level Mentoring Program</vt:lpstr>
      <vt:lpstr>UWT Multi-level Faculty Mentoring Program</vt:lpstr>
      <vt:lpstr>PowerPoint Presentation</vt:lpstr>
      <vt:lpstr>PowerPoint Presentation</vt:lpstr>
      <vt:lpstr>What stood out to YR1* participants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huatongs@gmail.com</dc:creator>
  <cp:lastModifiedBy>huatongs@gmail.com</cp:lastModifiedBy>
  <cp:revision>155</cp:revision>
  <dcterms:created xsi:type="dcterms:W3CDTF">2023-09-13T07:05:45Z</dcterms:created>
  <dcterms:modified xsi:type="dcterms:W3CDTF">2023-10-02T20:42:01Z</dcterms:modified>
</cp:coreProperties>
</file>