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21"/>
  </p:notesMasterIdLst>
  <p:sldIdLst>
    <p:sldId id="268" r:id="rId2"/>
    <p:sldId id="262" r:id="rId3"/>
    <p:sldId id="265" r:id="rId4"/>
    <p:sldId id="263" r:id="rId5"/>
    <p:sldId id="256" r:id="rId6"/>
    <p:sldId id="274" r:id="rId7"/>
    <p:sldId id="269" r:id="rId8"/>
    <p:sldId id="257" r:id="rId9"/>
    <p:sldId id="258" r:id="rId10"/>
    <p:sldId id="259" r:id="rId11"/>
    <p:sldId id="260" r:id="rId12"/>
    <p:sldId id="270" r:id="rId13"/>
    <p:sldId id="264" r:id="rId14"/>
    <p:sldId id="266" r:id="rId15"/>
    <p:sldId id="272" r:id="rId16"/>
    <p:sldId id="273" r:id="rId17"/>
    <p:sldId id="267"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3C4227-383F-9A2C-AC32-F5E632756F92}" name="Huatong Sun" initials="HS" userId="S::htsun@uw.edu::d29907cf-a58d-47d8-b2f7-6109ca60b0ce" providerId="AD"/>
  <p188:author id="{D7507F8A-E03A-A193-8E97-1E21349660B6}" name="Anne Taufen" initials="AT" userId="S::atw5@uw.edu::d6ecd130-307e-472d-8dff-7fd02012a5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67492-A0B9-215C-C752-2D51FAA25D76}" v="122" dt="2023-09-29T18:45:53.944"/>
    <p1510:client id="{537425EA-F68C-F0EB-28FA-F5856E4DA31F}" v="275" dt="2023-09-15T13:16:15.287"/>
    <p1510:client id="{648FBB37-5934-AD97-7018-8AB198B10246}" v="193" dt="2023-09-15T08:44:12.548"/>
    <p1510:client id="{84547B08-9CCB-D851-87DB-FCD0A266BF5E}" v="28" dt="2023-09-25T05:55:55.455"/>
    <p1510:client id="{8864F31C-48ED-2339-F02C-D6AF031D5D3B}" v="363" dt="2023-09-25T05:17:46.500"/>
    <p1510:client id="{8993F41C-FB7D-8DAC-129F-036DB145DF66}" v="368" dt="2023-09-15T06:44:36.645"/>
    <p1510:client id="{A8BD2085-78ED-C9B8-27F7-733866D5A55A}" v="387" dt="2023-09-17T05:23:46.968"/>
    <p1510:client id="{AE35B3D4-D7D8-7769-A896-4E97E9D46541}" v="227" dt="2023-09-14T20:51:15.788"/>
    <p1510:client id="{C71860EE-C1D6-D352-0364-76193E0D8FF9}" v="3" dt="2023-09-27T05:00:55.314"/>
    <p1510:client id="{CB6B7E50-51EF-B924-ACE8-2739036E35F7}" v="173" dt="2023-09-15T16:42:15.425"/>
    <p1510:client id="{FE84BFB6-1EF4-0F18-034B-8450BDB561D6}" v="45" dt="2023-09-14T17:54:08.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D0FAE-98CA-6042-BE80-35D63A036887}"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29FD7-5A6D-DB4C-8DC1-905CDDF11A85}" type="slidenum">
              <a:rPr lang="en-US" smtClean="0"/>
              <a:t>‹#›</a:t>
            </a:fld>
            <a:endParaRPr lang="en-US"/>
          </a:p>
        </p:txBody>
      </p:sp>
    </p:spTree>
    <p:extLst>
      <p:ext uri="{BB962C8B-B14F-4D97-AF65-F5344CB8AC3E}">
        <p14:creationId xmlns:p14="http://schemas.microsoft.com/office/powerpoint/2010/main" val="217223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2</a:t>
            </a:fld>
            <a:endParaRPr lang="en-US"/>
          </a:p>
        </p:txBody>
      </p:sp>
    </p:spTree>
    <p:extLst>
      <p:ext uri="{BB962C8B-B14F-4D97-AF65-F5344CB8AC3E}">
        <p14:creationId xmlns:p14="http://schemas.microsoft.com/office/powerpoint/2010/main" val="259401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latin typeface="Helvetica" pitchFamily="2" charset="0"/>
              </a:rPr>
              <a:t>Updated Guidelines from APT </a:t>
            </a:r>
            <a:r>
              <a:rPr lang="en-US">
                <a:effectLst/>
                <a:latin typeface="Helvetica" pitchFamily="2" charset="0"/>
              </a:rPr>
              <a:t>-APT Chair, Eugene </a:t>
            </a:r>
            <a:r>
              <a:rPr lang="en-US" err="1">
                <a:effectLst/>
                <a:latin typeface="Helvetica" pitchFamily="2" charset="0"/>
              </a:rPr>
              <a:t>Sivadas</a:t>
            </a:r>
            <a:r>
              <a:rPr lang="en-US">
                <a:effectLst/>
                <a:latin typeface="Helvetica" pitchFamily="2" charset="0"/>
              </a:rPr>
              <a:t>, presented updated process guidelines for the P&amp;T process at the 5.6.19 EC meeting -The </a:t>
            </a:r>
            <a:r>
              <a:rPr lang="en-US">
                <a:solidFill>
                  <a:srgbClr val="0000FF"/>
                </a:solidFill>
                <a:effectLst/>
                <a:latin typeface="Helvetica" pitchFamily="2" charset="0"/>
              </a:rPr>
              <a:t>Updated Guidelines from APT </a:t>
            </a:r>
            <a:r>
              <a:rPr lang="en-US">
                <a:effectLst/>
                <a:latin typeface="Helvetica" pitchFamily="2" charset="0"/>
              </a:rPr>
              <a:t>were voted on and approved by EC on 5.6.19.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Helvetica" pitchFamily="2" charset="0"/>
            </a:endParaRPr>
          </a:p>
          <a:p>
            <a:pPr algn="l" rtl="0" fontAlgn="base">
              <a:buFont typeface="Arial" panose="020B0604020202020204" pitchFamily="34" charset="0"/>
              <a:buChar char="•"/>
            </a:pPr>
            <a:r>
              <a:rPr lang="en-US">
                <a:effectLst/>
                <a:latin typeface="Helvetica" pitchFamily="2" charset="0"/>
              </a:rPr>
              <a:t>Meeting minutes: APT </a:t>
            </a:r>
            <a:r>
              <a:rPr lang="en-US" sz="1800" b="0" i="0">
                <a:solidFill>
                  <a:srgbClr val="000000"/>
                </a:solidFill>
                <a:effectLst/>
                <a:latin typeface="Times New Roman" panose="02020603050405020304" pitchFamily="18" charset="0"/>
              </a:rPr>
              <a:t>presented proposed changes to promotion and tenure guidelines from their committee.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Motion to approve Updated Guidelines from APT </a:t>
            </a:r>
          </a:p>
          <a:p>
            <a:pPr algn="l" rtl="0" fontAlgn="base"/>
            <a:r>
              <a:rPr lang="en-US" sz="1800" b="0" i="1">
                <a:solidFill>
                  <a:srgbClr val="000000"/>
                </a:solidFill>
                <a:effectLst/>
                <a:latin typeface="Times New Roman" panose="02020603050405020304" pitchFamily="18" charset="0"/>
              </a:rPr>
              <a:t>20 yes, 0 abstain, 0 no</a:t>
            </a:r>
            <a:r>
              <a:rPr lang="en-US" sz="1800" b="0" i="0">
                <a:solidFill>
                  <a:srgbClr val="000000"/>
                </a:solidFill>
                <a:effectLst/>
                <a:latin typeface="Times New Roman" panose="02020603050405020304" pitchFamily="18" charset="0"/>
              </a:rPr>
              <a:t> </a:t>
            </a:r>
          </a:p>
          <a:p>
            <a:pPr algn="l" rtl="0" fontAlgn="base"/>
            <a:endParaRPr lang="en-US" sz="1800" b="0" i="0">
              <a:solidFill>
                <a:srgbClr val="000000"/>
              </a:solidFill>
              <a:effectLst/>
              <a:latin typeface="Times New Roman" panose="02020603050405020304" pitchFamily="18" charset="0"/>
            </a:endParaRPr>
          </a:p>
          <a:p>
            <a:pPr algn="l" rtl="0" fontAlgn="base"/>
            <a:r>
              <a:rPr lang="en-US"/>
              <a:t>APT’s Future? </a:t>
            </a:r>
            <a:r>
              <a:rPr lang="en-US" sz="1200"/>
              <a:t>Concerns, questions, opportunities for the UWT faculty</a:t>
            </a:r>
            <a:endParaRPr lang="en-US" b="0" i="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Helvetica" pitchFamily="2" charset="0"/>
            </a:endParaRPr>
          </a:p>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8</a:t>
            </a:fld>
            <a:endParaRPr lang="en-US"/>
          </a:p>
        </p:txBody>
      </p:sp>
    </p:spTree>
    <p:extLst>
      <p:ext uri="{BB962C8B-B14F-4D97-AF65-F5344CB8AC3E}">
        <p14:creationId xmlns:p14="http://schemas.microsoft.com/office/powerpoint/2010/main" val="23078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Randy Nichols, Ellen Moore, and Anne </a:t>
            </a:r>
            <a:r>
              <a:rPr lang="en-US" b="0" i="0" err="1">
                <a:solidFill>
                  <a:srgbClr val="000000"/>
                </a:solidFill>
                <a:effectLst/>
                <a:latin typeface="Calibri" panose="020F0502020204030204" pitchFamily="34" charset="0"/>
              </a:rPr>
              <a:t>Taufen</a:t>
            </a:r>
            <a:r>
              <a:rPr lang="en-US" b="0" i="0">
                <a:solidFill>
                  <a:srgbClr val="000000"/>
                </a:solidFill>
                <a:effectLst/>
                <a:latin typeface="Calibri" panose="020F0502020204030204" pitchFamily="34" charset="0"/>
              </a:rPr>
              <a:t> drafted language to propose bylaw revisions,</a:t>
            </a:r>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9</a:t>
            </a:fld>
            <a:endParaRPr lang="en-US"/>
          </a:p>
        </p:txBody>
      </p:sp>
    </p:spTree>
    <p:extLst>
      <p:ext uri="{BB962C8B-B14F-4D97-AF65-F5344CB8AC3E}">
        <p14:creationId xmlns:p14="http://schemas.microsoft.com/office/powerpoint/2010/main" val="328962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11</a:t>
            </a:fld>
            <a:endParaRPr lang="en-US"/>
          </a:p>
        </p:txBody>
      </p:sp>
    </p:spTree>
    <p:extLst>
      <p:ext uri="{BB962C8B-B14F-4D97-AF65-F5344CB8AC3E}">
        <p14:creationId xmlns:p14="http://schemas.microsoft.com/office/powerpoint/2010/main" val="85502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https://nces.ed.gov/fastfacts/display.asp?id=61 </a:t>
            </a:r>
          </a:p>
          <a:p>
            <a:r>
              <a:rPr lang="en-US">
                <a:ea typeface="Calibri"/>
                <a:cs typeface="Calibri"/>
              </a:rPr>
              <a:t>(Link accessed: July 2022)</a:t>
            </a:r>
          </a:p>
        </p:txBody>
      </p:sp>
      <p:sp>
        <p:nvSpPr>
          <p:cNvPr id="4" name="Slide Number Placeholder 3"/>
          <p:cNvSpPr>
            <a:spLocks noGrp="1"/>
          </p:cNvSpPr>
          <p:nvPr>
            <p:ph type="sldNum" sz="quarter" idx="5"/>
          </p:nvPr>
        </p:nvSpPr>
        <p:spPr/>
        <p:txBody>
          <a:bodyPr/>
          <a:lstStyle/>
          <a:p>
            <a:fld id="{7BB29FD7-5A6D-DB4C-8DC1-905CDDF11A85}" type="slidenum">
              <a:rPr lang="en-US" smtClean="0"/>
              <a:t>12</a:t>
            </a:fld>
            <a:endParaRPr lang="en-US"/>
          </a:p>
        </p:txBody>
      </p:sp>
    </p:spTree>
    <p:extLst>
      <p:ext uri="{BB962C8B-B14F-4D97-AF65-F5344CB8AC3E}">
        <p14:creationId xmlns:p14="http://schemas.microsoft.com/office/powerpoint/2010/main" val="324156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13</a:t>
            </a:fld>
            <a:endParaRPr lang="en-US"/>
          </a:p>
        </p:txBody>
      </p:sp>
    </p:spTree>
    <p:extLst>
      <p:ext uri="{BB962C8B-B14F-4D97-AF65-F5344CB8AC3E}">
        <p14:creationId xmlns:p14="http://schemas.microsoft.com/office/powerpoint/2010/main" val="157627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1AA9FB3-C2E9-8E43-8ED1-C2971CB29DFE}" type="datetimeFigureOut">
              <a:rPr lang="en-US" smtClean="0"/>
              <a:t>10/2/2023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82615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9FB3-C2E9-8E43-8ED1-C2971CB29DFE}"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54959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E1AA9FB3-C2E9-8E43-8ED1-C2971CB29DFE}" type="datetimeFigureOut">
              <a:rPr lang="en-US" smtClean="0"/>
              <a:t>10/2/2023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78639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9FB3-C2E9-8E43-8ED1-C2971CB29DFE}"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08891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1AA9FB3-C2E9-8E43-8ED1-C2971CB29DFE}" type="datetimeFigureOut">
              <a:rPr lang="en-US" smtClean="0"/>
              <a:t>10/2/2023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70377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E1AA9FB3-C2E9-8E43-8ED1-C2971CB29DFE}" type="datetimeFigureOut">
              <a:rPr lang="en-US" smtClean="0"/>
              <a:t>10/2/2023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08760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E1AA9FB3-C2E9-8E43-8ED1-C2971CB29DFE}" type="datetimeFigureOut">
              <a:rPr lang="en-US" smtClean="0"/>
              <a:t>10/2/2023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164945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E1AA9FB3-C2E9-8E43-8ED1-C2971CB29DFE}"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84044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1AA9FB3-C2E9-8E43-8ED1-C2971CB29DFE}" type="datetimeFigureOut">
              <a:rPr lang="en-US" smtClean="0"/>
              <a:t>10/2/2023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34444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A9FB3-C2E9-8E43-8ED1-C2971CB29DFE}"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71587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1AA9FB3-C2E9-8E43-8ED1-C2971CB29DFE}" type="datetimeFigureOut">
              <a:rPr lang="en-US" smtClean="0"/>
              <a:t>10/2/2023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159613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1AA9FB3-C2E9-8E43-8ED1-C2971CB29DFE}" type="datetimeFigureOut">
              <a:rPr lang="en-US" smtClean="0"/>
              <a:t>10/2/2023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7F2D69F-322F-EE41-A6B4-31BCE860E50F}" type="slidenum">
              <a:rPr lang="en-US" smtClean="0"/>
              <a:t>‹#›</a:t>
            </a:fld>
            <a:endParaRPr lang="en-US"/>
          </a:p>
        </p:txBody>
      </p:sp>
    </p:spTree>
    <p:extLst>
      <p:ext uri="{BB962C8B-B14F-4D97-AF65-F5344CB8AC3E}">
        <p14:creationId xmlns:p14="http://schemas.microsoft.com/office/powerpoint/2010/main" val="250008396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4"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7"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4"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5"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6"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2"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4" name="Group 143">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5" name="Rectangle 144">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Isosceles Triangle 145">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49" name="Rectangle 148">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2"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5"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1"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2"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3"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4"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8"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0"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B22697F7-CE98-C4B3-7FFA-8331ED93DF41}"/>
              </a:ext>
            </a:extLst>
          </p:cNvPr>
          <p:cNvSpPr>
            <a:spLocks noGrp="1"/>
          </p:cNvSpPr>
          <p:nvPr>
            <p:ph type="title"/>
          </p:nvPr>
        </p:nvSpPr>
        <p:spPr>
          <a:xfrm>
            <a:off x="2037374" y="1263404"/>
            <a:ext cx="8247189" cy="3115075"/>
          </a:xfrm>
        </p:spPr>
        <p:txBody>
          <a:bodyPr vert="horz" lIns="228600" tIns="228600" rIns="228600" bIns="0" rtlCol="0" anchor="b">
            <a:normAutofit/>
          </a:bodyPr>
          <a:lstStyle/>
          <a:p>
            <a:pPr algn="l">
              <a:lnSpc>
                <a:spcPct val="80000"/>
              </a:lnSpc>
            </a:pPr>
            <a:r>
              <a:rPr lang="en-US" sz="6700" b="1">
                <a:solidFill>
                  <a:schemeClr val="accent1"/>
                </a:solidFill>
              </a:rPr>
              <a:t>UWT Faculty Assembly Bylaws Revision: </a:t>
            </a:r>
            <a:br>
              <a:rPr lang="en-US" sz="6700" b="1"/>
            </a:br>
            <a:r>
              <a:rPr lang="en-US" sz="6700" b="1">
                <a:solidFill>
                  <a:schemeClr val="accent1"/>
                </a:solidFill>
              </a:rPr>
              <a:t>APT's charge &amp; function</a:t>
            </a:r>
          </a:p>
        </p:txBody>
      </p:sp>
      <p:sp>
        <p:nvSpPr>
          <p:cNvPr id="172" name="Isosceles Triangle 171">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828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A431-A547-1FB6-65C3-1ACE5BB735CE}"/>
              </a:ext>
            </a:extLst>
          </p:cNvPr>
          <p:cNvSpPr>
            <a:spLocks noGrp="1"/>
          </p:cNvSpPr>
          <p:nvPr>
            <p:ph type="title"/>
          </p:nvPr>
        </p:nvSpPr>
        <p:spPr/>
        <p:txBody>
          <a:bodyPr/>
          <a:lstStyle/>
          <a:p>
            <a:r>
              <a:rPr lang="en-US" b="1"/>
              <a:t>ISSUES Raised</a:t>
            </a:r>
          </a:p>
        </p:txBody>
      </p:sp>
      <p:sp>
        <p:nvSpPr>
          <p:cNvPr id="3" name="Content Placeholder 2">
            <a:extLst>
              <a:ext uri="{FF2B5EF4-FFF2-40B4-BE49-F238E27FC236}">
                <a16:creationId xmlns:a16="http://schemas.microsoft.com/office/drawing/2014/main" id="{3E602B08-ED77-283A-4DF6-9790CBA7AA18}"/>
              </a:ext>
            </a:extLst>
          </p:cNvPr>
          <p:cNvSpPr>
            <a:spLocks noGrp="1"/>
          </p:cNvSpPr>
          <p:nvPr>
            <p:ph idx="1"/>
          </p:nvPr>
        </p:nvSpPr>
        <p:spPr/>
        <p:txBody>
          <a:bodyPr/>
          <a:lstStyle/>
          <a:p>
            <a:pPr algn="l" rtl="0" fontAlgn="base"/>
            <a:r>
              <a:rPr lang="en-US" b="0" i="0">
                <a:solidFill>
                  <a:srgbClr val="000000"/>
                </a:solidFill>
                <a:effectLst/>
                <a:latin typeface="Rockwell"/>
                <a:cs typeface="Calibri"/>
              </a:rPr>
              <a:t>Has due process been followed  </a:t>
            </a:r>
            <a:endParaRPr lang="en-US" sz="4000" b="0" i="0">
              <a:solidFill>
                <a:srgbClr val="000000"/>
              </a:solidFill>
              <a:effectLst/>
              <a:latin typeface="Rockwell"/>
              <a:cs typeface="Calibri"/>
            </a:endParaRPr>
          </a:p>
          <a:p>
            <a:pPr algn="l" rtl="0" fontAlgn="base"/>
            <a:r>
              <a:rPr lang="en-US" b="0" i="0">
                <a:solidFill>
                  <a:srgbClr val="000000"/>
                </a:solidFill>
                <a:effectLst/>
                <a:latin typeface="Rockwell"/>
                <a:cs typeface="Calibri"/>
              </a:rPr>
              <a:t>Have decisions been justified  </a:t>
            </a:r>
            <a:endParaRPr lang="en-US" sz="4000" b="0" i="0">
              <a:solidFill>
                <a:srgbClr val="000000"/>
              </a:solidFill>
              <a:effectLst/>
              <a:latin typeface="Rockwell"/>
              <a:cs typeface="Calibri"/>
            </a:endParaRPr>
          </a:p>
          <a:p>
            <a:pPr algn="l" rtl="0" fontAlgn="base"/>
            <a:r>
              <a:rPr lang="en-US" b="0" i="0">
                <a:solidFill>
                  <a:srgbClr val="000000"/>
                </a:solidFill>
                <a:effectLst/>
                <a:latin typeface="Rockwell"/>
                <a:cs typeface="Calibri"/>
              </a:rPr>
              <a:t>Were published criteria consistently applied </a:t>
            </a:r>
            <a:endParaRPr lang="en-US" sz="4000" b="0" i="0">
              <a:solidFill>
                <a:srgbClr val="000000"/>
              </a:solidFill>
              <a:effectLst/>
              <a:latin typeface="Rockwell"/>
              <a:cs typeface="Calibri"/>
            </a:endParaRPr>
          </a:p>
          <a:p>
            <a:pPr algn="l" rtl="0" fontAlgn="base"/>
            <a:r>
              <a:rPr lang="en-US" b="0" i="0">
                <a:solidFill>
                  <a:srgbClr val="000000"/>
                </a:solidFill>
                <a:effectLst/>
                <a:latin typeface="Rockwell"/>
                <a:cs typeface="Calibri"/>
              </a:rPr>
              <a:t>Who is eligible to vote on which cases </a:t>
            </a:r>
            <a:endParaRPr lang="en-US" sz="4000" b="0" i="0">
              <a:solidFill>
                <a:srgbClr val="000000"/>
              </a:solidFill>
              <a:effectLst/>
              <a:latin typeface="Rockwell"/>
              <a:cs typeface="Calibri"/>
            </a:endParaRPr>
          </a:p>
          <a:p>
            <a:pPr algn="l" rtl="0" fontAlgn="base"/>
            <a:r>
              <a:rPr lang="en-US" b="0" i="0">
                <a:solidFill>
                  <a:srgbClr val="000000"/>
                </a:solidFill>
                <a:effectLst/>
                <a:latin typeface="Rockwell"/>
                <a:cs typeface="Calibri"/>
              </a:rPr>
              <a:t>Who is eligible to serve on APT committees </a:t>
            </a:r>
            <a:endParaRPr lang="en-US" sz="4000" b="0" i="0">
              <a:solidFill>
                <a:srgbClr val="000000"/>
              </a:solidFill>
              <a:effectLst/>
              <a:latin typeface="Rockwell"/>
              <a:cs typeface="Calibri"/>
            </a:endParaRPr>
          </a:p>
          <a:p>
            <a:pPr marL="0" indent="0">
              <a:buNone/>
            </a:pPr>
            <a:endParaRPr lang="en-US"/>
          </a:p>
        </p:txBody>
      </p:sp>
    </p:spTree>
    <p:extLst>
      <p:ext uri="{BB962C8B-B14F-4D97-AF65-F5344CB8AC3E}">
        <p14:creationId xmlns:p14="http://schemas.microsoft.com/office/powerpoint/2010/main" val="169539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F00D-D301-A6A2-E811-E8FD2067A7B5}"/>
              </a:ext>
            </a:extLst>
          </p:cNvPr>
          <p:cNvSpPr>
            <a:spLocks noGrp="1"/>
          </p:cNvSpPr>
          <p:nvPr>
            <p:ph type="title"/>
          </p:nvPr>
        </p:nvSpPr>
        <p:spPr/>
        <p:txBody>
          <a:bodyPr/>
          <a:lstStyle/>
          <a:p>
            <a:r>
              <a:rPr lang="en-US" b="1"/>
              <a:t>Faculty’s concerns</a:t>
            </a:r>
          </a:p>
        </p:txBody>
      </p:sp>
      <p:sp>
        <p:nvSpPr>
          <p:cNvPr id="3" name="Content Placeholder 2">
            <a:extLst>
              <a:ext uri="{FF2B5EF4-FFF2-40B4-BE49-F238E27FC236}">
                <a16:creationId xmlns:a16="http://schemas.microsoft.com/office/drawing/2014/main" id="{FAFB417A-EFFA-5092-4C63-8BBF4B7E0CD3}"/>
              </a:ext>
            </a:extLst>
          </p:cNvPr>
          <p:cNvSpPr>
            <a:spLocks noGrp="1"/>
          </p:cNvSpPr>
          <p:nvPr>
            <p:ph idx="1"/>
          </p:nvPr>
        </p:nvSpPr>
        <p:spPr/>
        <p:txBody>
          <a:bodyPr/>
          <a:lstStyle/>
          <a:p>
            <a:r>
              <a:rPr lang="en-US"/>
              <a:t>Procedural review or substantial review?</a:t>
            </a:r>
          </a:p>
          <a:p>
            <a:r>
              <a:rPr lang="en-US"/>
              <a:t>Does faculty have a chance to respond to APT’s review in the process?</a:t>
            </a:r>
          </a:p>
          <a:p>
            <a:r>
              <a:rPr lang="en-US"/>
              <a:t>How is the urban-serving campus mission reflected in the APT review process? </a:t>
            </a:r>
          </a:p>
          <a:p>
            <a:pPr lvl="1"/>
            <a:r>
              <a:rPr lang="en-US"/>
              <a:t>How to assess faculty’s work on DEIAJ (Diversity, Equity, Inclusion, Accessibility &amp; Justice) and Community-engagement? </a:t>
            </a:r>
          </a:p>
          <a:p>
            <a:endParaRPr lang="en-US"/>
          </a:p>
          <a:p>
            <a:r>
              <a:rPr lang="en-US"/>
              <a:t>How to implement and enforce procedural justice to address implicit systemic biases?   </a:t>
            </a:r>
          </a:p>
          <a:p>
            <a:endParaRPr lang="en-US"/>
          </a:p>
          <a:p>
            <a:endParaRPr lang="en-US"/>
          </a:p>
        </p:txBody>
      </p:sp>
    </p:spTree>
    <p:extLst>
      <p:ext uri="{BB962C8B-B14F-4D97-AF65-F5344CB8AC3E}">
        <p14:creationId xmlns:p14="http://schemas.microsoft.com/office/powerpoint/2010/main" val="190089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1"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55" name="Group 154">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4" name="Rectangle 103">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05">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56" name="Rectangle 155">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9" name="Rectangle 158">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19B98E-1C38-252E-3F4E-6B35A38F18FB}"/>
              </a:ext>
            </a:extLst>
          </p:cNvPr>
          <p:cNvSpPr txBox="1"/>
          <p:nvPr/>
        </p:nvSpPr>
        <p:spPr>
          <a:xfrm>
            <a:off x="7293817" y="2338388"/>
            <a:ext cx="4099607" cy="36782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20000"/>
              </a:lnSpc>
              <a:spcAft>
                <a:spcPts val="600"/>
              </a:spcAft>
              <a:buClr>
                <a:schemeClr val="accent1"/>
              </a:buClr>
              <a:buSzPct val="110000"/>
            </a:pPr>
            <a:r>
              <a:rPr lang="en-US" b="1" dirty="0"/>
              <a:t>Racial/ethnic and sex distribution of tenure-track faculty by academic rank in fall 2018</a:t>
            </a:r>
            <a:endParaRPr lang="en-US" dirty="0"/>
          </a:p>
          <a:p>
            <a:pPr defTabSz="914400">
              <a:lnSpc>
                <a:spcPct val="120000"/>
              </a:lnSpc>
              <a:spcAft>
                <a:spcPts val="600"/>
              </a:spcAft>
              <a:buClr>
                <a:schemeClr val="accent1"/>
              </a:buClr>
              <a:buSzPct val="110000"/>
            </a:pPr>
            <a:r>
              <a:rPr lang="en-US" dirty="0"/>
              <a:t>(Source: National Center for Education Statistics)</a:t>
            </a:r>
          </a:p>
          <a:p>
            <a:pPr indent="-228600" defTabSz="914400">
              <a:lnSpc>
                <a:spcPct val="120000"/>
              </a:lnSpc>
              <a:spcAft>
                <a:spcPts val="600"/>
              </a:spcAft>
              <a:buClr>
                <a:schemeClr val="accent1"/>
              </a:buClr>
              <a:buSzPct val="110000"/>
              <a:buFont typeface="Wingdings" panose="05000000000000000000" pitchFamily="2" charset="2"/>
              <a:buChar char="§"/>
            </a:pPr>
            <a:endParaRPr lang="en-US"/>
          </a:p>
        </p:txBody>
      </p:sp>
      <p:graphicFrame>
        <p:nvGraphicFramePr>
          <p:cNvPr id="5" name="Table 4">
            <a:extLst>
              <a:ext uri="{FF2B5EF4-FFF2-40B4-BE49-F238E27FC236}">
                <a16:creationId xmlns:a16="http://schemas.microsoft.com/office/drawing/2014/main" id="{415C76EC-35B2-1DE9-3DC0-0E78A49B8FA2}"/>
              </a:ext>
            </a:extLst>
          </p:cNvPr>
          <p:cNvGraphicFramePr>
            <a:graphicFrameLocks noGrp="1"/>
          </p:cNvGraphicFramePr>
          <p:nvPr>
            <p:extLst>
              <p:ext uri="{D42A27DB-BD31-4B8C-83A1-F6EECF244321}">
                <p14:modId xmlns:p14="http://schemas.microsoft.com/office/powerpoint/2010/main" val="650363748"/>
              </p:ext>
            </p:extLst>
          </p:nvPr>
        </p:nvGraphicFramePr>
        <p:xfrm>
          <a:off x="972115" y="1194758"/>
          <a:ext cx="5641849" cy="4450392"/>
        </p:xfrm>
        <a:graphic>
          <a:graphicData uri="http://schemas.openxmlformats.org/drawingml/2006/table">
            <a:tbl>
              <a:tblPr firstRow="1" bandRow="1">
                <a:noFill/>
                <a:tableStyleId>{5C22544A-7EE6-4342-B048-85BDC9FD1C3A}</a:tableStyleId>
              </a:tblPr>
              <a:tblGrid>
                <a:gridCol w="2804295">
                  <a:extLst>
                    <a:ext uri="{9D8B030D-6E8A-4147-A177-3AD203B41FA5}">
                      <a16:colId xmlns:a16="http://schemas.microsoft.com/office/drawing/2014/main" val="2249842493"/>
                    </a:ext>
                  </a:extLst>
                </a:gridCol>
                <a:gridCol w="1209259">
                  <a:extLst>
                    <a:ext uri="{9D8B030D-6E8A-4147-A177-3AD203B41FA5}">
                      <a16:colId xmlns:a16="http://schemas.microsoft.com/office/drawing/2014/main" val="367925659"/>
                    </a:ext>
                  </a:extLst>
                </a:gridCol>
                <a:gridCol w="1628295">
                  <a:extLst>
                    <a:ext uri="{9D8B030D-6E8A-4147-A177-3AD203B41FA5}">
                      <a16:colId xmlns:a16="http://schemas.microsoft.com/office/drawing/2014/main" val="3987225901"/>
                    </a:ext>
                  </a:extLst>
                </a:gridCol>
              </a:tblGrid>
              <a:tr h="649419">
                <a:tc>
                  <a:txBody>
                    <a:bodyPr/>
                    <a:lstStyle/>
                    <a:p>
                      <a:pPr marL="0" marR="0">
                        <a:spcBef>
                          <a:spcPts val="0"/>
                        </a:spcBef>
                        <a:spcAft>
                          <a:spcPts val="0"/>
                        </a:spcAft>
                      </a:pPr>
                      <a:endParaRPr lang="en-US" sz="1500" b="1">
                        <a:solidFill>
                          <a:schemeClr val="tx1">
                            <a:lumMod val="75000"/>
                            <a:lumOff val="25000"/>
                          </a:schemeClr>
                        </a:solidFill>
                        <a:effectLst/>
                        <a:latin typeface="Times New Roman"/>
                      </a:endParaRPr>
                    </a:p>
                  </a:txBody>
                  <a:tcPr marL="151641" marR="113731" marT="75820" marB="7582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500" b="1">
                          <a:solidFill>
                            <a:schemeClr val="tx1">
                              <a:lumMod val="75000"/>
                              <a:lumOff val="25000"/>
                            </a:schemeClr>
                          </a:solidFill>
                          <a:effectLst/>
                          <a:latin typeface="Times New Roman"/>
                        </a:rPr>
                        <a:t>Full Rank (%)</a:t>
                      </a:r>
                    </a:p>
                  </a:txBody>
                  <a:tcPr marL="151641" marR="113731" marT="75820" marB="7582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500" b="1">
                          <a:solidFill>
                            <a:schemeClr val="tx1">
                              <a:lumMod val="75000"/>
                              <a:lumOff val="25000"/>
                            </a:schemeClr>
                          </a:solidFill>
                          <a:effectLst/>
                          <a:latin typeface="Times New Roman"/>
                        </a:rPr>
                        <a:t>Assistant Rank (%)</a:t>
                      </a:r>
                    </a:p>
                  </a:txBody>
                  <a:tcPr marL="151641" marR="113731" marT="75820" marB="7582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013398977"/>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White 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53</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34</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29746020"/>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White females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27</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39</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154403845"/>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Asian/Pacific Islander 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8</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7</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97976315"/>
                  </a:ext>
                </a:extLst>
              </a:tr>
              <a:tr h="345543">
                <a:tc>
                  <a:txBody>
                    <a:bodyPr/>
                    <a:lstStyle/>
                    <a:p>
                      <a:pPr marL="0" marR="0" algn="l" defTabSz="914400" rtl="0" eaLnBrk="1" latinLnBrk="0" hangingPunct="1">
                        <a:spcBef>
                          <a:spcPts val="0"/>
                        </a:spcBef>
                        <a:spcAft>
                          <a:spcPts val="0"/>
                        </a:spcAft>
                      </a:pPr>
                      <a:r>
                        <a:rPr lang="en-US" sz="1000" kern="1200">
                          <a:solidFill>
                            <a:schemeClr val="tx1">
                              <a:lumMod val="75000"/>
                              <a:lumOff val="25000"/>
                            </a:schemeClr>
                          </a:solidFill>
                          <a:effectLst/>
                          <a:latin typeface="Times New Roman" panose="02020603050405020304" pitchFamily="18" charset="0"/>
                          <a:ea typeface="+mn-ea"/>
                          <a:cs typeface="+mn-cs"/>
                        </a:rPr>
                        <a:t>Asian/Pacific Islander females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defTabSz="914400" rtl="0" eaLnBrk="1" latinLnBrk="0" hangingPunct="1">
                        <a:spcBef>
                          <a:spcPts val="0"/>
                        </a:spcBef>
                        <a:spcAft>
                          <a:spcPts val="0"/>
                        </a:spcAft>
                      </a:pPr>
                      <a:r>
                        <a:rPr lang="en-US" sz="1000" kern="1200">
                          <a:solidFill>
                            <a:schemeClr val="tx1">
                              <a:lumMod val="75000"/>
                              <a:lumOff val="25000"/>
                            </a:schemeClr>
                          </a:solidFill>
                          <a:effectLst/>
                          <a:latin typeface="Times New Roman" panose="02020603050405020304" pitchFamily="18" charset="0"/>
                          <a:ea typeface="+mn-ea"/>
                          <a:cs typeface="+mn-cs"/>
                        </a:rPr>
                        <a:t>3</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defTabSz="914400" rtl="0" eaLnBrk="1" latinLnBrk="0" hangingPunct="1">
                        <a:spcBef>
                          <a:spcPts val="0"/>
                        </a:spcBef>
                        <a:spcAft>
                          <a:spcPts val="0"/>
                        </a:spcAft>
                      </a:pPr>
                      <a:r>
                        <a:rPr lang="en-US" sz="1000" kern="1200">
                          <a:solidFill>
                            <a:schemeClr val="tx1">
                              <a:lumMod val="75000"/>
                              <a:lumOff val="25000"/>
                            </a:schemeClr>
                          </a:solidFill>
                          <a:effectLst/>
                          <a:latin typeface="Times New Roman" panose="02020603050405020304" pitchFamily="18" charset="0"/>
                          <a:ea typeface="+mn-ea"/>
                          <a:cs typeface="+mn-cs"/>
                        </a:rPr>
                        <a:t>7</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043243680"/>
                  </a:ext>
                </a:extLst>
              </a:tr>
              <a:tr h="345543">
                <a:tc>
                  <a:txBody>
                    <a:bodyPr/>
                    <a:lstStyle/>
                    <a:p>
                      <a:pPr marL="0" marR="0" algn="l" defTabSz="914400" rtl="0" eaLnBrk="1" latinLnBrk="0" hangingPunct="1">
                        <a:spcBef>
                          <a:spcPts val="0"/>
                        </a:spcBef>
                        <a:spcAft>
                          <a:spcPts val="0"/>
                        </a:spcAft>
                      </a:pPr>
                      <a:r>
                        <a:rPr lang="en-US" sz="1000" kern="1200">
                          <a:solidFill>
                            <a:schemeClr val="tx1">
                              <a:lumMod val="75000"/>
                              <a:lumOff val="25000"/>
                            </a:schemeClr>
                          </a:solidFill>
                          <a:effectLst/>
                          <a:latin typeface="Times New Roman" panose="02020603050405020304" pitchFamily="18" charset="0"/>
                          <a:ea typeface="+mn-ea"/>
                          <a:cs typeface="+mn-cs"/>
                        </a:rPr>
                        <a:t>Black 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defTabSz="914400" rtl="0" eaLnBrk="1" latinLnBrk="0" hangingPunct="1">
                        <a:spcBef>
                          <a:spcPts val="0"/>
                        </a:spcBef>
                        <a:spcAft>
                          <a:spcPts val="0"/>
                        </a:spcAft>
                      </a:pPr>
                      <a:r>
                        <a:rPr lang="en-US" sz="1000" kern="1200">
                          <a:solidFill>
                            <a:schemeClr val="tx1">
                              <a:lumMod val="75000"/>
                              <a:lumOff val="25000"/>
                            </a:schemeClr>
                          </a:solidFill>
                          <a:effectLst/>
                          <a:latin typeface="Times New Roman" panose="02020603050405020304" pitchFamily="18" charset="0"/>
                          <a:ea typeface="+mn-ea"/>
                          <a:cs typeface="+mn-cs"/>
                        </a:rPr>
                        <a:t>2</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defTabSz="914400" rtl="0" eaLnBrk="1" latinLnBrk="0" hangingPunct="1">
                        <a:spcBef>
                          <a:spcPts val="0"/>
                        </a:spcBef>
                        <a:spcAft>
                          <a:spcPts val="0"/>
                        </a:spcAft>
                      </a:pPr>
                      <a:r>
                        <a:rPr lang="en-US" sz="1000" kern="1200">
                          <a:solidFill>
                            <a:schemeClr val="tx1">
                              <a:lumMod val="75000"/>
                              <a:lumOff val="25000"/>
                            </a:schemeClr>
                          </a:solidFill>
                          <a:effectLst/>
                          <a:latin typeface="Times New Roman" panose="02020603050405020304" pitchFamily="18" charset="0"/>
                          <a:ea typeface="+mn-ea"/>
                          <a:cs typeface="+mn-cs"/>
                        </a:rPr>
                        <a:t>3</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831858007"/>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Black females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2</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5</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35306999"/>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Hispanic 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2</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3</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289441997"/>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Hispanic females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&lt;1</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3</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88230275"/>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American Indian/Alaska Native individuals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&lt;1</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&lt;1</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345269301"/>
                  </a:ext>
                </a:extLst>
              </a:tr>
              <a:tr h="345543">
                <a:tc>
                  <a:txBody>
                    <a:bodyPr/>
                    <a:lstStyle/>
                    <a:p>
                      <a:pPr marL="0" marR="0">
                        <a:spcBef>
                          <a:spcPts val="0"/>
                        </a:spcBef>
                        <a:spcAft>
                          <a:spcPts val="0"/>
                        </a:spcAft>
                      </a:pPr>
                      <a:r>
                        <a:rPr lang="en-US" sz="1000">
                          <a:solidFill>
                            <a:schemeClr val="tx1">
                              <a:lumMod val="75000"/>
                              <a:lumOff val="25000"/>
                            </a:schemeClr>
                          </a:solidFill>
                          <a:effectLst/>
                          <a:latin typeface="Times New Roman"/>
                        </a:rPr>
                        <a:t>Two or more races</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&lt;1</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&lt;1</a:t>
                      </a:r>
                    </a:p>
                  </a:txBody>
                  <a:tcPr marL="151641" marR="113731" marT="75820" marB="75820">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38571319"/>
                  </a:ext>
                </a:extLst>
              </a:tr>
              <a:tr h="345543">
                <a:tc>
                  <a:txBody>
                    <a:bodyPr/>
                    <a:lstStyle/>
                    <a:p>
                      <a:pPr marL="0" marR="0">
                        <a:spcBef>
                          <a:spcPts val="0"/>
                        </a:spcBef>
                        <a:spcAft>
                          <a:spcPts val="0"/>
                        </a:spcAft>
                      </a:pPr>
                      <a:r>
                        <a:rPr lang="en-US" sz="1000" b="1">
                          <a:solidFill>
                            <a:schemeClr val="tx1">
                              <a:lumMod val="75000"/>
                              <a:lumOff val="25000"/>
                            </a:schemeClr>
                          </a:solidFill>
                          <a:effectLst/>
                          <a:latin typeface="Times New Roman"/>
                        </a:rPr>
                        <a:t>Females Total </a:t>
                      </a:r>
                      <a:endParaRPr lang="en-US" sz="1000">
                        <a:solidFill>
                          <a:schemeClr val="tx1">
                            <a:lumMod val="75000"/>
                            <a:lumOff val="25000"/>
                          </a:schemeClr>
                        </a:solidFill>
                        <a:effectLst/>
                        <a:latin typeface="Times New Roman"/>
                      </a:endParaRPr>
                    </a:p>
                  </a:txBody>
                  <a:tcPr marL="151641" marR="113731" marT="75820" marB="75820">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&lt;33</a:t>
                      </a:r>
                    </a:p>
                  </a:txBody>
                  <a:tcPr marL="151641" marR="113731" marT="75820" marB="75820">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marR="0">
                        <a:spcBef>
                          <a:spcPts val="0"/>
                        </a:spcBef>
                        <a:spcAft>
                          <a:spcPts val="0"/>
                        </a:spcAft>
                      </a:pPr>
                      <a:r>
                        <a:rPr lang="en-US" sz="1000">
                          <a:solidFill>
                            <a:schemeClr val="tx1">
                              <a:lumMod val="75000"/>
                              <a:lumOff val="25000"/>
                            </a:schemeClr>
                          </a:solidFill>
                          <a:effectLst/>
                          <a:latin typeface="Times New Roman"/>
                        </a:rPr>
                        <a:t>&lt;56</a:t>
                      </a:r>
                    </a:p>
                  </a:txBody>
                  <a:tcPr marL="151641" marR="113731" marT="75820" marB="75820">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134552717"/>
                  </a:ext>
                </a:extLst>
              </a:tr>
            </a:tbl>
          </a:graphicData>
        </a:graphic>
      </p:graphicFrame>
    </p:spTree>
    <p:extLst>
      <p:ext uri="{BB962C8B-B14F-4D97-AF65-F5344CB8AC3E}">
        <p14:creationId xmlns:p14="http://schemas.microsoft.com/office/powerpoint/2010/main" val="71302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5760-A0C7-C34B-9F9D-4B8B745F73D0}"/>
              </a:ext>
            </a:extLst>
          </p:cNvPr>
          <p:cNvSpPr>
            <a:spLocks noGrp="1"/>
          </p:cNvSpPr>
          <p:nvPr>
            <p:ph type="title"/>
          </p:nvPr>
        </p:nvSpPr>
        <p:spPr/>
        <p:txBody>
          <a:bodyPr/>
          <a:lstStyle/>
          <a:p>
            <a:r>
              <a:rPr lang="en-US" b="1"/>
              <a:t>Challenges APT have been facing</a:t>
            </a:r>
          </a:p>
        </p:txBody>
      </p:sp>
      <p:pic>
        <p:nvPicPr>
          <p:cNvPr id="5" name="Picture 4" descr="A purple and white text on a purple background&#10;&#10;Description automatically generated">
            <a:extLst>
              <a:ext uri="{FF2B5EF4-FFF2-40B4-BE49-F238E27FC236}">
                <a16:creationId xmlns:a16="http://schemas.microsoft.com/office/drawing/2014/main" id="{A006FF91-7975-2649-2639-48474BB7B508}"/>
              </a:ext>
            </a:extLst>
          </p:cNvPr>
          <p:cNvPicPr>
            <a:picLocks noChangeAspect="1"/>
          </p:cNvPicPr>
          <p:nvPr/>
        </p:nvPicPr>
        <p:blipFill>
          <a:blip r:embed="rId3"/>
          <a:stretch>
            <a:fillRect/>
          </a:stretch>
        </p:blipFill>
        <p:spPr>
          <a:xfrm>
            <a:off x="4935762" y="0"/>
            <a:ext cx="5737259" cy="4316604"/>
          </a:xfrm>
          <a:prstGeom prst="rect">
            <a:avLst/>
          </a:prstGeom>
        </p:spPr>
      </p:pic>
      <p:pic>
        <p:nvPicPr>
          <p:cNvPr id="6" name="Picture 5">
            <a:extLst>
              <a:ext uri="{FF2B5EF4-FFF2-40B4-BE49-F238E27FC236}">
                <a16:creationId xmlns:a16="http://schemas.microsoft.com/office/drawing/2014/main" id="{187A4564-5781-11BF-5EA3-53331C3687C5}"/>
              </a:ext>
            </a:extLst>
          </p:cNvPr>
          <p:cNvPicPr>
            <a:picLocks noChangeAspect="1"/>
          </p:cNvPicPr>
          <p:nvPr/>
        </p:nvPicPr>
        <p:blipFill>
          <a:blip r:embed="rId4"/>
          <a:stretch>
            <a:fillRect/>
          </a:stretch>
        </p:blipFill>
        <p:spPr>
          <a:xfrm>
            <a:off x="5397264" y="4316604"/>
            <a:ext cx="6489700" cy="2463800"/>
          </a:xfrm>
          <a:prstGeom prst="rect">
            <a:avLst/>
          </a:prstGeom>
        </p:spPr>
      </p:pic>
      <p:sp>
        <p:nvSpPr>
          <p:cNvPr id="8" name="TextBox 7">
            <a:extLst>
              <a:ext uri="{FF2B5EF4-FFF2-40B4-BE49-F238E27FC236}">
                <a16:creationId xmlns:a16="http://schemas.microsoft.com/office/drawing/2014/main" id="{EFE562B1-0033-7251-AF94-967E34B8450D}"/>
              </a:ext>
            </a:extLst>
          </p:cNvPr>
          <p:cNvSpPr txBox="1"/>
          <p:nvPr/>
        </p:nvSpPr>
        <p:spPr>
          <a:xfrm>
            <a:off x="743609" y="5657671"/>
            <a:ext cx="3434253" cy="646331"/>
          </a:xfrm>
          <a:prstGeom prst="rect">
            <a:avLst/>
          </a:prstGeom>
          <a:noFill/>
        </p:spPr>
        <p:txBody>
          <a:bodyPr wrap="square" lIns="91440" tIns="45720" rIns="91440" bIns="45720" anchor="t">
            <a:spAutoFit/>
          </a:bodyPr>
          <a:lstStyle/>
          <a:p>
            <a:endParaRPr lang="en-US" dirty="0"/>
          </a:p>
          <a:p>
            <a:endParaRPr lang="en-US"/>
          </a:p>
        </p:txBody>
      </p:sp>
    </p:spTree>
    <p:extLst>
      <p:ext uri="{BB962C8B-B14F-4D97-AF65-F5344CB8AC3E}">
        <p14:creationId xmlns:p14="http://schemas.microsoft.com/office/powerpoint/2010/main" val="321927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49CD-3932-D1A4-08B0-1E4529DD7A74}"/>
              </a:ext>
            </a:extLst>
          </p:cNvPr>
          <p:cNvSpPr>
            <a:spLocks noGrp="1"/>
          </p:cNvSpPr>
          <p:nvPr>
            <p:ph type="title"/>
          </p:nvPr>
        </p:nvSpPr>
        <p:spPr/>
        <p:txBody>
          <a:bodyPr>
            <a:normAutofit/>
          </a:bodyPr>
          <a:lstStyle/>
          <a:p>
            <a:r>
              <a:rPr lang="en-US" b="1">
                <a:cs typeface="Calibri Light"/>
              </a:rPr>
              <a:t>FA's Goals</a:t>
            </a:r>
            <a:br>
              <a:rPr lang="en-US" b="1">
                <a:ea typeface="Calibri Light"/>
                <a:cs typeface="Calibri Light"/>
              </a:rPr>
            </a:br>
            <a:br>
              <a:rPr lang="en-US" b="1">
                <a:ea typeface="Calibri Light"/>
                <a:cs typeface="Calibri Light"/>
              </a:rPr>
            </a:br>
            <a:r>
              <a:rPr lang="en-US" sz="2800" b="1">
                <a:ea typeface="Calibri Light"/>
                <a:cs typeface="Calibri Light"/>
              </a:rPr>
              <a:t>After consultation with APT co-chairs</a:t>
            </a:r>
          </a:p>
        </p:txBody>
      </p:sp>
      <p:sp>
        <p:nvSpPr>
          <p:cNvPr id="3" name="Content Placeholder 2">
            <a:extLst>
              <a:ext uri="{FF2B5EF4-FFF2-40B4-BE49-F238E27FC236}">
                <a16:creationId xmlns:a16="http://schemas.microsoft.com/office/drawing/2014/main" id="{20A34467-C859-D903-7E2C-99FAE924B3BC}"/>
              </a:ext>
            </a:extLst>
          </p:cNvPr>
          <p:cNvSpPr>
            <a:spLocks noGrp="1"/>
          </p:cNvSpPr>
          <p:nvPr>
            <p:ph idx="1"/>
          </p:nvPr>
        </p:nvSpPr>
        <p:spPr/>
        <p:txBody>
          <a:bodyPr>
            <a:normAutofit/>
          </a:bodyPr>
          <a:lstStyle/>
          <a:p>
            <a:pPr marL="0" indent="0">
              <a:buNone/>
            </a:pPr>
            <a:r>
              <a:rPr lang="en-US"/>
              <a:t>We aim to complete the FA bylaws revisions this year:</a:t>
            </a:r>
          </a:p>
          <a:p>
            <a:r>
              <a:rPr lang="en-US">
                <a:solidFill>
                  <a:srgbClr val="222222"/>
                </a:solidFill>
                <a:latin typeface="Rockwell"/>
                <a:cs typeface="Arial"/>
              </a:rPr>
              <a:t>Carrying forward code-compliable objectives endorsed by 2022's faculty vote</a:t>
            </a:r>
            <a:endParaRPr lang="en-US">
              <a:latin typeface="Rockwell"/>
            </a:endParaRPr>
          </a:p>
          <a:p>
            <a:r>
              <a:rPr lang="en-US">
                <a:solidFill>
                  <a:srgbClr val="222222"/>
                </a:solidFill>
                <a:latin typeface="Rockwell"/>
                <a:cs typeface="Arial"/>
              </a:rPr>
              <a:t>Reviewing proposed changes for legality and compliance, before EC and faculty votes</a:t>
            </a:r>
          </a:p>
          <a:p>
            <a:r>
              <a:rPr lang="en-US">
                <a:solidFill>
                  <a:srgbClr val="222222"/>
                </a:solidFill>
                <a:latin typeface="Rockwell"/>
                <a:cs typeface="Arial"/>
              </a:rPr>
              <a:t>Identifying areas of university-wide procedural concern to be addressed compliant to Faculty Code</a:t>
            </a:r>
            <a:endParaRPr lang="en-US">
              <a:latin typeface="Rockwell"/>
            </a:endParaRPr>
          </a:p>
          <a:p>
            <a:r>
              <a:rPr lang="en-US">
                <a:solidFill>
                  <a:srgbClr val="222222"/>
                </a:solidFill>
                <a:latin typeface="Rockwell"/>
                <a:cs typeface="Arial"/>
              </a:rPr>
              <a:t>Providing guidance on language </a:t>
            </a:r>
            <a:r>
              <a:rPr lang="en-US">
                <a:latin typeface="Rockwell"/>
                <a:ea typeface="+mn-lt"/>
                <a:cs typeface="Arial"/>
              </a:rPr>
              <a:t>for unit-level P&amp;T criteria that protect and support </a:t>
            </a:r>
            <a:r>
              <a:rPr lang="en-US" sz="1600">
                <a:solidFill>
                  <a:srgbClr val="000000"/>
                </a:solidFill>
                <a:latin typeface="Rockwell"/>
                <a:ea typeface="+mn-lt"/>
                <a:cs typeface="Arial"/>
              </a:rPr>
              <a:t>DEIAJ</a:t>
            </a:r>
            <a:r>
              <a:rPr lang="en-US">
                <a:latin typeface="Rockwell"/>
                <a:ea typeface="+mn-lt"/>
                <a:cs typeface="Arial"/>
              </a:rPr>
              <a:t> work in teaching and research, based in evidence-driven best practices</a:t>
            </a:r>
          </a:p>
          <a:p>
            <a:pPr marL="0" indent="0">
              <a:buNone/>
            </a:pPr>
            <a:endParaRPr lang="en-US" sz="1100">
              <a:solidFill>
                <a:srgbClr val="222222"/>
              </a:solidFill>
              <a:latin typeface="Rockwell"/>
              <a:cs typeface="Arial"/>
            </a:endParaRPr>
          </a:p>
          <a:p>
            <a:pPr lvl="2"/>
            <a:endParaRPr lang="en-US"/>
          </a:p>
        </p:txBody>
      </p:sp>
    </p:spTree>
    <p:extLst>
      <p:ext uri="{BB962C8B-B14F-4D97-AF65-F5344CB8AC3E}">
        <p14:creationId xmlns:p14="http://schemas.microsoft.com/office/powerpoint/2010/main" val="365094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44BE-7E41-E291-D198-41220B800AF8}"/>
              </a:ext>
            </a:extLst>
          </p:cNvPr>
          <p:cNvSpPr>
            <a:spLocks noGrp="1"/>
          </p:cNvSpPr>
          <p:nvPr>
            <p:ph type="title"/>
          </p:nvPr>
        </p:nvSpPr>
        <p:spPr/>
        <p:txBody>
          <a:bodyPr>
            <a:normAutofit/>
          </a:bodyPr>
          <a:lstStyle/>
          <a:p>
            <a:r>
              <a:rPr lang="en-US">
                <a:cs typeface="Calibri Light"/>
              </a:rPr>
              <a:t>Time Wasted?</a:t>
            </a:r>
            <a:br>
              <a:rPr lang="en-US">
                <a:cs typeface="Calibri Light"/>
              </a:rPr>
            </a:br>
            <a:endParaRPr lang="en-US"/>
          </a:p>
        </p:txBody>
      </p:sp>
      <p:sp>
        <p:nvSpPr>
          <p:cNvPr id="3" name="Content Placeholder 2">
            <a:extLst>
              <a:ext uri="{FF2B5EF4-FFF2-40B4-BE49-F238E27FC236}">
                <a16:creationId xmlns:a16="http://schemas.microsoft.com/office/drawing/2014/main" id="{1DC2E89A-A658-BB98-6D28-B39A92A45830}"/>
              </a:ext>
            </a:extLst>
          </p:cNvPr>
          <p:cNvSpPr>
            <a:spLocks noGrp="1"/>
          </p:cNvSpPr>
          <p:nvPr>
            <p:ph idx="1"/>
          </p:nvPr>
        </p:nvSpPr>
        <p:spPr/>
        <p:txBody>
          <a:bodyPr/>
          <a:lstStyle/>
          <a:p>
            <a:r>
              <a:rPr lang="en-US" sz="2000" dirty="0">
                <a:ea typeface="+mn-lt"/>
                <a:cs typeface="+mn-lt"/>
              </a:rPr>
              <a:t>Thanks for all the hard work people have put into this project!</a:t>
            </a:r>
          </a:p>
          <a:p>
            <a:endParaRPr lang="en-US" sz="2000">
              <a:ea typeface="+mn-lt"/>
              <a:cs typeface="+mn-lt"/>
            </a:endParaRPr>
          </a:p>
          <a:p>
            <a:r>
              <a:rPr lang="en-US" sz="2000" dirty="0">
                <a:ea typeface="+mn-lt"/>
                <a:cs typeface="+mn-lt"/>
              </a:rPr>
              <a:t>What is doable within the current UW Faculty Code System. </a:t>
            </a:r>
          </a:p>
          <a:p>
            <a:r>
              <a:rPr lang="en-US" sz="2000" dirty="0">
                <a:ea typeface="+mn-lt"/>
                <a:cs typeface="+mn-lt"/>
              </a:rPr>
              <a:t>We developed a deeper understanding of campus priorities as the campus continues growing </a:t>
            </a:r>
            <a:endParaRPr lang="en-US" dirty="0">
              <a:ea typeface="+mn-lt"/>
              <a:cs typeface="+mn-lt"/>
            </a:endParaRPr>
          </a:p>
          <a:p>
            <a:r>
              <a:rPr lang="en-US" sz="2000" dirty="0"/>
              <a:t>We as faculty understood the workload and challenges of each other is facing</a:t>
            </a:r>
          </a:p>
          <a:p>
            <a:endParaRPr lang="en-US" sz="2000"/>
          </a:p>
          <a:p>
            <a:endParaRPr lang="en-US" sz="2000"/>
          </a:p>
        </p:txBody>
      </p:sp>
    </p:spTree>
    <p:extLst>
      <p:ext uri="{BB962C8B-B14F-4D97-AF65-F5344CB8AC3E}">
        <p14:creationId xmlns:p14="http://schemas.microsoft.com/office/powerpoint/2010/main" val="371917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6DE3-50DB-B469-43F4-EE935296A985}"/>
              </a:ext>
            </a:extLst>
          </p:cNvPr>
          <p:cNvSpPr>
            <a:spLocks noGrp="1"/>
          </p:cNvSpPr>
          <p:nvPr>
            <p:ph type="title"/>
          </p:nvPr>
        </p:nvSpPr>
        <p:spPr/>
        <p:txBody>
          <a:bodyPr/>
          <a:lstStyle/>
          <a:p>
            <a:r>
              <a:rPr lang="en-US">
                <a:cs typeface="Calibri Light"/>
              </a:rPr>
              <a:t>Tentative Timetable</a:t>
            </a:r>
            <a:endParaRPr lang="en-US"/>
          </a:p>
        </p:txBody>
      </p:sp>
      <p:sp>
        <p:nvSpPr>
          <p:cNvPr id="3" name="Content Placeholder 2">
            <a:extLst>
              <a:ext uri="{FF2B5EF4-FFF2-40B4-BE49-F238E27FC236}">
                <a16:creationId xmlns:a16="http://schemas.microsoft.com/office/drawing/2014/main" id="{18BE3370-3166-E8D6-59BC-AA961DE38397}"/>
              </a:ext>
            </a:extLst>
          </p:cNvPr>
          <p:cNvSpPr>
            <a:spLocks noGrp="1"/>
          </p:cNvSpPr>
          <p:nvPr>
            <p:ph idx="1"/>
          </p:nvPr>
        </p:nvSpPr>
        <p:spPr/>
        <p:txBody>
          <a:bodyPr/>
          <a:lstStyle/>
          <a:p>
            <a:r>
              <a:rPr lang="en-US"/>
              <a:t>Autumn 2023:</a:t>
            </a:r>
          </a:p>
          <a:p>
            <a:pPr lvl="1"/>
            <a:r>
              <a:rPr lang="en-US" sz="1800"/>
              <a:t>Forming APT taskforce</a:t>
            </a:r>
          </a:p>
          <a:p>
            <a:pPr lvl="2"/>
            <a:r>
              <a:rPr lang="en-US"/>
              <a:t>Workload incentives provided. Please consider applying!</a:t>
            </a:r>
          </a:p>
          <a:p>
            <a:r>
              <a:rPr lang="en-US"/>
              <a:t>Winter 2024:</a:t>
            </a:r>
          </a:p>
          <a:p>
            <a:pPr lvl="1"/>
            <a:r>
              <a:rPr lang="en-US" sz="1400"/>
              <a:t>Taskforce delivers a recommendation report </a:t>
            </a:r>
          </a:p>
          <a:p>
            <a:pPr lvl="1"/>
            <a:r>
              <a:rPr lang="en-US" sz="1400"/>
              <a:t>Bylaws revision vote on EC level</a:t>
            </a:r>
          </a:p>
          <a:p>
            <a:r>
              <a:rPr lang="en-US"/>
              <a:t>Spring 2024: </a:t>
            </a:r>
          </a:p>
          <a:p>
            <a:pPr lvl="1"/>
            <a:r>
              <a:rPr lang="en-US"/>
              <a:t>Faculty vote</a:t>
            </a:r>
          </a:p>
          <a:p>
            <a:pPr lvl="1"/>
            <a:endParaRPr lang="en-US"/>
          </a:p>
          <a:p>
            <a:pPr lvl="1"/>
            <a:endParaRPr lang="en-US"/>
          </a:p>
        </p:txBody>
      </p:sp>
    </p:spTree>
    <p:extLst>
      <p:ext uri="{BB962C8B-B14F-4D97-AF65-F5344CB8AC3E}">
        <p14:creationId xmlns:p14="http://schemas.microsoft.com/office/powerpoint/2010/main" val="387482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2" name="Group 181">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2"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5"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2"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3"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4"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0"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83" name="Group 182">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3" name="Rectangle 142">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Isosceles Triangle 143">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84" name="Rectangle 183">
            <a:extLst>
              <a:ext uri="{FF2B5EF4-FFF2-40B4-BE49-F238E27FC236}">
                <a16:creationId xmlns:a16="http://schemas.microsoft.com/office/drawing/2014/main" id="{2B94C19D-E7A2-4CDE-A897-35F2BC959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75E99E3F-7A89-4769-AAB0-DC0E42BE1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0" name="Freeform 5">
              <a:extLst>
                <a:ext uri="{FF2B5EF4-FFF2-40B4-BE49-F238E27FC236}">
                  <a16:creationId xmlns:a16="http://schemas.microsoft.com/office/drawing/2014/main" id="{E9129042-28FB-49B3-BF09-C0FC70414C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6">
              <a:extLst>
                <a:ext uri="{FF2B5EF4-FFF2-40B4-BE49-F238E27FC236}">
                  <a16:creationId xmlns:a16="http://schemas.microsoft.com/office/drawing/2014/main" id="{C857079D-69FB-4AAE-939D-50320676C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7">
              <a:extLst>
                <a:ext uri="{FF2B5EF4-FFF2-40B4-BE49-F238E27FC236}">
                  <a16:creationId xmlns:a16="http://schemas.microsoft.com/office/drawing/2014/main" id="{44E06FFE-2B6E-451F-8584-36CB56B9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8">
              <a:extLst>
                <a:ext uri="{FF2B5EF4-FFF2-40B4-BE49-F238E27FC236}">
                  <a16:creationId xmlns:a16="http://schemas.microsoft.com/office/drawing/2014/main" id="{4A9C3EAA-1C7F-4CBB-80F3-40FAD9629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9">
              <a:extLst>
                <a:ext uri="{FF2B5EF4-FFF2-40B4-BE49-F238E27FC236}">
                  <a16:creationId xmlns:a16="http://schemas.microsoft.com/office/drawing/2014/main" id="{3289920A-A485-4023-84F5-973CB3AF1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0">
              <a:extLst>
                <a:ext uri="{FF2B5EF4-FFF2-40B4-BE49-F238E27FC236}">
                  <a16:creationId xmlns:a16="http://schemas.microsoft.com/office/drawing/2014/main" id="{6B258C87-5B91-45CB-BEAD-B9CD515B3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1">
              <a:extLst>
                <a:ext uri="{FF2B5EF4-FFF2-40B4-BE49-F238E27FC236}">
                  <a16:creationId xmlns:a16="http://schemas.microsoft.com/office/drawing/2014/main" id="{5E8F853B-7045-4974-ADFB-592F01B4CC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
              <a:extLst>
                <a:ext uri="{FF2B5EF4-FFF2-40B4-BE49-F238E27FC236}">
                  <a16:creationId xmlns:a16="http://schemas.microsoft.com/office/drawing/2014/main" id="{4307ABD8-4121-4188-A6A8-BF0841F5B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
              <a:extLst>
                <a:ext uri="{FF2B5EF4-FFF2-40B4-BE49-F238E27FC236}">
                  <a16:creationId xmlns:a16="http://schemas.microsoft.com/office/drawing/2014/main" id="{2E660CAF-84FD-4236-8BD1-570BEBF0D2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
              <a:extLst>
                <a:ext uri="{FF2B5EF4-FFF2-40B4-BE49-F238E27FC236}">
                  <a16:creationId xmlns:a16="http://schemas.microsoft.com/office/drawing/2014/main" id="{C67DCC6D-C589-411A-83EF-249E925FA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
              <a:extLst>
                <a:ext uri="{FF2B5EF4-FFF2-40B4-BE49-F238E27FC236}">
                  <a16:creationId xmlns:a16="http://schemas.microsoft.com/office/drawing/2014/main" id="{EF00B7C0-9045-4017-A91E-6129702F9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
              <a:extLst>
                <a:ext uri="{FF2B5EF4-FFF2-40B4-BE49-F238E27FC236}">
                  <a16:creationId xmlns:a16="http://schemas.microsoft.com/office/drawing/2014/main" id="{25806466-98F7-4333-9BC7-BB44F5E9C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7">
              <a:extLst>
                <a:ext uri="{FF2B5EF4-FFF2-40B4-BE49-F238E27FC236}">
                  <a16:creationId xmlns:a16="http://schemas.microsoft.com/office/drawing/2014/main" id="{9E23BC68-3437-491F-BBEA-2DC61316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8">
              <a:extLst>
                <a:ext uri="{FF2B5EF4-FFF2-40B4-BE49-F238E27FC236}">
                  <a16:creationId xmlns:a16="http://schemas.microsoft.com/office/drawing/2014/main" id="{36B9FD89-406D-41F1-ADEF-F74A9B1DF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9">
              <a:extLst>
                <a:ext uri="{FF2B5EF4-FFF2-40B4-BE49-F238E27FC236}">
                  <a16:creationId xmlns:a16="http://schemas.microsoft.com/office/drawing/2014/main" id="{CC0948A3-F3F2-4AA7-B558-4F1E0EBED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20">
              <a:extLst>
                <a:ext uri="{FF2B5EF4-FFF2-40B4-BE49-F238E27FC236}">
                  <a16:creationId xmlns:a16="http://schemas.microsoft.com/office/drawing/2014/main" id="{277408B3-EE29-4600-9011-F83CA3FEA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
              <a:extLst>
                <a:ext uri="{FF2B5EF4-FFF2-40B4-BE49-F238E27FC236}">
                  <a16:creationId xmlns:a16="http://schemas.microsoft.com/office/drawing/2014/main" id="{2E4DE87A-3195-410F-A185-3E41350B5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
              <a:extLst>
                <a:ext uri="{FF2B5EF4-FFF2-40B4-BE49-F238E27FC236}">
                  <a16:creationId xmlns:a16="http://schemas.microsoft.com/office/drawing/2014/main" id="{4372AC40-5D77-44AE-A395-853703161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23">
              <a:extLst>
                <a:ext uri="{FF2B5EF4-FFF2-40B4-BE49-F238E27FC236}">
                  <a16:creationId xmlns:a16="http://schemas.microsoft.com/office/drawing/2014/main" id="{74BF19D7-D76B-41DB-8E7B-644E15863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86" name="Picture 185">
            <a:extLst>
              <a:ext uri="{FF2B5EF4-FFF2-40B4-BE49-F238E27FC236}">
                <a16:creationId xmlns:a16="http://schemas.microsoft.com/office/drawing/2014/main" id="{BA36BC13-BC75-07A8-CE1A-3BB4F2676ECC}"/>
              </a:ext>
            </a:extLst>
          </p:cNvPr>
          <p:cNvPicPr>
            <a:picLocks noChangeAspect="1"/>
          </p:cNvPicPr>
          <p:nvPr/>
        </p:nvPicPr>
        <p:blipFill rotWithShape="1">
          <a:blip r:embed="rId2"/>
          <a:srcRect l="10163" r="16075" b="7"/>
          <a:stretch/>
        </p:blipFill>
        <p:spPr>
          <a:xfrm>
            <a:off x="20" y="10"/>
            <a:ext cx="6745008" cy="6857763"/>
          </a:xfrm>
          <a:prstGeom prst="rect">
            <a:avLst/>
          </a:prstGeom>
          <a:ln w="9525">
            <a:noFill/>
          </a:ln>
        </p:spPr>
      </p:pic>
      <p:grpSp>
        <p:nvGrpSpPr>
          <p:cNvPr id="187" name="Group 186">
            <a:extLst>
              <a:ext uri="{FF2B5EF4-FFF2-40B4-BE49-F238E27FC236}">
                <a16:creationId xmlns:a16="http://schemas.microsoft.com/office/drawing/2014/main" id="{21B67326-1D79-49D3-9B25-28080FDFF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171" name="Rectangle 170">
              <a:extLst>
                <a:ext uri="{FF2B5EF4-FFF2-40B4-BE49-F238E27FC236}">
                  <a16:creationId xmlns:a16="http://schemas.microsoft.com/office/drawing/2014/main" id="{D9FBAF07-4DBD-469A-AA51-A4A5E73F9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39">
              <a:extLst>
                <a:ext uri="{FF2B5EF4-FFF2-40B4-BE49-F238E27FC236}">
                  <a16:creationId xmlns:a16="http://schemas.microsoft.com/office/drawing/2014/main" id="{B5B72DC2-A0AE-4085-87CB-F3401BB33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0406CCDB-6E4B-4E06-9660-473F64643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9005EC6-A1B0-FF3A-D88E-C85F021AF082}"/>
              </a:ext>
            </a:extLst>
          </p:cNvPr>
          <p:cNvSpPr>
            <a:spLocks noGrp="1"/>
          </p:cNvSpPr>
          <p:nvPr>
            <p:ph type="title"/>
          </p:nvPr>
        </p:nvSpPr>
        <p:spPr>
          <a:xfrm>
            <a:off x="7641462" y="3048661"/>
            <a:ext cx="3654569" cy="2042725"/>
          </a:xfrm>
        </p:spPr>
        <p:txBody>
          <a:bodyPr vert="horz" lIns="228600" tIns="228600" rIns="228600" bIns="0" rtlCol="0" anchor="b">
            <a:normAutofit fontScale="90000"/>
          </a:bodyPr>
          <a:lstStyle/>
          <a:p>
            <a:pPr>
              <a:lnSpc>
                <a:spcPct val="80000"/>
              </a:lnSpc>
            </a:pPr>
            <a:r>
              <a:rPr lang="en-US" sz="3800" b="1"/>
              <a:t>Q &amp;A with </a:t>
            </a:r>
            <a:br>
              <a:rPr lang="en-US" sz="3800" b="1"/>
            </a:br>
            <a:r>
              <a:rPr lang="en-US" sz="3800" b="1"/>
              <a:t>EVCAA &amp; Academic HR</a:t>
            </a:r>
            <a:br>
              <a:rPr lang="en-US" sz="3800" b="1"/>
            </a:br>
            <a:br>
              <a:rPr lang="en-US" sz="3800" b="1"/>
            </a:br>
            <a:r>
              <a:rPr lang="en-US" sz="3800" b="1">
                <a:cs typeface="Calibri Light"/>
              </a:rPr>
              <a:t>15 min</a:t>
            </a:r>
          </a:p>
          <a:p>
            <a:pPr>
              <a:lnSpc>
                <a:spcPct val="80000"/>
              </a:lnSpc>
            </a:pPr>
            <a:endParaRPr lang="en-US" sz="3800"/>
          </a:p>
        </p:txBody>
      </p:sp>
    </p:spTree>
    <p:extLst>
      <p:ext uri="{BB962C8B-B14F-4D97-AF65-F5344CB8AC3E}">
        <p14:creationId xmlns:p14="http://schemas.microsoft.com/office/powerpoint/2010/main" val="174617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9B77-C7A6-5216-A031-B7CD44FA2B93}"/>
              </a:ext>
            </a:extLst>
          </p:cNvPr>
          <p:cNvSpPr>
            <a:spLocks noGrp="1"/>
          </p:cNvSpPr>
          <p:nvPr>
            <p:ph type="title"/>
          </p:nvPr>
        </p:nvSpPr>
        <p:spPr/>
        <p:txBody>
          <a:bodyPr>
            <a:normAutofit fontScale="90000"/>
          </a:bodyPr>
          <a:lstStyle/>
          <a:p>
            <a:r>
              <a:rPr lang="en-US" b="1" dirty="0"/>
              <a:t>Faculty's voices!</a:t>
            </a:r>
            <a:br>
              <a:rPr lang="en-US" b="1"/>
            </a:br>
            <a:br>
              <a:rPr lang="en-US" b="1"/>
            </a:br>
            <a:r>
              <a:rPr lang="en-US" sz="3100" b="1" dirty="0">
                <a:cs typeface="Calibri Light"/>
              </a:rPr>
              <a:t>Roundtable Discussion </a:t>
            </a:r>
            <a:br>
              <a:rPr lang="en-US" b="1">
                <a:cs typeface="Calibri Light"/>
              </a:rPr>
            </a:br>
            <a:br>
              <a:rPr lang="en-US" b="1">
                <a:cs typeface="Calibri Light"/>
              </a:rPr>
            </a:br>
            <a:r>
              <a:rPr lang="en-US" b="1" dirty="0">
                <a:cs typeface="Calibri Light"/>
              </a:rPr>
              <a:t>20 min</a:t>
            </a:r>
          </a:p>
        </p:txBody>
      </p:sp>
      <p:sp>
        <p:nvSpPr>
          <p:cNvPr id="3" name="Content Placeholder 2">
            <a:extLst>
              <a:ext uri="{FF2B5EF4-FFF2-40B4-BE49-F238E27FC236}">
                <a16:creationId xmlns:a16="http://schemas.microsoft.com/office/drawing/2014/main" id="{9767F735-0122-79C8-1C05-C8A1B0C1A63D}"/>
              </a:ext>
            </a:extLst>
          </p:cNvPr>
          <p:cNvSpPr>
            <a:spLocks noGrp="1"/>
          </p:cNvSpPr>
          <p:nvPr>
            <p:ph idx="1"/>
          </p:nvPr>
        </p:nvSpPr>
        <p:spPr>
          <a:xfrm>
            <a:off x="5093866" y="1294799"/>
            <a:ext cx="6281873" cy="5248622"/>
          </a:xfrm>
        </p:spPr>
        <p:txBody>
          <a:bodyPr/>
          <a:lstStyle/>
          <a:p>
            <a:pPr marL="0" indent="0">
              <a:buNone/>
            </a:pPr>
            <a:endParaRPr lang="en-US" dirty="0"/>
          </a:p>
          <a:p>
            <a:r>
              <a:rPr lang="en-US" dirty="0"/>
              <a:t>What </a:t>
            </a:r>
            <a:r>
              <a:rPr lang="en-US" b="1" dirty="0"/>
              <a:t>resources and structure</a:t>
            </a:r>
            <a:r>
              <a:rPr lang="en-US" dirty="0"/>
              <a:t> do you hope the </a:t>
            </a:r>
            <a:r>
              <a:rPr lang="en-US" b="1" dirty="0"/>
              <a:t>shared governance</a:t>
            </a:r>
            <a:r>
              <a:rPr lang="en-US" dirty="0"/>
              <a:t> to assemble and implement to support and sustain your career development at UWT? </a:t>
            </a:r>
          </a:p>
          <a:p>
            <a:endParaRPr lang="en-US"/>
          </a:p>
          <a:p>
            <a:endParaRPr lang="en-US" dirty="0"/>
          </a:p>
          <a:p>
            <a:r>
              <a:rPr lang="en-US" dirty="0"/>
              <a:t>What do you expect </a:t>
            </a:r>
            <a:r>
              <a:rPr lang="en-US" b="1" dirty="0"/>
              <a:t>Faculty Assembly</a:t>
            </a:r>
            <a:r>
              <a:rPr lang="en-US" dirty="0"/>
              <a:t> </a:t>
            </a:r>
            <a:r>
              <a:rPr lang="en-US" b="1" dirty="0"/>
              <a:t>support</a:t>
            </a:r>
            <a:r>
              <a:rPr lang="en-US" dirty="0"/>
              <a:t> your career advancement and </a:t>
            </a:r>
            <a:r>
              <a:rPr lang="en-US" b="1" dirty="0"/>
              <a:t>advocate</a:t>
            </a:r>
            <a:r>
              <a:rPr lang="en-US" dirty="0"/>
              <a:t> for you in this process? </a:t>
            </a:r>
          </a:p>
          <a:p>
            <a:endParaRPr lang="en-US"/>
          </a:p>
          <a:p>
            <a:endParaRPr lang="en-US"/>
          </a:p>
          <a:p>
            <a:endParaRPr lang="en-US"/>
          </a:p>
        </p:txBody>
      </p:sp>
    </p:spTree>
    <p:extLst>
      <p:ext uri="{BB962C8B-B14F-4D97-AF65-F5344CB8AC3E}">
        <p14:creationId xmlns:p14="http://schemas.microsoft.com/office/powerpoint/2010/main" val="169280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9B77-C7A6-5216-A031-B7CD44FA2B93}"/>
              </a:ext>
            </a:extLst>
          </p:cNvPr>
          <p:cNvSpPr>
            <a:spLocks noGrp="1"/>
          </p:cNvSpPr>
          <p:nvPr>
            <p:ph type="title"/>
          </p:nvPr>
        </p:nvSpPr>
        <p:spPr/>
        <p:txBody>
          <a:bodyPr>
            <a:normAutofit fontScale="90000"/>
          </a:bodyPr>
          <a:lstStyle/>
          <a:p>
            <a:r>
              <a:rPr lang="en-US" b="1" dirty="0"/>
              <a:t>Faculty's voices!</a:t>
            </a:r>
            <a:br>
              <a:rPr lang="en-US" b="1" dirty="0"/>
            </a:br>
            <a:br>
              <a:rPr lang="en-US" b="1" dirty="0"/>
            </a:br>
            <a:r>
              <a:rPr lang="en-US" sz="3100" b="1" dirty="0">
                <a:cs typeface="Calibri Light"/>
              </a:rPr>
              <a:t>Report Out</a:t>
            </a:r>
            <a:br>
              <a:rPr lang="en-US" sz="3100" b="1" dirty="0">
                <a:ea typeface="Calibri Light"/>
                <a:cs typeface="Calibri Light"/>
              </a:rPr>
            </a:br>
            <a:br>
              <a:rPr lang="en-US" b="1" dirty="0">
                <a:cs typeface="Calibri Light"/>
              </a:rPr>
            </a:br>
            <a:r>
              <a:rPr lang="en-US" b="1" dirty="0">
                <a:cs typeface="Calibri Light"/>
              </a:rPr>
              <a:t>10 min</a:t>
            </a:r>
          </a:p>
        </p:txBody>
      </p:sp>
      <p:sp>
        <p:nvSpPr>
          <p:cNvPr id="3" name="Content Placeholder 2">
            <a:extLst>
              <a:ext uri="{FF2B5EF4-FFF2-40B4-BE49-F238E27FC236}">
                <a16:creationId xmlns:a16="http://schemas.microsoft.com/office/drawing/2014/main" id="{9767F735-0122-79C8-1C05-C8A1B0C1A63D}"/>
              </a:ext>
            </a:extLst>
          </p:cNvPr>
          <p:cNvSpPr>
            <a:spLocks noGrp="1"/>
          </p:cNvSpPr>
          <p:nvPr>
            <p:ph idx="1"/>
          </p:nvPr>
        </p:nvSpPr>
        <p:spPr>
          <a:xfrm>
            <a:off x="5093866" y="1294799"/>
            <a:ext cx="6281873" cy="5248622"/>
          </a:xfrm>
        </p:spPr>
        <p:txBody>
          <a:bodyPr/>
          <a:lstStyle/>
          <a:p>
            <a:pPr marL="0" indent="0">
              <a:buNone/>
            </a:pPr>
            <a:endParaRPr lang="en-US" dirty="0"/>
          </a:p>
          <a:p>
            <a:r>
              <a:rPr lang="en-US" dirty="0"/>
              <a:t>What </a:t>
            </a:r>
            <a:r>
              <a:rPr lang="en-US" b="1" dirty="0"/>
              <a:t>resources and structure</a:t>
            </a:r>
            <a:r>
              <a:rPr lang="en-US" dirty="0"/>
              <a:t> do you hope the </a:t>
            </a:r>
            <a:r>
              <a:rPr lang="en-US" b="1" dirty="0"/>
              <a:t>shared governance</a:t>
            </a:r>
            <a:r>
              <a:rPr lang="en-US" dirty="0"/>
              <a:t> to assemble and implement to support and sustain your career development at UWT? </a:t>
            </a:r>
          </a:p>
          <a:p>
            <a:endParaRPr lang="en-US"/>
          </a:p>
          <a:p>
            <a:endParaRPr lang="en-US" dirty="0"/>
          </a:p>
          <a:p>
            <a:r>
              <a:rPr lang="en-US" dirty="0"/>
              <a:t>What do you expect </a:t>
            </a:r>
            <a:r>
              <a:rPr lang="en-US" b="1" dirty="0"/>
              <a:t>Faculty Assembly</a:t>
            </a:r>
            <a:r>
              <a:rPr lang="en-US" dirty="0"/>
              <a:t> </a:t>
            </a:r>
            <a:r>
              <a:rPr lang="en-US" b="1" dirty="0"/>
              <a:t>support</a:t>
            </a:r>
            <a:r>
              <a:rPr lang="en-US" dirty="0"/>
              <a:t> your career advancement and </a:t>
            </a:r>
            <a:r>
              <a:rPr lang="en-US" b="1" dirty="0"/>
              <a:t>advocate</a:t>
            </a:r>
            <a:r>
              <a:rPr lang="en-US" dirty="0"/>
              <a:t> for you in this process? </a:t>
            </a:r>
          </a:p>
          <a:p>
            <a:endParaRPr lang="en-US"/>
          </a:p>
          <a:p>
            <a:endParaRPr lang="en-US"/>
          </a:p>
          <a:p>
            <a:endParaRPr lang="en-US"/>
          </a:p>
        </p:txBody>
      </p:sp>
    </p:spTree>
    <p:extLst>
      <p:ext uri="{BB962C8B-B14F-4D97-AF65-F5344CB8AC3E}">
        <p14:creationId xmlns:p14="http://schemas.microsoft.com/office/powerpoint/2010/main" val="54680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8DC9-266F-985F-9D59-B87B05C57118}"/>
              </a:ext>
            </a:extLst>
          </p:cNvPr>
          <p:cNvSpPr>
            <a:spLocks noGrp="1"/>
          </p:cNvSpPr>
          <p:nvPr>
            <p:ph type="title"/>
          </p:nvPr>
        </p:nvSpPr>
        <p:spPr/>
        <p:txBody>
          <a:bodyPr>
            <a:normAutofit fontScale="90000"/>
          </a:bodyPr>
          <a:lstStyle/>
          <a:p>
            <a:r>
              <a:rPr lang="en-US" b="1"/>
              <a:t>APT’s Charge: UWT Faculty Assembly Bylaws</a:t>
            </a:r>
            <a:endParaRPr lang="en-US" b="1">
              <a:cs typeface="Calibri Light"/>
            </a:endParaRPr>
          </a:p>
        </p:txBody>
      </p:sp>
      <p:sp>
        <p:nvSpPr>
          <p:cNvPr id="3" name="Content Placeholder 2">
            <a:extLst>
              <a:ext uri="{FF2B5EF4-FFF2-40B4-BE49-F238E27FC236}">
                <a16:creationId xmlns:a16="http://schemas.microsoft.com/office/drawing/2014/main" id="{A31A55FF-CDE0-9C08-9743-4E4E2007C110}"/>
              </a:ext>
            </a:extLst>
          </p:cNvPr>
          <p:cNvSpPr>
            <a:spLocks noGrp="1"/>
          </p:cNvSpPr>
          <p:nvPr>
            <p:ph idx="1"/>
          </p:nvPr>
        </p:nvSpPr>
        <p:spPr/>
        <p:txBody>
          <a:bodyPr>
            <a:normAutofit fontScale="85000" lnSpcReduction="10000"/>
          </a:bodyPr>
          <a:lstStyle/>
          <a:p>
            <a:pPr marL="0" indent="0">
              <a:buNone/>
            </a:pPr>
            <a:r>
              <a:rPr lang="en-US">
                <a:effectLst/>
                <a:latin typeface="Rockwell"/>
              </a:rPr>
              <a:t>“</a:t>
            </a:r>
            <a:r>
              <a:rPr lang="en-US" b="1">
                <a:effectLst/>
                <a:latin typeface="Rockwell"/>
              </a:rPr>
              <a:t>Faculty Committee on Appointment, Promotion and Tenure</a:t>
            </a:r>
          </a:p>
          <a:p>
            <a:pPr marL="0" indent="0">
              <a:buNone/>
            </a:pPr>
            <a:r>
              <a:rPr lang="en-US">
                <a:effectLst/>
                <a:latin typeface="Rockwell"/>
              </a:rPr>
              <a:t>1. Charge - The Faculty Committee on Appointment, Promotion and Tenure shall advise the Chief Academic Officer on cases involving promotion and tenure of the faculty in accordance with Sections 24-54.C and 25-41.B of the University of Washington Faculty Code. The Committee </a:t>
            </a:r>
            <a:r>
              <a:rPr lang="en-US">
                <a:solidFill>
                  <a:srgbClr val="FF0000"/>
                </a:solidFill>
                <a:effectLst/>
                <a:latin typeface="Rockwell"/>
              </a:rPr>
              <a:t>coordinates discussion</a:t>
            </a:r>
            <a:r>
              <a:rPr lang="en-US">
                <a:effectLst/>
                <a:latin typeface="Rockwell"/>
              </a:rPr>
              <a:t> of appointment, promotion, and tenure procedures and expectations across academic units and with administration. It shall also be the responsibility of the Faculty Committee on Appointment, Promotion and Tenure to </a:t>
            </a:r>
            <a:r>
              <a:rPr lang="en-US">
                <a:solidFill>
                  <a:srgbClr val="FF0000"/>
                </a:solidFill>
                <a:effectLst/>
                <a:latin typeface="Rockwell"/>
              </a:rPr>
              <a:t>review and, if necessary, propose changes to policies and procedures related to campus-level implementation of University appointment, promotion, and tenure policy</a:t>
            </a:r>
            <a:r>
              <a:rPr lang="en-US">
                <a:effectLst/>
                <a:latin typeface="Rockwell"/>
              </a:rPr>
              <a:t> in accordance with Section 13-23.A.5 and 13-31.A.4 and A.5 of the University of Washington Policy Directory. Proposed changes shall be referred to the Executive Council, which shall determine whether to refer the proposed changes to the Faculty Assembly for approval or may adopt them as provided in Article V, Section 1, Part C of these bylaws. “ (p. 8)</a:t>
            </a:r>
          </a:p>
          <a:p>
            <a:endParaRPr lang="en-US"/>
          </a:p>
        </p:txBody>
      </p:sp>
    </p:spTree>
    <p:extLst>
      <p:ext uri="{BB962C8B-B14F-4D97-AF65-F5344CB8AC3E}">
        <p14:creationId xmlns:p14="http://schemas.microsoft.com/office/powerpoint/2010/main" val="168060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C554-7ADD-5E48-5061-3AEED5784CB2}"/>
              </a:ext>
            </a:extLst>
          </p:cNvPr>
          <p:cNvSpPr>
            <a:spLocks noGrp="1"/>
          </p:cNvSpPr>
          <p:nvPr>
            <p:ph type="title"/>
          </p:nvPr>
        </p:nvSpPr>
        <p:spPr/>
        <p:txBody>
          <a:bodyPr/>
          <a:lstStyle/>
          <a:p>
            <a:r>
              <a:rPr lang="en-US" sz="3600" b="1"/>
              <a:t>APT's Role </a:t>
            </a:r>
            <a:br>
              <a:rPr lang="en-US" sz="3600" b="1"/>
            </a:br>
            <a:r>
              <a:rPr lang="en-US" sz="3600" b="1"/>
              <a:t>in the Process</a:t>
            </a:r>
            <a:r>
              <a:rPr lang="en-US" sz="3600"/>
              <a:t> </a:t>
            </a:r>
          </a:p>
        </p:txBody>
      </p:sp>
      <p:sp>
        <p:nvSpPr>
          <p:cNvPr id="3" name="Content Placeholder 2">
            <a:extLst>
              <a:ext uri="{FF2B5EF4-FFF2-40B4-BE49-F238E27FC236}">
                <a16:creationId xmlns:a16="http://schemas.microsoft.com/office/drawing/2014/main" id="{CFD93E0B-9693-A02A-F492-8FACFB0B62FB}"/>
              </a:ext>
            </a:extLst>
          </p:cNvPr>
          <p:cNvSpPr>
            <a:spLocks noGrp="1"/>
          </p:cNvSpPr>
          <p:nvPr>
            <p:ph idx="1"/>
          </p:nvPr>
        </p:nvSpPr>
        <p:spPr/>
        <p:txBody>
          <a:bodyPr>
            <a:normAutofit fontScale="92500" lnSpcReduction="20000"/>
          </a:bodyPr>
          <a:lstStyle/>
          <a:p>
            <a:r>
              <a:rPr lang="en-US" dirty="0">
                <a:solidFill>
                  <a:srgbClr val="000000"/>
                </a:solidFill>
                <a:latin typeface="Rockwell"/>
              </a:rPr>
              <a:t>APT</a:t>
            </a:r>
            <a:r>
              <a:rPr lang="en-US" b="0" i="0" dirty="0">
                <a:solidFill>
                  <a:srgbClr val="000000"/>
                </a:solidFill>
                <a:effectLst/>
                <a:latin typeface="Rockwell"/>
              </a:rPr>
              <a:t> committee is a confidential committee in which they work on cases forwarded for either appointment, promotion, or tenure.</a:t>
            </a:r>
            <a:r>
              <a:rPr lang="en-US" dirty="0">
                <a:solidFill>
                  <a:srgbClr val="000000"/>
                </a:solidFill>
                <a:latin typeface="Rockwell"/>
              </a:rPr>
              <a:t> </a:t>
            </a:r>
          </a:p>
          <a:p>
            <a:r>
              <a:rPr lang="en-US" b="0" i="0" dirty="0">
                <a:solidFill>
                  <a:srgbClr val="000000"/>
                </a:solidFill>
                <a:effectLst/>
                <a:latin typeface="Rockwell"/>
              </a:rPr>
              <a:t>The committee recommends an action in which the Executive Vice Chancellor for Academic Affairs will also recommend an action for the </a:t>
            </a:r>
            <a:r>
              <a:rPr lang="en-US" dirty="0">
                <a:solidFill>
                  <a:srgbClr val="000000"/>
                </a:solidFill>
                <a:latin typeface="Rockwell"/>
              </a:rPr>
              <a:t>UW Provost</a:t>
            </a:r>
            <a:r>
              <a:rPr lang="en-US" b="0" i="0" dirty="0">
                <a:solidFill>
                  <a:srgbClr val="000000"/>
                </a:solidFill>
                <a:effectLst/>
                <a:latin typeface="Rockwell"/>
              </a:rPr>
              <a:t>. Ultimately it is the decision of the Provost.</a:t>
            </a:r>
            <a:endParaRPr lang="en-US" dirty="0"/>
          </a:p>
          <a:p>
            <a:r>
              <a:rPr lang="en-US" dirty="0">
                <a:latin typeface="Rockwell"/>
                <a:cs typeface="Calibri"/>
              </a:rPr>
              <a:t>Tacoma campus is considered as a college unit in the UW system, but we don't function in the same way as a college of a Seattle campus does, lacking interactions and synergy between units.</a:t>
            </a:r>
          </a:p>
          <a:p>
            <a:r>
              <a:rPr lang="en-US" sz="1900" dirty="0">
                <a:latin typeface="Rockwell"/>
                <a:cs typeface="Calibri"/>
              </a:rPr>
              <a:t>Provost Office annually reviews a few hundreds of P&amp;T files.</a:t>
            </a:r>
            <a:r>
              <a:rPr lang="en-US" sz="1500" dirty="0">
                <a:latin typeface="Rockwell"/>
                <a:cs typeface="Calibri"/>
              </a:rPr>
              <a:t> </a:t>
            </a:r>
            <a:r>
              <a:rPr lang="en-US" dirty="0">
                <a:latin typeface="Rockwell"/>
                <a:cs typeface="Calibri"/>
              </a:rPr>
              <a:t>APT decision could be a more important voice in a multiple-level review process. </a:t>
            </a:r>
            <a:r>
              <a:rPr lang="en-US" sz="1700" dirty="0">
                <a:latin typeface="Rockwell"/>
                <a:cs typeface="Calibri"/>
              </a:rPr>
              <a:t> </a:t>
            </a:r>
            <a:endParaRPr lang="en-US" dirty="0">
              <a:latin typeface="Rockwell"/>
              <a:cs typeface="Calibri"/>
            </a:endParaRPr>
          </a:p>
          <a:p>
            <a:r>
              <a:rPr lang="en-US" dirty="0">
                <a:latin typeface="Rockwell"/>
                <a:cs typeface="Calibri"/>
              </a:rPr>
              <a:t>APT reviews, but doesn't advise: UW faculty code advisor suggests that APT should not provide normative guidance on how to prepare faculty's P&amp;T files. </a:t>
            </a:r>
            <a:endParaRPr lang="en-US"/>
          </a:p>
        </p:txBody>
      </p:sp>
    </p:spTree>
    <p:extLst>
      <p:ext uri="{BB962C8B-B14F-4D97-AF65-F5344CB8AC3E}">
        <p14:creationId xmlns:p14="http://schemas.microsoft.com/office/powerpoint/2010/main" val="10315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5ABAAF-37B2-EC8B-02F4-145127DFF9A3}"/>
              </a:ext>
            </a:extLst>
          </p:cNvPr>
          <p:cNvPicPr>
            <a:picLocks noChangeAspect="1"/>
          </p:cNvPicPr>
          <p:nvPr/>
        </p:nvPicPr>
        <p:blipFill>
          <a:blip r:embed="rId2"/>
          <a:stretch>
            <a:fillRect/>
          </a:stretch>
        </p:blipFill>
        <p:spPr>
          <a:xfrm>
            <a:off x="0" y="0"/>
            <a:ext cx="6172200" cy="6858000"/>
          </a:xfrm>
          <a:prstGeom prst="rect">
            <a:avLst/>
          </a:prstGeom>
        </p:spPr>
      </p:pic>
      <p:pic>
        <p:nvPicPr>
          <p:cNvPr id="5" name="Picture 4">
            <a:extLst>
              <a:ext uri="{FF2B5EF4-FFF2-40B4-BE49-F238E27FC236}">
                <a16:creationId xmlns:a16="http://schemas.microsoft.com/office/drawing/2014/main" id="{8BCFE10B-80FD-B40F-C5D3-69F5E6332D6A}"/>
              </a:ext>
            </a:extLst>
          </p:cNvPr>
          <p:cNvPicPr>
            <a:picLocks noChangeAspect="1"/>
          </p:cNvPicPr>
          <p:nvPr/>
        </p:nvPicPr>
        <p:blipFill>
          <a:blip r:embed="rId3"/>
          <a:stretch>
            <a:fillRect/>
          </a:stretch>
        </p:blipFill>
        <p:spPr>
          <a:xfrm>
            <a:off x="6239699" y="3431294"/>
            <a:ext cx="5821332" cy="3390987"/>
          </a:xfrm>
          <a:prstGeom prst="rect">
            <a:avLst/>
          </a:prstGeom>
        </p:spPr>
      </p:pic>
      <p:sp>
        <p:nvSpPr>
          <p:cNvPr id="2" name="Arrow: Down 1">
            <a:extLst>
              <a:ext uri="{FF2B5EF4-FFF2-40B4-BE49-F238E27FC236}">
                <a16:creationId xmlns:a16="http://schemas.microsoft.com/office/drawing/2014/main" id="{AB518CA4-2958-0BFF-26A9-A768A2CC7292}"/>
              </a:ext>
            </a:extLst>
          </p:cNvPr>
          <p:cNvSpPr/>
          <p:nvPr/>
        </p:nvSpPr>
        <p:spPr>
          <a:xfrm rot="2280000">
            <a:off x="4556712" y="1836609"/>
            <a:ext cx="327421" cy="6786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10E80C7-0A0B-AC7E-A1C0-4B2A9B3E2F8B}"/>
              </a:ext>
            </a:extLst>
          </p:cNvPr>
          <p:cNvSpPr/>
          <p:nvPr/>
        </p:nvSpPr>
        <p:spPr>
          <a:xfrm rot="2100000">
            <a:off x="8010163" y="3622067"/>
            <a:ext cx="184546" cy="3988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66F2BF0-5515-D6C3-3639-251354DDD384}"/>
              </a:ext>
            </a:extLst>
          </p:cNvPr>
          <p:cNvSpPr/>
          <p:nvPr/>
        </p:nvSpPr>
        <p:spPr>
          <a:xfrm>
            <a:off x="523874" y="3476624"/>
            <a:ext cx="345281" cy="261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14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207DFACC-6E20-BBA9-963F-E1FDCADD5164}"/>
              </a:ext>
            </a:extLst>
          </p:cNvPr>
          <p:cNvSpPr>
            <a:spLocks noGrp="1"/>
          </p:cNvSpPr>
          <p:nvPr>
            <p:ph type="ctrTitle"/>
          </p:nvPr>
        </p:nvSpPr>
        <p:spPr>
          <a:xfrm>
            <a:off x="2037374" y="769946"/>
            <a:ext cx="8247189" cy="3115075"/>
          </a:xfrm>
        </p:spPr>
        <p:txBody>
          <a:bodyPr>
            <a:normAutofit/>
          </a:bodyPr>
          <a:lstStyle/>
          <a:p>
            <a:pPr algn="l"/>
            <a:r>
              <a:rPr lang="en-US" sz="7200" b="1">
                <a:solidFill>
                  <a:schemeClr val="accent1"/>
                </a:solidFill>
              </a:rPr>
              <a:t>Goals</a:t>
            </a:r>
            <a:r>
              <a:rPr lang="en-US" sz="7200">
                <a:solidFill>
                  <a:schemeClr val="accent1"/>
                </a:solidFill>
              </a:rPr>
              <a:t> </a:t>
            </a:r>
          </a:p>
        </p:txBody>
      </p:sp>
      <p:sp>
        <p:nvSpPr>
          <p:cNvPr id="3" name="Subtitle 2">
            <a:extLst>
              <a:ext uri="{FF2B5EF4-FFF2-40B4-BE49-F238E27FC236}">
                <a16:creationId xmlns:a16="http://schemas.microsoft.com/office/drawing/2014/main" id="{C49E742A-2770-39FA-6BDA-955942C7AA6D}"/>
              </a:ext>
            </a:extLst>
          </p:cNvPr>
          <p:cNvSpPr>
            <a:spLocks noGrp="1"/>
          </p:cNvSpPr>
          <p:nvPr>
            <p:ph type="subTitle" idx="1"/>
          </p:nvPr>
        </p:nvSpPr>
        <p:spPr>
          <a:xfrm>
            <a:off x="2037374" y="4435187"/>
            <a:ext cx="8300202" cy="1228171"/>
          </a:xfrm>
        </p:spPr>
        <p:txBody>
          <a:bodyPr>
            <a:noAutofit/>
          </a:bodyPr>
          <a:lstStyle/>
          <a:p>
            <a:pPr algn="l">
              <a:lnSpc>
                <a:spcPct val="90000"/>
              </a:lnSpc>
            </a:pPr>
            <a:r>
              <a:rPr lang="en-US" sz="2400" b="1">
                <a:solidFill>
                  <a:schemeClr val="tx1"/>
                </a:solidFill>
              </a:rPr>
              <a:t>Broad question</a:t>
            </a:r>
            <a:r>
              <a:rPr lang="en-US" sz="2400">
                <a:solidFill>
                  <a:schemeClr val="tx1"/>
                </a:solidFill>
              </a:rPr>
              <a:t>: How can the UWT shared governance support your career advancement? </a:t>
            </a:r>
          </a:p>
          <a:p>
            <a:pPr algn="l">
              <a:lnSpc>
                <a:spcPct val="90000"/>
              </a:lnSpc>
            </a:pPr>
            <a:r>
              <a:rPr lang="en-US" sz="2400" b="1">
                <a:solidFill>
                  <a:schemeClr val="tx1"/>
                </a:solidFill>
              </a:rPr>
              <a:t>Short-term question</a:t>
            </a:r>
            <a:r>
              <a:rPr lang="en-US" sz="2400">
                <a:solidFill>
                  <a:schemeClr val="tx1"/>
                </a:solidFill>
              </a:rPr>
              <a:t>: How should we revise the UWT FA Bylaws concerning APT’s roles and charge to achieve the big goal above? </a:t>
            </a:r>
          </a:p>
        </p:txBody>
      </p:sp>
      <p:sp>
        <p:nvSpPr>
          <p:cNvPr id="31" name="Isosceles Triangle 30">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546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2"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5" name="Rectangle 8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itle 2">
            <a:extLst>
              <a:ext uri="{FF2B5EF4-FFF2-40B4-BE49-F238E27FC236}">
                <a16:creationId xmlns:a16="http://schemas.microsoft.com/office/drawing/2014/main" id="{A2F5A7EA-32C1-F802-6D10-40403D41CF75}"/>
              </a:ext>
            </a:extLst>
          </p:cNvPr>
          <p:cNvSpPr>
            <a:spLocks noGrp="1"/>
          </p:cNvSpPr>
          <p:nvPr>
            <p:ph type="title"/>
          </p:nvPr>
        </p:nvSpPr>
        <p:spPr>
          <a:xfrm>
            <a:off x="-491939" y="5269070"/>
            <a:ext cx="9435152" cy="789673"/>
          </a:xfrm>
        </p:spPr>
        <p:txBody>
          <a:bodyPr vert="horz" lIns="228600" tIns="228600" rIns="228600" bIns="0" rtlCol="0" anchor="ctr">
            <a:normAutofit/>
          </a:bodyPr>
          <a:lstStyle/>
          <a:p>
            <a:pPr>
              <a:lnSpc>
                <a:spcPct val="80000"/>
              </a:lnSpc>
            </a:pPr>
            <a:r>
              <a:rPr lang="en-US" b="1">
                <a:solidFill>
                  <a:schemeClr val="bg1"/>
                </a:solidFill>
              </a:rPr>
              <a:t>Agency &amp; advocacy</a:t>
            </a:r>
            <a:r>
              <a:rPr lang="en-US">
                <a:solidFill>
                  <a:schemeClr val="bg1"/>
                </a:solidFill>
              </a:rPr>
              <a:t> </a:t>
            </a:r>
          </a:p>
        </p:txBody>
      </p:sp>
      <p:sp>
        <p:nvSpPr>
          <p:cNvPr id="96" name="Freeform: Shape 9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close-up of a network&#10;&#10;Description automatically generated">
            <a:extLst>
              <a:ext uri="{FF2B5EF4-FFF2-40B4-BE49-F238E27FC236}">
                <a16:creationId xmlns:a16="http://schemas.microsoft.com/office/drawing/2014/main" id="{CD21304F-0FC4-F988-3FFE-B9E7EB7D6761}"/>
              </a:ext>
            </a:extLst>
          </p:cNvPr>
          <p:cNvPicPr>
            <a:picLocks noChangeAspect="1"/>
          </p:cNvPicPr>
          <p:nvPr/>
        </p:nvPicPr>
        <p:blipFill rotWithShape="1">
          <a:blip r:embed="rId2"/>
          <a:srcRect t="10340" r="-1" b="2818"/>
          <a:stretch/>
        </p:blipFill>
        <p:spPr>
          <a:xfrm>
            <a:off x="2213918" y="626940"/>
            <a:ext cx="7773157" cy="3864547"/>
          </a:xfrm>
          <a:prstGeom prst="rect">
            <a:avLst/>
          </a:prstGeom>
        </p:spPr>
      </p:pic>
    </p:spTree>
    <p:extLst>
      <p:ext uri="{BB962C8B-B14F-4D97-AF65-F5344CB8AC3E}">
        <p14:creationId xmlns:p14="http://schemas.microsoft.com/office/powerpoint/2010/main" val="41289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6"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0" name="Group 11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7" name="Rectangle 86">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Isosceles Triangle 87">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21" name="Rectangle 120">
            <a:extLst>
              <a:ext uri="{FF2B5EF4-FFF2-40B4-BE49-F238E27FC236}">
                <a16:creationId xmlns:a16="http://schemas.microsoft.com/office/drawing/2014/main" id="{2B94C19D-E7A2-4CDE-A897-35F2BC959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75E99E3F-7A89-4769-AAB0-DC0E42BE1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4" name="Freeform 5">
              <a:extLst>
                <a:ext uri="{FF2B5EF4-FFF2-40B4-BE49-F238E27FC236}">
                  <a16:creationId xmlns:a16="http://schemas.microsoft.com/office/drawing/2014/main" id="{E9129042-28FB-49B3-BF09-C0FC70414C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
              <a:extLst>
                <a:ext uri="{FF2B5EF4-FFF2-40B4-BE49-F238E27FC236}">
                  <a16:creationId xmlns:a16="http://schemas.microsoft.com/office/drawing/2014/main" id="{C857079D-69FB-4AAE-939D-50320676C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7">
              <a:extLst>
                <a:ext uri="{FF2B5EF4-FFF2-40B4-BE49-F238E27FC236}">
                  <a16:creationId xmlns:a16="http://schemas.microsoft.com/office/drawing/2014/main" id="{44E06FFE-2B6E-451F-8584-36CB56B9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4A9C3EAA-1C7F-4CBB-80F3-40FAD9629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
              <a:extLst>
                <a:ext uri="{FF2B5EF4-FFF2-40B4-BE49-F238E27FC236}">
                  <a16:creationId xmlns:a16="http://schemas.microsoft.com/office/drawing/2014/main" id="{3289920A-A485-4023-84F5-973CB3AF1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0">
              <a:extLst>
                <a:ext uri="{FF2B5EF4-FFF2-40B4-BE49-F238E27FC236}">
                  <a16:creationId xmlns:a16="http://schemas.microsoft.com/office/drawing/2014/main" id="{6B258C87-5B91-45CB-BEAD-B9CD515B3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
              <a:extLst>
                <a:ext uri="{FF2B5EF4-FFF2-40B4-BE49-F238E27FC236}">
                  <a16:creationId xmlns:a16="http://schemas.microsoft.com/office/drawing/2014/main" id="{5E8F853B-7045-4974-ADFB-592F01B4CC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
              <a:extLst>
                <a:ext uri="{FF2B5EF4-FFF2-40B4-BE49-F238E27FC236}">
                  <a16:creationId xmlns:a16="http://schemas.microsoft.com/office/drawing/2014/main" id="{4307ABD8-4121-4188-A6A8-BF0841F5B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3">
              <a:extLst>
                <a:ext uri="{FF2B5EF4-FFF2-40B4-BE49-F238E27FC236}">
                  <a16:creationId xmlns:a16="http://schemas.microsoft.com/office/drawing/2014/main" id="{2E660CAF-84FD-4236-8BD1-570BEBF0D2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
              <a:extLst>
                <a:ext uri="{FF2B5EF4-FFF2-40B4-BE49-F238E27FC236}">
                  <a16:creationId xmlns:a16="http://schemas.microsoft.com/office/drawing/2014/main" id="{C67DCC6D-C589-411A-83EF-249E925FA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
              <a:extLst>
                <a:ext uri="{FF2B5EF4-FFF2-40B4-BE49-F238E27FC236}">
                  <a16:creationId xmlns:a16="http://schemas.microsoft.com/office/drawing/2014/main" id="{EF00B7C0-9045-4017-A91E-6129702F9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a:extLst>
                <a:ext uri="{FF2B5EF4-FFF2-40B4-BE49-F238E27FC236}">
                  <a16:creationId xmlns:a16="http://schemas.microsoft.com/office/drawing/2014/main" id="{25806466-98F7-4333-9BC7-BB44F5E9C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a:extLst>
                <a:ext uri="{FF2B5EF4-FFF2-40B4-BE49-F238E27FC236}">
                  <a16:creationId xmlns:a16="http://schemas.microsoft.com/office/drawing/2014/main" id="{9E23BC68-3437-491F-BBEA-2DC61316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a:extLst>
                <a:ext uri="{FF2B5EF4-FFF2-40B4-BE49-F238E27FC236}">
                  <a16:creationId xmlns:a16="http://schemas.microsoft.com/office/drawing/2014/main" id="{36B9FD89-406D-41F1-ADEF-F74A9B1DF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9">
              <a:extLst>
                <a:ext uri="{FF2B5EF4-FFF2-40B4-BE49-F238E27FC236}">
                  <a16:creationId xmlns:a16="http://schemas.microsoft.com/office/drawing/2014/main" id="{CC0948A3-F3F2-4AA7-B558-4F1E0EBED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
              <a:extLst>
                <a:ext uri="{FF2B5EF4-FFF2-40B4-BE49-F238E27FC236}">
                  <a16:creationId xmlns:a16="http://schemas.microsoft.com/office/drawing/2014/main" id="{277408B3-EE29-4600-9011-F83CA3FEA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1">
              <a:extLst>
                <a:ext uri="{FF2B5EF4-FFF2-40B4-BE49-F238E27FC236}">
                  <a16:creationId xmlns:a16="http://schemas.microsoft.com/office/drawing/2014/main" id="{2E4DE87A-3195-410F-A185-3E41350B5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2">
              <a:extLst>
                <a:ext uri="{FF2B5EF4-FFF2-40B4-BE49-F238E27FC236}">
                  <a16:creationId xmlns:a16="http://schemas.microsoft.com/office/drawing/2014/main" id="{4372AC40-5D77-44AE-A395-853703161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3">
              <a:extLst>
                <a:ext uri="{FF2B5EF4-FFF2-40B4-BE49-F238E27FC236}">
                  <a16:creationId xmlns:a16="http://schemas.microsoft.com/office/drawing/2014/main" id="{74BF19D7-D76B-41DB-8E7B-644E15863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23" name="Picture 122" descr="Rolls of blueprints">
            <a:extLst>
              <a:ext uri="{FF2B5EF4-FFF2-40B4-BE49-F238E27FC236}">
                <a16:creationId xmlns:a16="http://schemas.microsoft.com/office/drawing/2014/main" id="{D98D5CC1-4CE7-3CEA-71E7-9D337415D691}"/>
              </a:ext>
            </a:extLst>
          </p:cNvPr>
          <p:cNvPicPr>
            <a:picLocks noChangeAspect="1"/>
          </p:cNvPicPr>
          <p:nvPr/>
        </p:nvPicPr>
        <p:blipFill rotWithShape="1">
          <a:blip r:embed="rId2"/>
          <a:srcRect l="34445"/>
          <a:stretch/>
        </p:blipFill>
        <p:spPr>
          <a:xfrm>
            <a:off x="20" y="10"/>
            <a:ext cx="6745008" cy="6857763"/>
          </a:xfrm>
          <a:prstGeom prst="rect">
            <a:avLst/>
          </a:prstGeom>
          <a:ln w="9525">
            <a:noFill/>
          </a:ln>
        </p:spPr>
      </p:pic>
      <p:grpSp>
        <p:nvGrpSpPr>
          <p:cNvPr id="124" name="Group 123">
            <a:extLst>
              <a:ext uri="{FF2B5EF4-FFF2-40B4-BE49-F238E27FC236}">
                <a16:creationId xmlns:a16="http://schemas.microsoft.com/office/drawing/2014/main" id="{21B67326-1D79-49D3-9B25-28080FDFF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115" name="Rectangle 114">
              <a:extLst>
                <a:ext uri="{FF2B5EF4-FFF2-40B4-BE49-F238E27FC236}">
                  <a16:creationId xmlns:a16="http://schemas.microsoft.com/office/drawing/2014/main" id="{D9FBAF07-4DBD-469A-AA51-A4A5E73F9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39">
              <a:extLst>
                <a:ext uri="{FF2B5EF4-FFF2-40B4-BE49-F238E27FC236}">
                  <a16:creationId xmlns:a16="http://schemas.microsoft.com/office/drawing/2014/main" id="{B5B72DC2-A0AE-4085-87CB-F3401BB33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406CCDB-6E4B-4E06-9660-473F64643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48849FA-174F-CEF8-B987-DCF4F478A588}"/>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5400" dirty="0"/>
              <a:t>Project History</a:t>
            </a:r>
          </a:p>
        </p:txBody>
      </p:sp>
    </p:spTree>
    <p:extLst>
      <p:ext uri="{BB962C8B-B14F-4D97-AF65-F5344CB8AC3E}">
        <p14:creationId xmlns:p14="http://schemas.microsoft.com/office/powerpoint/2010/main" val="223259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C2FA-7380-BDF4-F3C7-CB2048178171}"/>
              </a:ext>
            </a:extLst>
          </p:cNvPr>
          <p:cNvSpPr>
            <a:spLocks noGrp="1"/>
          </p:cNvSpPr>
          <p:nvPr>
            <p:ph type="title"/>
          </p:nvPr>
        </p:nvSpPr>
        <p:spPr/>
        <p:txBody>
          <a:bodyPr/>
          <a:lstStyle/>
          <a:p>
            <a:r>
              <a:rPr lang="en-US" b="1"/>
              <a:t>Timeline</a:t>
            </a:r>
          </a:p>
        </p:txBody>
      </p:sp>
      <p:sp>
        <p:nvSpPr>
          <p:cNvPr id="3" name="Content Placeholder 2">
            <a:extLst>
              <a:ext uri="{FF2B5EF4-FFF2-40B4-BE49-F238E27FC236}">
                <a16:creationId xmlns:a16="http://schemas.microsoft.com/office/drawing/2014/main" id="{2D0AA0EE-5241-83DC-06CC-54B5814DC9A3}"/>
              </a:ext>
            </a:extLst>
          </p:cNvPr>
          <p:cNvSpPr>
            <a:spLocks noGrp="1"/>
          </p:cNvSpPr>
          <p:nvPr>
            <p:ph idx="1"/>
          </p:nvPr>
        </p:nvSpPr>
        <p:spPr/>
        <p:txBody>
          <a:bodyPr>
            <a:normAutofit/>
          </a:bodyPr>
          <a:lstStyle/>
          <a:p>
            <a:r>
              <a:rPr lang="en-US"/>
              <a:t>May 2019: Updated </a:t>
            </a:r>
            <a:r>
              <a:rPr lang="en-US">
                <a:effectLst/>
              </a:rPr>
              <a:t>guidelines for the P&amp;T process</a:t>
            </a:r>
            <a:r>
              <a:rPr lang="en-US"/>
              <a:t> proposed by the APT </a:t>
            </a:r>
            <a:r>
              <a:rPr lang="en-US">
                <a:effectLst/>
              </a:rPr>
              <a:t>were voted &amp; approved by EC</a:t>
            </a:r>
          </a:p>
          <a:p>
            <a:r>
              <a:rPr lang="en-US"/>
              <a:t>2020: Initiatives proposed by Lecturer Affairs Committee to revise</a:t>
            </a:r>
            <a:r>
              <a:rPr lang="en-US">
                <a:effectLst/>
              </a:rPr>
              <a:t> policies and processes surrounding the promotion of faculty on the teaching professor track</a:t>
            </a:r>
            <a:r>
              <a:rPr lang="en-US"/>
              <a:t> </a:t>
            </a:r>
          </a:p>
          <a:p>
            <a:r>
              <a:rPr lang="en-US"/>
              <a:t>May 2021: APT committee gave a presentation titled "APT’s future" at the Faculty Assembly Spring Meeting </a:t>
            </a:r>
          </a:p>
          <a:p>
            <a:r>
              <a:rPr lang="en-US"/>
              <a:t>June 2021: FA leadership hosted a campus town hall meeting with Provost Richards and Vice Provost Cameron on issues related to tenure and promotion.  </a:t>
            </a:r>
          </a:p>
        </p:txBody>
      </p:sp>
    </p:spTree>
    <p:extLst>
      <p:ext uri="{BB962C8B-B14F-4D97-AF65-F5344CB8AC3E}">
        <p14:creationId xmlns:p14="http://schemas.microsoft.com/office/powerpoint/2010/main" val="103655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2FB5-15D7-F256-C0A1-773E820BC9F5}"/>
              </a:ext>
            </a:extLst>
          </p:cNvPr>
          <p:cNvSpPr>
            <a:spLocks noGrp="1"/>
          </p:cNvSpPr>
          <p:nvPr>
            <p:ph type="title"/>
          </p:nvPr>
        </p:nvSpPr>
        <p:spPr/>
        <p:txBody>
          <a:bodyPr/>
          <a:lstStyle/>
          <a:p>
            <a:r>
              <a:rPr lang="en-US" b="1"/>
              <a:t>Timeline (cont.)</a:t>
            </a:r>
          </a:p>
        </p:txBody>
      </p:sp>
      <p:sp>
        <p:nvSpPr>
          <p:cNvPr id="3" name="Content Placeholder 2">
            <a:extLst>
              <a:ext uri="{FF2B5EF4-FFF2-40B4-BE49-F238E27FC236}">
                <a16:creationId xmlns:a16="http://schemas.microsoft.com/office/drawing/2014/main" id="{2FBB4AEE-09A8-EE74-D238-19D0907722EA}"/>
              </a:ext>
            </a:extLst>
          </p:cNvPr>
          <p:cNvSpPr>
            <a:spLocks noGrp="1"/>
          </p:cNvSpPr>
          <p:nvPr>
            <p:ph idx="1"/>
          </p:nvPr>
        </p:nvSpPr>
        <p:spPr/>
        <p:txBody>
          <a:bodyPr>
            <a:normAutofit/>
          </a:bodyPr>
          <a:lstStyle/>
          <a:p>
            <a:r>
              <a:rPr lang="en-US"/>
              <a:t>October 26, 2021: FA invited the Secretary of Faculty, Mike Townsend, to speak about APT and P&amp;T process from the UW faculty code perspective.</a:t>
            </a:r>
          </a:p>
          <a:p>
            <a:endParaRPr lang="en-US"/>
          </a:p>
          <a:p>
            <a:r>
              <a:rPr lang="en-US"/>
              <a:t>2021-2022: EC appointed the APT Task Force in Autumn, which delivered a recommendation report to the EC in March. Based on the report, ad-hoc EC committee drafted bylaws revisions. </a:t>
            </a:r>
          </a:p>
          <a:p>
            <a:endParaRPr lang="en-US"/>
          </a:p>
          <a:p>
            <a:r>
              <a:rPr lang="en-US"/>
              <a:t>September 2022: Four UWT Bylaws amendments were voted by faculty, and three of which passed. However, the first amendment conflicts with the UW Faculty Code, and the vote results were revoked. </a:t>
            </a:r>
          </a:p>
          <a:p>
            <a:endParaRPr lang="en-US"/>
          </a:p>
          <a:p>
            <a:endParaRPr lang="en-US"/>
          </a:p>
        </p:txBody>
      </p:sp>
    </p:spTree>
    <p:extLst>
      <p:ext uri="{BB962C8B-B14F-4D97-AF65-F5344CB8AC3E}">
        <p14:creationId xmlns:p14="http://schemas.microsoft.com/office/powerpoint/2010/main" val="1320574998"/>
      </p:ext>
    </p:extLst>
  </p:cSld>
  <p:clrMapOvr>
    <a:masterClrMapping/>
  </p:clrMapOvr>
</p:sld>
</file>

<file path=ppt/theme/theme1.xml><?xml version="1.0" encoding="utf-8"?>
<a:theme xmlns:a="http://schemas.openxmlformats.org/drawingml/2006/main" name="Atla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{2167BF47-A4F4-6746-A5F4-AC02DD88C7F8}tf16401369</Template>
  <Application>Microsoft Office PowerPoint</Application>
  <PresentationFormat>Widescreen</PresentationFormat>
  <Slides>19</Slides>
  <Notes>6</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Atlas</vt:lpstr>
      <vt:lpstr>UWT Faculty Assembly Bylaws Revision:  APT's charge &amp; function</vt:lpstr>
      <vt:lpstr>APT’s Charge: UWT Faculty Assembly Bylaws</vt:lpstr>
      <vt:lpstr>APT's Role  in the Process </vt:lpstr>
      <vt:lpstr>PowerPoint Presentation</vt:lpstr>
      <vt:lpstr>Goals </vt:lpstr>
      <vt:lpstr>Agency &amp; advocacy </vt:lpstr>
      <vt:lpstr>Project History</vt:lpstr>
      <vt:lpstr>Timeline</vt:lpstr>
      <vt:lpstr>Timeline (cont.)</vt:lpstr>
      <vt:lpstr>ISSUES Raised</vt:lpstr>
      <vt:lpstr>Faculty’s concerns</vt:lpstr>
      <vt:lpstr>PowerPoint Presentation</vt:lpstr>
      <vt:lpstr>Challenges APT have been facing</vt:lpstr>
      <vt:lpstr>FA's Goals  After consultation with APT co-chairs</vt:lpstr>
      <vt:lpstr>Time Wasted? </vt:lpstr>
      <vt:lpstr>Tentative Timetable</vt:lpstr>
      <vt:lpstr>Q &amp;A with  EVCAA &amp; Academic HR  15 min </vt:lpstr>
      <vt:lpstr>Faculty's voices!  Roundtable Discussion   20 min</vt:lpstr>
      <vt:lpstr>Faculty's voices!  Report Out  10 min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huatongs@gmail.com</dc:creator>
  <cp:revision>48</cp:revision>
  <dcterms:created xsi:type="dcterms:W3CDTF">2023-09-13T07:05:45Z</dcterms:created>
  <dcterms:modified xsi:type="dcterms:W3CDTF">2023-10-02T18:44:13Z</dcterms:modified>
</cp:coreProperties>
</file>