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4"/>
  </p:notesMasterIdLst>
  <p:sldIdLst>
    <p:sldId id="257" r:id="rId2"/>
    <p:sldId id="256" r:id="rId3"/>
    <p:sldId id="264" r:id="rId4"/>
    <p:sldId id="263" r:id="rId5"/>
    <p:sldId id="258" r:id="rId6"/>
    <p:sldId id="259" r:id="rId7"/>
    <p:sldId id="268" r:id="rId8"/>
    <p:sldId id="269" r:id="rId9"/>
    <p:sldId id="270" r:id="rId10"/>
    <p:sldId id="266" r:id="rId11"/>
    <p:sldId id="271"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03" autoAdjust="0"/>
  </p:normalViewPr>
  <p:slideViewPr>
    <p:cSldViewPr snapToGrid="0">
      <p:cViewPr varScale="1">
        <p:scale>
          <a:sx n="59" d="100"/>
          <a:sy n="59" d="100"/>
        </p:scale>
        <p:origin x="110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9A8E0-F404-41C3-9154-9E362755C2E7}"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9529A-9EDC-475E-A6FF-5AFF0BEFD8F8}" type="slidenum">
              <a:rPr lang="en-US" smtClean="0"/>
              <a:t>‹#›</a:t>
            </a:fld>
            <a:endParaRPr lang="en-US"/>
          </a:p>
        </p:txBody>
      </p:sp>
    </p:spTree>
    <p:extLst>
      <p:ext uri="{BB962C8B-B14F-4D97-AF65-F5344CB8AC3E}">
        <p14:creationId xmlns:p14="http://schemas.microsoft.com/office/powerpoint/2010/main" val="318223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ED9529A-9EDC-475E-A6FF-5AFF0BEFD8F8}" type="slidenum">
              <a:rPr lang="en-US" smtClean="0"/>
              <a:t>1</a:t>
            </a:fld>
            <a:endParaRPr lang="en-US"/>
          </a:p>
        </p:txBody>
      </p:sp>
    </p:spTree>
    <p:extLst>
      <p:ext uri="{BB962C8B-B14F-4D97-AF65-F5344CB8AC3E}">
        <p14:creationId xmlns:p14="http://schemas.microsoft.com/office/powerpoint/2010/main" val="304338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EAD69-CCED-7FB0-9ED0-3E0958879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AF5C8-723C-A83F-4B2F-5953DC9CC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AD238-79B4-6552-98BC-E7912EF6848F}"/>
              </a:ext>
            </a:extLst>
          </p:cNvPr>
          <p:cNvSpPr>
            <a:spLocks noGrp="1"/>
          </p:cNvSpPr>
          <p:nvPr>
            <p:ph type="body" idx="1"/>
          </p:nvPr>
        </p:nvSpPr>
        <p:spPr/>
        <p:txBody>
          <a:bodyPr/>
          <a:lstStyle/>
          <a:p>
            <a:r>
              <a:rPr lang="en-US" dirty="0"/>
              <a:t>We have an administration that has declared war on immigrants. </a:t>
            </a:r>
          </a:p>
          <a:p>
            <a:endParaRPr lang="en-US" dirty="0"/>
          </a:p>
          <a:p>
            <a:r>
              <a:rPr lang="en-US" dirty="0"/>
              <a:t>Harmful statements such as these have left many immigrants feeling scared.</a:t>
            </a:r>
          </a:p>
          <a:p>
            <a:endParaRPr lang="en-US" dirty="0"/>
          </a:p>
          <a:p>
            <a:r>
              <a:rPr lang="en-US" dirty="0"/>
              <a:t>Afraid of being deported back to countries where they may not be safe.</a:t>
            </a:r>
          </a:p>
          <a:p>
            <a:endParaRPr lang="en-US" dirty="0"/>
          </a:p>
          <a:p>
            <a:r>
              <a:rPr lang="en-US" dirty="0"/>
              <a:t>Afraid to seek help.</a:t>
            </a:r>
          </a:p>
        </p:txBody>
      </p:sp>
      <p:sp>
        <p:nvSpPr>
          <p:cNvPr id="4" name="Slide Number Placeholder 3">
            <a:extLst>
              <a:ext uri="{FF2B5EF4-FFF2-40B4-BE49-F238E27FC236}">
                <a16:creationId xmlns:a16="http://schemas.microsoft.com/office/drawing/2014/main" id="{AC632B12-A257-C964-BA03-D8022A846FDA}"/>
              </a:ext>
            </a:extLst>
          </p:cNvPr>
          <p:cNvSpPr>
            <a:spLocks noGrp="1"/>
          </p:cNvSpPr>
          <p:nvPr>
            <p:ph type="sldNum" sz="quarter" idx="5"/>
          </p:nvPr>
        </p:nvSpPr>
        <p:spPr/>
        <p:txBody>
          <a:bodyPr/>
          <a:lstStyle/>
          <a:p>
            <a:fld id="{5ED9529A-9EDC-475E-A6FF-5AFF0BEFD8F8}" type="slidenum">
              <a:rPr lang="en-US" smtClean="0"/>
              <a:t>10</a:t>
            </a:fld>
            <a:endParaRPr lang="en-US"/>
          </a:p>
        </p:txBody>
      </p:sp>
    </p:spTree>
    <p:extLst>
      <p:ext uri="{BB962C8B-B14F-4D97-AF65-F5344CB8AC3E}">
        <p14:creationId xmlns:p14="http://schemas.microsoft.com/office/powerpoint/2010/main" val="158477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 Bill 1232, effective immediately, established standards for sanitation, ventilation, and medical care in detention centers.  This bill is an effort to get the states Department of Health to inspect the Northwest Detention Center and force it to comply with state and federal law.  </a:t>
            </a:r>
          </a:p>
          <a:p>
            <a:endParaRPr lang="en-US" dirty="0"/>
          </a:p>
          <a:p>
            <a:r>
              <a:rPr lang="en-US" dirty="0"/>
              <a:t>Senate Bill 1232, effective July 1</a:t>
            </a:r>
            <a:r>
              <a:rPr lang="en-US" baseline="30000" dirty="0"/>
              <a:t>st</a:t>
            </a:r>
            <a:r>
              <a:rPr lang="en-US" dirty="0"/>
              <a:t> will help protect immigrants from workplace harassment by requiring the states DOL to investigate complaints of coercion and impose penalties for violations.</a:t>
            </a:r>
          </a:p>
          <a:p>
            <a:endParaRPr lang="en-US" dirty="0"/>
          </a:p>
          <a:p>
            <a:r>
              <a:rPr lang="en-US" dirty="0"/>
              <a:t>Senate Bill 5714, effective July 27</a:t>
            </a:r>
            <a:r>
              <a:rPr lang="en-US" baseline="30000" dirty="0"/>
              <a:t>th</a:t>
            </a:r>
            <a:r>
              <a:rPr lang="en-US" dirty="0"/>
              <a:t> will add ICE enforcement to the list of unprofessional conducts for bail bond agents, preventing them sharing defendant’s immigration status with anyone outside their business.</a:t>
            </a:r>
          </a:p>
          <a:p>
            <a:endParaRPr lang="en-US" dirty="0"/>
          </a:p>
          <a:p>
            <a:endParaRPr lang="en-US" dirty="0"/>
          </a:p>
        </p:txBody>
      </p:sp>
      <p:sp>
        <p:nvSpPr>
          <p:cNvPr id="4" name="Slide Number Placeholder 3"/>
          <p:cNvSpPr>
            <a:spLocks noGrp="1"/>
          </p:cNvSpPr>
          <p:nvPr>
            <p:ph type="sldNum" sz="quarter" idx="5"/>
          </p:nvPr>
        </p:nvSpPr>
        <p:spPr/>
        <p:txBody>
          <a:bodyPr/>
          <a:lstStyle/>
          <a:p>
            <a:fld id="{5ED9529A-9EDC-475E-A6FF-5AFF0BEFD8F8}" type="slidenum">
              <a:rPr lang="en-US" smtClean="0"/>
              <a:t>11</a:t>
            </a:fld>
            <a:endParaRPr lang="en-US"/>
          </a:p>
        </p:txBody>
      </p:sp>
    </p:spTree>
    <p:extLst>
      <p:ext uri="{BB962C8B-B14F-4D97-AF65-F5344CB8AC3E}">
        <p14:creationId xmlns:p14="http://schemas.microsoft.com/office/powerpoint/2010/main" val="410146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missing from the pristine clean walls of the Seattle International Airport. </a:t>
            </a:r>
          </a:p>
          <a:p>
            <a:endParaRPr lang="en-US" dirty="0"/>
          </a:p>
          <a:p>
            <a:r>
              <a:rPr lang="en-US" dirty="0"/>
              <a:t>Information for Arriving Immigrants. </a:t>
            </a:r>
          </a:p>
          <a:p>
            <a:endParaRPr lang="en-US" dirty="0"/>
          </a:p>
          <a:p>
            <a:r>
              <a:rPr lang="en-US" dirty="0"/>
              <a:t>Considering the current state of our Federal Government.  I think the best solution will be to get as much information out to immigrants as they arrive in Washington State.  Getting posters with resources at airports, bus stops and in public buildings will help spread the information about available resources to immigrants who need them most.  </a:t>
            </a:r>
          </a:p>
          <a:p>
            <a:endParaRPr lang="en-US" dirty="0"/>
          </a:p>
          <a:p>
            <a:r>
              <a:rPr lang="en-US" dirty="0"/>
              <a:t>Additionally, the state should continue to limit support to federal agencies that are conducting investigations based on race or </a:t>
            </a:r>
            <a:r>
              <a:rPr lang="en-US"/>
              <a:t>possible immigration </a:t>
            </a:r>
            <a:r>
              <a:rPr lang="en-US" dirty="0"/>
              <a:t>status.</a:t>
            </a:r>
          </a:p>
        </p:txBody>
      </p:sp>
      <p:sp>
        <p:nvSpPr>
          <p:cNvPr id="4" name="Slide Number Placeholder 3"/>
          <p:cNvSpPr>
            <a:spLocks noGrp="1"/>
          </p:cNvSpPr>
          <p:nvPr>
            <p:ph type="sldNum" sz="quarter" idx="5"/>
          </p:nvPr>
        </p:nvSpPr>
        <p:spPr/>
        <p:txBody>
          <a:bodyPr/>
          <a:lstStyle/>
          <a:p>
            <a:fld id="{5ED9529A-9EDC-475E-A6FF-5AFF0BEFD8F8}" type="slidenum">
              <a:rPr lang="en-US" smtClean="0"/>
              <a:t>12</a:t>
            </a:fld>
            <a:endParaRPr lang="en-US"/>
          </a:p>
        </p:txBody>
      </p:sp>
    </p:spTree>
    <p:extLst>
      <p:ext uri="{BB962C8B-B14F-4D97-AF65-F5344CB8AC3E}">
        <p14:creationId xmlns:p14="http://schemas.microsoft.com/office/powerpoint/2010/main" val="23346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study involved academic research on the causes of migration in Africa, but more importantly, it captured their personal experiences through surveys and interviews.  The purpose of this study is to determine if there are things Pierce County can do to better support African immigrants.  </a:t>
            </a:r>
          </a:p>
        </p:txBody>
      </p:sp>
      <p:sp>
        <p:nvSpPr>
          <p:cNvPr id="4" name="Slide Number Placeholder 3"/>
          <p:cNvSpPr>
            <a:spLocks noGrp="1"/>
          </p:cNvSpPr>
          <p:nvPr>
            <p:ph type="sldNum" sz="quarter" idx="5"/>
          </p:nvPr>
        </p:nvSpPr>
        <p:spPr/>
        <p:txBody>
          <a:bodyPr/>
          <a:lstStyle/>
          <a:p>
            <a:fld id="{5ED9529A-9EDC-475E-A6FF-5AFF0BEFD8F8}" type="slidenum">
              <a:rPr lang="en-US" smtClean="0"/>
              <a:t>2</a:t>
            </a:fld>
            <a:endParaRPr lang="en-US"/>
          </a:p>
        </p:txBody>
      </p:sp>
    </p:spTree>
    <p:extLst>
      <p:ext uri="{BB962C8B-B14F-4D97-AF65-F5344CB8AC3E}">
        <p14:creationId xmlns:p14="http://schemas.microsoft.com/office/powerpoint/2010/main" val="266122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72858-0AFF-6CAA-A8D2-165D4CB89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69502-DE54-D25E-163F-572CBDCF1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C4209-38E0-E7D1-1BD2-553F085124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began this study by examining Migration factors influencing Africa. These include low GDPs, unemployment rates, rising populations with high fertility rates, climate change, and government instability.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10 poorest countries in Africa (Burundi, South Sudan, Central African Republic, Somalia, Democratic Republic of Congo, Mozambique, Eritrea, Liberia, Madagascar, and Malawi) have a GDP per capita below $2000.00. People in these countries live off less than $50.00 a week.</a:t>
            </a:r>
          </a:p>
          <a:p>
            <a:r>
              <a:rPr lang="en-US" dirty="0"/>
              <a:t> </a:t>
            </a:r>
          </a:p>
          <a:p>
            <a:r>
              <a:rPr lang="en-US" dirty="0"/>
              <a:t>Unemployment rates among Africa’s youth have reached 14.5%. Africa’s poorest countries have also been hit the hardest, with some unemployment ratings reaching as high as 18.5 percent in South Sudan and 33.8 percent in Somalia.</a:t>
            </a:r>
          </a:p>
          <a:p>
            <a:endParaRPr lang="en-US" dirty="0"/>
          </a:p>
          <a:p>
            <a:r>
              <a:rPr lang="en-US" dirty="0"/>
              <a:t>Africa’s population of 1.2 billion is expected to double by 2050. It’s estimated that half of the people born worldwide from now until 2050 will be from Africa.</a:t>
            </a:r>
          </a:p>
          <a:p>
            <a:endParaRPr lang="en-US" dirty="0"/>
          </a:p>
          <a:p>
            <a:r>
              <a:rPr lang="en-US" dirty="0"/>
              <a:t>Climate change is also affecting Africa, with much of the continent relying on naturally occurring rain for agriculture.  Only 5 percent of cultivated land in Africa is aided by irrigation, and rain fall is expected to drop by 20 percent by 2099.</a:t>
            </a:r>
          </a:p>
          <a:p>
            <a:endParaRPr lang="en-US" dirty="0"/>
          </a:p>
          <a:p>
            <a:r>
              <a:rPr lang="en-US" dirty="0"/>
              <a:t>Many migrants are placed in protracted refugee situations, where conflicts and civil wars have left migrants stateless.  A 2004 United Nations high Commissioner for Refugees reported that 2.4 million refugees in Africa come from only 10 countries.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8F0BAFC-3449-E54E-65F9-041789C761CD}"/>
              </a:ext>
            </a:extLst>
          </p:cNvPr>
          <p:cNvSpPr>
            <a:spLocks noGrp="1"/>
          </p:cNvSpPr>
          <p:nvPr>
            <p:ph type="sldNum" sz="quarter" idx="5"/>
          </p:nvPr>
        </p:nvSpPr>
        <p:spPr/>
        <p:txBody>
          <a:bodyPr/>
          <a:lstStyle/>
          <a:p>
            <a:fld id="{5ED9529A-9EDC-475E-A6FF-5AFF0BEFD8F8}" type="slidenum">
              <a:rPr lang="en-US" smtClean="0"/>
              <a:t>3</a:t>
            </a:fld>
            <a:endParaRPr lang="en-US"/>
          </a:p>
        </p:txBody>
      </p:sp>
    </p:spTree>
    <p:extLst>
      <p:ext uri="{BB962C8B-B14F-4D97-AF65-F5344CB8AC3E}">
        <p14:creationId xmlns:p14="http://schemas.microsoft.com/office/powerpoint/2010/main" val="252319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According to the African Center for Strategic Studies migrants have 3 travel routes to escape Africa; The eastern route into the Middle East, the Southern Route seaward, and the Mediterranean/Atlantic route into Europe and the Americas.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ptos" panose="020B0004020202020204" pitchFamily="34" charset="0"/>
              </a:rPr>
              <a:t>The Eastern Route originates in Ethiopia, Eritrea, and Somalia toward the Gulf States of Bahrain, Kuwait, Oman, Qatar, Saudi Arabia and the United Arab Emirates. In 2023, over 93,500 migrants left the Somali Peninsula in East Africa for Yemen. Between March 2022 and June 2023, hundreds of migrants were killed by Saudi border guards at the Yemen border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ptos" panose="020B0004020202020204" pitchFamily="34" charset="0"/>
              </a:rPr>
              <a:t>The Southern Route stretches along the east coast of Africa down toward South Africa via Kenya and Tanzania.  Here, Somali migrants often travel to South Africa for employment, hoping to provide for their families back home. It’s estimated that nearly 68% of these migrants face sexual abuse, torture, and physical assault.  Many make this journey with little supplies for survival.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ptos" panose="020B0004020202020204" pitchFamily="34" charset="0"/>
              </a:rPr>
              <a:t>Migrants from Guinea, Côte d’Ivoire, Tunisia, Morocco, Egypt, and Algeria often follow the Mediterranean and Atlantic Routes into Europe.  Many North African countries have agreements with the European Union to relocate migrants away from costal cities, often resulting in deadly consequences. In a 2023 United Nations report, the Libyan Special Naval Forces was accused of sinking a fishing boat carrying several hundred migrants heading towards Italy near the Greece border.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ED9529A-9EDC-475E-A6FF-5AFF0BEFD8F8}" type="slidenum">
              <a:rPr lang="en-US" smtClean="0"/>
              <a:t>4</a:t>
            </a:fld>
            <a:endParaRPr lang="en-US"/>
          </a:p>
        </p:txBody>
      </p:sp>
    </p:spTree>
    <p:extLst>
      <p:ext uri="{BB962C8B-B14F-4D97-AF65-F5344CB8AC3E}">
        <p14:creationId xmlns:p14="http://schemas.microsoft.com/office/powerpoint/2010/main" val="349728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surveyed and interviewed African immigrants from across Pierce County Washington, survey results so far show a large amount of distrust of people outside of their community.  Households and businesses I visited were very hesitant to participate in surveys or interviews. </a:t>
            </a:r>
          </a:p>
          <a:p>
            <a:endParaRPr lang="en-US" dirty="0"/>
          </a:p>
          <a:p>
            <a:r>
              <a:rPr lang="en-US" dirty="0"/>
              <a:t>I reached out to 5 African owned businesses and 4 African house holds, contacting 25 potential participants, of which 15 agreed to receive a survey.  I received 11 of those surveys and 5 people agreed to sit down for an interview.</a:t>
            </a:r>
          </a:p>
        </p:txBody>
      </p:sp>
      <p:sp>
        <p:nvSpPr>
          <p:cNvPr id="4" name="Slide Number Placeholder 3"/>
          <p:cNvSpPr>
            <a:spLocks noGrp="1"/>
          </p:cNvSpPr>
          <p:nvPr>
            <p:ph type="sldNum" sz="quarter" idx="5"/>
          </p:nvPr>
        </p:nvSpPr>
        <p:spPr/>
        <p:txBody>
          <a:bodyPr/>
          <a:lstStyle/>
          <a:p>
            <a:fld id="{5ED9529A-9EDC-475E-A6FF-5AFF0BEFD8F8}" type="slidenum">
              <a:rPr lang="en-US" smtClean="0"/>
              <a:t>5</a:t>
            </a:fld>
            <a:endParaRPr lang="en-US"/>
          </a:p>
        </p:txBody>
      </p:sp>
    </p:spTree>
    <p:extLst>
      <p:ext uri="{BB962C8B-B14F-4D97-AF65-F5344CB8AC3E}">
        <p14:creationId xmlns:p14="http://schemas.microsoft.com/office/powerpoint/2010/main" val="60784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a:effectLst/>
                <a:latin typeface="Aptos" panose="020B0004020202020204" pitchFamily="34" charset="0"/>
                <a:ea typeface="Aptos" panose="020B0004020202020204" pitchFamily="34" charset="0"/>
                <a:cs typeface="Arial" panose="020B0604020202020204" pitchFamily="34" charset="0"/>
              </a:rPr>
              <a:t>Immigrant demographics included their home country, gender, age ranges at immigration and current age range, educational obtainment, immigration status, and marriage status.</a:t>
            </a:r>
            <a:endParaRPr lang="en-US" sz="1800" kern="100">
              <a:effectLst/>
              <a:latin typeface="Aptos" panose="020B0004020202020204" pitchFamily="34" charset="0"/>
              <a:ea typeface="Aptos" panose="020B0004020202020204" pitchFamily="34" charset="0"/>
              <a:cs typeface="Arial" panose="020B0604020202020204" pitchFamily="34" charset="0"/>
            </a:endParaRPr>
          </a:p>
          <a:p>
            <a:endParaRPr lang="en-US" dirty="0"/>
          </a:p>
          <a:p>
            <a:r>
              <a:rPr lang="en-US" dirty="0"/>
              <a:t>Approximately half of those surveyed were from Nigeria.  Other countries included Kenya, Tanzania, and the Democratic Republic of Congo. </a:t>
            </a:r>
          </a:p>
          <a:p>
            <a:endParaRPr lang="en-US" dirty="0"/>
          </a:p>
          <a:p>
            <a:r>
              <a:rPr lang="en-US" dirty="0"/>
              <a:t>Most of the participants were women, there were 9 women and 3 men who returned surveys.  Age ranges varied throughout those surveyed. </a:t>
            </a:r>
          </a:p>
          <a:p>
            <a:endParaRPr lang="en-US" dirty="0"/>
          </a:p>
          <a:p>
            <a:r>
              <a:rPr lang="en-US" dirty="0"/>
              <a:t>Most of the participants had college degrees.  Three had selected high school as their highest level of education, and one had completed trade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Immigration status of those surveys varied, 5 were naturalized citizens, 1 was a green card holder, and 1 was a refugee. However, some chose not to disclose their immigration status out of fear that they could be deported. </a:t>
            </a:r>
          </a:p>
          <a:p>
            <a:endParaRPr lang="en-US" dirty="0"/>
          </a:p>
          <a:p>
            <a:r>
              <a:rPr lang="en-US" dirty="0"/>
              <a:t>Marriage status also varied among participants, with 6 immigrating when they were single, and 5 immigrating while married.</a:t>
            </a:r>
          </a:p>
        </p:txBody>
      </p:sp>
      <p:sp>
        <p:nvSpPr>
          <p:cNvPr id="4" name="Slide Number Placeholder 3"/>
          <p:cNvSpPr>
            <a:spLocks noGrp="1"/>
          </p:cNvSpPr>
          <p:nvPr>
            <p:ph type="sldNum" sz="quarter" idx="5"/>
          </p:nvPr>
        </p:nvSpPr>
        <p:spPr/>
        <p:txBody>
          <a:bodyPr/>
          <a:lstStyle/>
          <a:p>
            <a:fld id="{5ED9529A-9EDC-475E-A6FF-5AFF0BEFD8F8}" type="slidenum">
              <a:rPr lang="en-US" smtClean="0"/>
              <a:t>6</a:t>
            </a:fld>
            <a:endParaRPr lang="en-US"/>
          </a:p>
        </p:txBody>
      </p:sp>
    </p:spTree>
    <p:extLst>
      <p:ext uri="{BB962C8B-B14F-4D97-AF65-F5344CB8AC3E}">
        <p14:creationId xmlns:p14="http://schemas.microsoft.com/office/powerpoint/2010/main" val="422734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8E142-A48C-1058-8049-6B18A2B07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6DA75-300E-844D-8CAC-9FF068F2D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AE29A-A2D7-C7F4-FA40-8708A3B4CC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385CCC-0A07-1D76-964B-2CBB2A518685}"/>
              </a:ext>
            </a:extLst>
          </p:cNvPr>
          <p:cNvSpPr>
            <a:spLocks noGrp="1"/>
          </p:cNvSpPr>
          <p:nvPr>
            <p:ph type="sldNum" sz="quarter" idx="5"/>
          </p:nvPr>
        </p:nvSpPr>
        <p:spPr/>
        <p:txBody>
          <a:bodyPr/>
          <a:lstStyle/>
          <a:p>
            <a:fld id="{5ED9529A-9EDC-475E-A6FF-5AFF0BEFD8F8}" type="slidenum">
              <a:rPr lang="en-US" smtClean="0"/>
              <a:t>7</a:t>
            </a:fld>
            <a:endParaRPr lang="en-US"/>
          </a:p>
        </p:txBody>
      </p:sp>
    </p:spTree>
    <p:extLst>
      <p:ext uri="{BB962C8B-B14F-4D97-AF65-F5344CB8AC3E}">
        <p14:creationId xmlns:p14="http://schemas.microsoft.com/office/powerpoint/2010/main" val="421198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8462A-8B9D-B666-FB4A-3E38729DC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F35A3-FF86-AD45-4FBF-467DCF246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478AB-4879-A5D2-D8E5-2111D6303D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B6AACD-AD9D-FC08-3E7F-504C1BE37002}"/>
              </a:ext>
            </a:extLst>
          </p:cNvPr>
          <p:cNvSpPr>
            <a:spLocks noGrp="1"/>
          </p:cNvSpPr>
          <p:nvPr>
            <p:ph type="sldNum" sz="quarter" idx="5"/>
          </p:nvPr>
        </p:nvSpPr>
        <p:spPr/>
        <p:txBody>
          <a:bodyPr/>
          <a:lstStyle/>
          <a:p>
            <a:fld id="{5ED9529A-9EDC-475E-A6FF-5AFF0BEFD8F8}" type="slidenum">
              <a:rPr lang="en-US" smtClean="0"/>
              <a:t>8</a:t>
            </a:fld>
            <a:endParaRPr lang="en-US"/>
          </a:p>
        </p:txBody>
      </p:sp>
    </p:spTree>
    <p:extLst>
      <p:ext uri="{BB962C8B-B14F-4D97-AF65-F5344CB8AC3E}">
        <p14:creationId xmlns:p14="http://schemas.microsoft.com/office/powerpoint/2010/main" val="414193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18FEC-7449-B6CA-E1F3-8538D435C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F84CF-7E8C-94E3-CCB7-9129F0B93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DD2B5-64E8-27FA-A113-2C061DA7D6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C13703-45AA-51CF-D29C-D4923FA049CA}"/>
              </a:ext>
            </a:extLst>
          </p:cNvPr>
          <p:cNvSpPr>
            <a:spLocks noGrp="1"/>
          </p:cNvSpPr>
          <p:nvPr>
            <p:ph type="sldNum" sz="quarter" idx="5"/>
          </p:nvPr>
        </p:nvSpPr>
        <p:spPr/>
        <p:txBody>
          <a:bodyPr/>
          <a:lstStyle/>
          <a:p>
            <a:fld id="{5ED9529A-9EDC-475E-A6FF-5AFF0BEFD8F8}" type="slidenum">
              <a:rPr lang="en-US" smtClean="0"/>
              <a:t>9</a:t>
            </a:fld>
            <a:endParaRPr lang="en-US"/>
          </a:p>
        </p:txBody>
      </p:sp>
    </p:spTree>
    <p:extLst>
      <p:ext uri="{BB962C8B-B14F-4D97-AF65-F5344CB8AC3E}">
        <p14:creationId xmlns:p14="http://schemas.microsoft.com/office/powerpoint/2010/main" val="37226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5/19/2025</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05587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5/19/2025</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3459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5/19/2025</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273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5/19/2025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6535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5/19/2025</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6582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5/19/2025</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4774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5/19/2025</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5337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5/19/2025</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7584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5/19/2025</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2094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5/19/2025</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6483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5/19/2025</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1174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5/19/2025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0050994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7DA29CF3-8B8B-4DDF-A19B-72E0059DD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CDC57656-A01F-4B32-B5C4-D171EDC97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8540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CDEA49F7-1946-40FE-ACF9-81D0AC97C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1"/>
            <a:ext cx="12191999" cy="386568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B36EF-5A33-2914-4A8C-D427545BAAF0}"/>
              </a:ext>
            </a:extLst>
          </p:cNvPr>
          <p:cNvSpPr>
            <a:spLocks noGrp="1"/>
          </p:cNvSpPr>
          <p:nvPr>
            <p:ph type="ctrTitle"/>
          </p:nvPr>
        </p:nvSpPr>
        <p:spPr>
          <a:xfrm>
            <a:off x="838200" y="744909"/>
            <a:ext cx="5562600" cy="2912691"/>
          </a:xfrm>
        </p:spPr>
        <p:txBody>
          <a:bodyPr anchor="b">
            <a:normAutofit/>
          </a:bodyPr>
          <a:lstStyle/>
          <a:p>
            <a:pPr algn="l"/>
            <a:r>
              <a:rPr lang="en-US" dirty="0">
                <a:latin typeface="Aptos" panose="020B0004020202020204" pitchFamily="34" charset="0"/>
              </a:rPr>
              <a:t>Migration </a:t>
            </a:r>
            <a:r>
              <a:rPr lang="en-US">
                <a:latin typeface="Aptos" panose="020B0004020202020204" pitchFamily="34" charset="0"/>
              </a:rPr>
              <a:t>Trends out of </a:t>
            </a:r>
            <a:r>
              <a:rPr lang="en-US" dirty="0">
                <a:latin typeface="Aptos" panose="020B0004020202020204" pitchFamily="34" charset="0"/>
              </a:rPr>
              <a:t>Africa Through the Lense of African Migrants</a:t>
            </a:r>
          </a:p>
        </p:txBody>
      </p:sp>
      <p:sp>
        <p:nvSpPr>
          <p:cNvPr id="3" name="Subtitle 2">
            <a:extLst>
              <a:ext uri="{FF2B5EF4-FFF2-40B4-BE49-F238E27FC236}">
                <a16:creationId xmlns:a16="http://schemas.microsoft.com/office/drawing/2014/main" id="{27DD4165-7CA0-4BAD-6AE3-C3675C690467}"/>
              </a:ext>
            </a:extLst>
          </p:cNvPr>
          <p:cNvSpPr>
            <a:spLocks noGrp="1"/>
          </p:cNvSpPr>
          <p:nvPr>
            <p:ph type="subTitle" idx="1"/>
          </p:nvPr>
        </p:nvSpPr>
        <p:spPr>
          <a:xfrm>
            <a:off x="838200" y="4074784"/>
            <a:ext cx="5562599" cy="2054306"/>
          </a:xfrm>
        </p:spPr>
        <p:txBody>
          <a:bodyPr anchor="t">
            <a:normAutofit/>
          </a:bodyPr>
          <a:lstStyle/>
          <a:p>
            <a:pPr algn="l"/>
            <a:r>
              <a:rPr lang="en-US" sz="2200" dirty="0">
                <a:solidFill>
                  <a:schemeClr val="tx2">
                    <a:alpha val="80000"/>
                  </a:schemeClr>
                </a:solidFill>
                <a:latin typeface="Aptos" panose="020B0004020202020204" pitchFamily="34" charset="0"/>
              </a:rPr>
              <a:t>Jereme Hawkins</a:t>
            </a:r>
          </a:p>
        </p:txBody>
      </p:sp>
      <p:pic>
        <p:nvPicPr>
          <p:cNvPr id="7" name="Picture 6" descr="A map of africa with different flags&#10;&#10;Description automatically generated">
            <a:extLst>
              <a:ext uri="{FF2B5EF4-FFF2-40B4-BE49-F238E27FC236}">
                <a16:creationId xmlns:a16="http://schemas.microsoft.com/office/drawing/2014/main" id="{B451F4D2-4660-F5AE-F61B-DBBC9FC9B803}"/>
              </a:ext>
            </a:extLst>
          </p:cNvPr>
          <p:cNvPicPr>
            <a:picLocks noChangeAspect="1"/>
          </p:cNvPicPr>
          <p:nvPr/>
        </p:nvPicPr>
        <p:blipFill>
          <a:blip r:embed="rId4">
            <a:alphaModFix/>
            <a:extLst>
              <a:ext uri="{28A0092B-C50C-407E-A947-70E740481C1C}">
                <a14:useLocalDpi xmlns:a14="http://schemas.microsoft.com/office/drawing/2010/main" val="0"/>
              </a:ext>
            </a:extLst>
          </a:blip>
          <a:srcRect l="9048" r="1779" b="-1"/>
          <a:stretch/>
        </p:blipFill>
        <p:spPr>
          <a:xfrm>
            <a:off x="6732218" y="567942"/>
            <a:ext cx="4817466" cy="5716862"/>
          </a:xfrm>
          <a:prstGeom prst="rect">
            <a:avLst/>
          </a:prstGeom>
        </p:spPr>
      </p:pic>
    </p:spTree>
    <p:extLst>
      <p:ext uri="{BB962C8B-B14F-4D97-AF65-F5344CB8AC3E}">
        <p14:creationId xmlns:p14="http://schemas.microsoft.com/office/powerpoint/2010/main" val="318254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58ECA6-0D3B-5AE9-9059-B740A0A7671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9" name="Picture 1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1" name="Rectangle 20">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7DA29CF3-8B8B-4DDF-A19B-72E0059DD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CDC57656-A01F-4B32-B5C4-D171EDC97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33641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CDEA49F7-1946-40FE-ACF9-81D0AC97C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9" y="0"/>
            <a:ext cx="12191999" cy="3337560"/>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erson in a suit and tie making a face with his finger up&#10;&#10;AI-generated content may be incorrect.">
            <a:extLst>
              <a:ext uri="{FF2B5EF4-FFF2-40B4-BE49-F238E27FC236}">
                <a16:creationId xmlns:a16="http://schemas.microsoft.com/office/drawing/2014/main" id="{86DEE924-7CA3-E579-5701-63D4A53AC8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391" y="3929288"/>
            <a:ext cx="3503568" cy="1964964"/>
          </a:xfrm>
          <a:prstGeom prst="rect">
            <a:avLst/>
          </a:prstGeom>
        </p:spPr>
      </p:pic>
      <p:pic>
        <p:nvPicPr>
          <p:cNvPr id="12" name="Picture 11" descr="A person in a suit and tie holding his fist up&#10;&#10;AI-generated content may be incorrect.">
            <a:extLst>
              <a:ext uri="{FF2B5EF4-FFF2-40B4-BE49-F238E27FC236}">
                <a16:creationId xmlns:a16="http://schemas.microsoft.com/office/drawing/2014/main" id="{9ABBF290-DA81-9F76-6BBC-999AEA943B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0519" y="3929288"/>
            <a:ext cx="3742790" cy="1964964"/>
          </a:xfrm>
          <a:prstGeom prst="rect">
            <a:avLst/>
          </a:prstGeom>
        </p:spPr>
      </p:pic>
      <p:pic>
        <p:nvPicPr>
          <p:cNvPr id="6" name="Picture 5" descr="A person in a suit pointing his finger&#10;&#10;AI-generated content may be incorrect.">
            <a:extLst>
              <a:ext uri="{FF2B5EF4-FFF2-40B4-BE49-F238E27FC236}">
                <a16:creationId xmlns:a16="http://schemas.microsoft.com/office/drawing/2014/main" id="{598B6D0B-537C-438C-0830-8F0A98B194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3888" y="3929288"/>
            <a:ext cx="3504484" cy="1971272"/>
          </a:xfrm>
          <a:prstGeom prst="rect">
            <a:avLst/>
          </a:prstGeom>
        </p:spPr>
      </p:pic>
      <p:sp>
        <p:nvSpPr>
          <p:cNvPr id="14" name="TextBox 13">
            <a:extLst>
              <a:ext uri="{FF2B5EF4-FFF2-40B4-BE49-F238E27FC236}">
                <a16:creationId xmlns:a16="http://schemas.microsoft.com/office/drawing/2014/main" id="{323BB2FF-2C0E-2E8D-2A19-92E4A922C92A}"/>
              </a:ext>
            </a:extLst>
          </p:cNvPr>
          <p:cNvSpPr txBox="1"/>
          <p:nvPr/>
        </p:nvSpPr>
        <p:spPr>
          <a:xfrm>
            <a:off x="4428377" y="1207736"/>
            <a:ext cx="3249092" cy="923330"/>
          </a:xfrm>
          <a:prstGeom prst="rect">
            <a:avLst/>
          </a:prstGeom>
          <a:noFill/>
        </p:spPr>
        <p:txBody>
          <a:bodyPr wrap="square">
            <a:spAutoFit/>
          </a:bodyPr>
          <a:lstStyle/>
          <a:p>
            <a:r>
              <a:rPr lang="en-US" b="0" i="0" dirty="0">
                <a:solidFill>
                  <a:schemeClr val="bg1"/>
                </a:solidFill>
                <a:effectLst/>
                <a:latin typeface="Aptos" panose="020B0004020202020204" pitchFamily="34" charset="0"/>
                <a:cs typeface="Times New Roman" panose="02020603050405020304" pitchFamily="18" charset="0"/>
              </a:rPr>
              <a:t>“We need to deport every single person who invaded our country illegally.” – JD Vance</a:t>
            </a:r>
            <a:endParaRPr lang="en-US" dirty="0">
              <a:solidFill>
                <a:schemeClr val="bg1"/>
              </a:solidFill>
              <a:latin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69EE07B-8F17-BBA5-F9D9-932CDB01FFC0}"/>
              </a:ext>
            </a:extLst>
          </p:cNvPr>
          <p:cNvSpPr txBox="1"/>
          <p:nvPr/>
        </p:nvSpPr>
        <p:spPr>
          <a:xfrm>
            <a:off x="328391" y="487936"/>
            <a:ext cx="3249092" cy="1200329"/>
          </a:xfrm>
          <a:prstGeom prst="rect">
            <a:avLst/>
          </a:prstGeom>
          <a:noFill/>
        </p:spPr>
        <p:txBody>
          <a:bodyPr wrap="square">
            <a:spAutoFit/>
          </a:bodyPr>
          <a:lstStyle/>
          <a:p>
            <a:r>
              <a:rPr lang="en-US" b="0" i="0" dirty="0">
                <a:solidFill>
                  <a:schemeClr val="bg1"/>
                </a:solidFill>
                <a:effectLst/>
                <a:latin typeface="Aptos" panose="020B0004020202020204" pitchFamily="34" charset="0"/>
                <a:cs typeface="Times New Roman" panose="02020603050405020304" pitchFamily="18" charset="0"/>
              </a:rPr>
              <a:t>“They’re bringing drugs, they’re bringing crime, they’re rapists, and some, I assume, are good people.” – Donald Trump</a:t>
            </a:r>
            <a:endParaRPr lang="en-US" dirty="0">
              <a:solidFill>
                <a:schemeClr val="bg1"/>
              </a:solidFill>
              <a:latin typeface="Aptos" panose="020B000402020202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C5511BE5-A9A4-21E0-AB8D-11ECDBB32B52}"/>
              </a:ext>
            </a:extLst>
          </p:cNvPr>
          <p:cNvSpPr txBox="1"/>
          <p:nvPr/>
        </p:nvSpPr>
        <p:spPr>
          <a:xfrm>
            <a:off x="8922280" y="1371640"/>
            <a:ext cx="2682287" cy="1754326"/>
          </a:xfrm>
          <a:prstGeom prst="rect">
            <a:avLst/>
          </a:prstGeom>
          <a:noFill/>
        </p:spPr>
        <p:txBody>
          <a:bodyPr wrap="square">
            <a:spAutoFit/>
          </a:bodyPr>
          <a:lstStyle/>
          <a:p>
            <a:r>
              <a:rPr lang="en-US" b="0" i="0" dirty="0">
                <a:solidFill>
                  <a:schemeClr val="bg1"/>
                </a:solidFill>
                <a:effectLst/>
                <a:latin typeface="Aptos" panose="020B0004020202020204" pitchFamily="34" charset="0"/>
                <a:cs typeface="Times New Roman" panose="02020603050405020304" pitchFamily="18" charset="0"/>
              </a:rPr>
              <a:t>“We are not stopping. I don't care what the judges think. I don't care what the Left thinks. We're coming,“ – Tom Hamon</a:t>
            </a:r>
            <a:endParaRPr lang="en-US" dirty="0">
              <a:solidFill>
                <a:schemeClr val="bg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3234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1031-3A43-12E0-D683-CE92219DF8FC}"/>
              </a:ext>
            </a:extLst>
          </p:cNvPr>
          <p:cNvSpPr>
            <a:spLocks noGrp="1"/>
          </p:cNvSpPr>
          <p:nvPr>
            <p:ph type="title"/>
          </p:nvPr>
        </p:nvSpPr>
        <p:spPr/>
        <p:txBody>
          <a:bodyPr/>
          <a:lstStyle/>
          <a:p>
            <a:r>
              <a:rPr lang="en-US" dirty="0">
                <a:latin typeface="Aptos" panose="020B0004020202020204" pitchFamily="34" charset="0"/>
              </a:rPr>
              <a:t>How is Washington Helping?</a:t>
            </a:r>
          </a:p>
        </p:txBody>
      </p:sp>
      <p:pic>
        <p:nvPicPr>
          <p:cNvPr id="5" name="Picture 4">
            <a:extLst>
              <a:ext uri="{FF2B5EF4-FFF2-40B4-BE49-F238E27FC236}">
                <a16:creationId xmlns:a16="http://schemas.microsoft.com/office/drawing/2014/main" id="{30AD9D9A-ED64-33D4-FB3B-4854FD9E1183}"/>
              </a:ext>
            </a:extLst>
          </p:cNvPr>
          <p:cNvPicPr>
            <a:picLocks noChangeAspect="1"/>
          </p:cNvPicPr>
          <p:nvPr/>
        </p:nvPicPr>
        <p:blipFill>
          <a:blip r:embed="rId3"/>
          <a:stretch>
            <a:fillRect/>
          </a:stretch>
        </p:blipFill>
        <p:spPr>
          <a:xfrm>
            <a:off x="5917044" y="1900626"/>
            <a:ext cx="5811061" cy="4353533"/>
          </a:xfrm>
          <a:prstGeom prst="rect">
            <a:avLst/>
          </a:prstGeom>
        </p:spPr>
      </p:pic>
      <p:sp>
        <p:nvSpPr>
          <p:cNvPr id="6" name="Title 1">
            <a:extLst>
              <a:ext uri="{FF2B5EF4-FFF2-40B4-BE49-F238E27FC236}">
                <a16:creationId xmlns:a16="http://schemas.microsoft.com/office/drawing/2014/main" id="{70004A02-6894-8667-7450-398AFC323BAC}"/>
              </a:ext>
            </a:extLst>
          </p:cNvPr>
          <p:cNvSpPr txBox="1">
            <a:spLocks/>
          </p:cNvSpPr>
          <p:nvPr/>
        </p:nvSpPr>
        <p:spPr>
          <a:xfrm>
            <a:off x="463895" y="1691323"/>
            <a:ext cx="4889501" cy="4800917"/>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r>
              <a:rPr lang="en-US" dirty="0">
                <a:latin typeface="Aptos" panose="020B0004020202020204" pitchFamily="34" charset="0"/>
              </a:rPr>
              <a:t>House Bill 1232</a:t>
            </a:r>
          </a:p>
          <a:p>
            <a:endParaRPr lang="en-US" dirty="0">
              <a:latin typeface="Aptos" panose="020B0004020202020204" pitchFamily="34" charset="0"/>
            </a:endParaRPr>
          </a:p>
          <a:p>
            <a:r>
              <a:rPr lang="en-US" dirty="0">
                <a:latin typeface="Aptos" panose="020B0004020202020204" pitchFamily="34" charset="0"/>
              </a:rPr>
              <a:t>Senate Bill 5104</a:t>
            </a:r>
          </a:p>
          <a:p>
            <a:endParaRPr lang="en-US" dirty="0">
              <a:latin typeface="Aptos" panose="020B0004020202020204" pitchFamily="34" charset="0"/>
            </a:endParaRPr>
          </a:p>
          <a:p>
            <a:r>
              <a:rPr lang="en-US" dirty="0">
                <a:latin typeface="Aptos" panose="020B0004020202020204" pitchFamily="34" charset="0"/>
              </a:rPr>
              <a:t>Senate Bill 5714</a:t>
            </a:r>
          </a:p>
        </p:txBody>
      </p:sp>
    </p:spTree>
    <p:extLst>
      <p:ext uri="{BB962C8B-B14F-4D97-AF65-F5344CB8AC3E}">
        <p14:creationId xmlns:p14="http://schemas.microsoft.com/office/powerpoint/2010/main" val="302950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6E6A81E3-ED08-AA0E-EA39-2BBF6CAD897F}"/>
              </a:ext>
            </a:extLst>
          </p:cNvPr>
          <p:cNvSpPr>
            <a:spLocks noGrp="1"/>
          </p:cNvSpPr>
          <p:nvPr>
            <p:ph type="title"/>
          </p:nvPr>
        </p:nvSpPr>
        <p:spPr>
          <a:xfrm>
            <a:off x="685800" y="461340"/>
            <a:ext cx="3657600" cy="1145623"/>
          </a:xfrm>
        </p:spPr>
        <p:txBody>
          <a:bodyPr>
            <a:normAutofit/>
          </a:bodyPr>
          <a:lstStyle/>
          <a:p>
            <a:pPr algn="ctr"/>
            <a:r>
              <a:rPr lang="en-US" sz="3600" dirty="0">
                <a:solidFill>
                  <a:schemeClr val="tx2"/>
                </a:solidFill>
                <a:latin typeface="Aptos" panose="020B0004020202020204" pitchFamily="34" charset="0"/>
              </a:rPr>
              <a:t>More Solutions</a:t>
            </a:r>
          </a:p>
        </p:txBody>
      </p:sp>
      <p:sp>
        <p:nvSpPr>
          <p:cNvPr id="21" name="Rectangle 20">
            <a:extLst>
              <a:ext uri="{FF2B5EF4-FFF2-40B4-BE49-F238E27FC236}">
                <a16:creationId xmlns:a16="http://schemas.microsoft.com/office/drawing/2014/main" id="{F43188FD-F61C-4D59-9459-319BFB20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9370" y="0"/>
            <a:ext cx="719262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60AC3FF9-EB0C-48D0-BA7C-CE7C190E1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96312" y="0"/>
            <a:ext cx="719263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large airport with many people&#10;&#10;AI-generated content may be incorrect.">
            <a:extLst>
              <a:ext uri="{FF2B5EF4-FFF2-40B4-BE49-F238E27FC236}">
                <a16:creationId xmlns:a16="http://schemas.microsoft.com/office/drawing/2014/main" id="{7C21EBA4-660D-54D0-FE16-B0C85DF76BCE}"/>
              </a:ext>
            </a:extLst>
          </p:cNvPr>
          <p:cNvPicPr>
            <a:picLocks noChangeAspect="1"/>
          </p:cNvPicPr>
          <p:nvPr/>
        </p:nvPicPr>
        <p:blipFill>
          <a:blip r:embed="rId4">
            <a:extLst>
              <a:ext uri="{28A0092B-C50C-407E-A947-70E740481C1C}">
                <a14:useLocalDpi xmlns:a14="http://schemas.microsoft.com/office/drawing/2010/main" val="0"/>
              </a:ext>
            </a:extLst>
          </a:blip>
          <a:srcRect t="13252" b="7898"/>
          <a:stretch/>
        </p:blipFill>
        <p:spPr>
          <a:xfrm>
            <a:off x="5715000" y="461340"/>
            <a:ext cx="5791200" cy="2831136"/>
          </a:xfrm>
          <a:prstGeom prst="rect">
            <a:avLst/>
          </a:prstGeom>
        </p:spPr>
      </p:pic>
      <p:pic>
        <p:nvPicPr>
          <p:cNvPr id="10" name="Picture 9">
            <a:extLst>
              <a:ext uri="{FF2B5EF4-FFF2-40B4-BE49-F238E27FC236}">
                <a16:creationId xmlns:a16="http://schemas.microsoft.com/office/drawing/2014/main" id="{C17ED75B-C00D-AB7B-8C24-80D54B2A28C5}"/>
              </a:ext>
            </a:extLst>
          </p:cNvPr>
          <p:cNvPicPr>
            <a:picLocks noChangeAspect="1"/>
          </p:cNvPicPr>
          <p:nvPr/>
        </p:nvPicPr>
        <p:blipFill>
          <a:blip r:embed="rId5"/>
          <a:srcRect b="14979"/>
          <a:stretch/>
        </p:blipFill>
        <p:spPr>
          <a:xfrm>
            <a:off x="5707626" y="3429000"/>
            <a:ext cx="5791200" cy="2831136"/>
          </a:xfrm>
          <a:prstGeom prst="rect">
            <a:avLst/>
          </a:prstGeom>
        </p:spPr>
      </p:pic>
      <p:pic>
        <p:nvPicPr>
          <p:cNvPr id="22" name="Picture 21" descr="A screenshot of a phone&#10;&#10;AI-generated content may be incorrect.">
            <a:extLst>
              <a:ext uri="{FF2B5EF4-FFF2-40B4-BE49-F238E27FC236}">
                <a16:creationId xmlns:a16="http://schemas.microsoft.com/office/drawing/2014/main" id="{770A8493-0752-676F-6AA5-4268E8A239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174" y="1766471"/>
            <a:ext cx="3472642" cy="4630189"/>
          </a:xfrm>
          <a:prstGeom prst="rect">
            <a:avLst/>
          </a:prstGeom>
          <a:ln>
            <a:solidFill>
              <a:schemeClr val="tx1"/>
            </a:solidFill>
          </a:ln>
        </p:spPr>
      </p:pic>
    </p:spTree>
    <p:extLst>
      <p:ext uri="{BB962C8B-B14F-4D97-AF65-F5344CB8AC3E}">
        <p14:creationId xmlns:p14="http://schemas.microsoft.com/office/powerpoint/2010/main" val="157867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2A1E-4270-8F10-ABE2-444A0D7EA03E}"/>
              </a:ext>
            </a:extLst>
          </p:cNvPr>
          <p:cNvSpPr>
            <a:spLocks noGrp="1"/>
          </p:cNvSpPr>
          <p:nvPr>
            <p:ph type="ctrTitle"/>
          </p:nvPr>
        </p:nvSpPr>
        <p:spPr>
          <a:xfrm>
            <a:off x="1524000" y="2003513"/>
            <a:ext cx="9144000" cy="2387600"/>
          </a:xfrm>
        </p:spPr>
        <p:txBody>
          <a:bodyPr>
            <a:normAutofit/>
          </a:bodyPr>
          <a:lstStyle/>
          <a:p>
            <a:r>
              <a:rPr lang="en-US" dirty="0">
                <a:latin typeface="Aptos" panose="020B0004020202020204" pitchFamily="34" charset="0"/>
              </a:rPr>
              <a:t>What’s needed in Pierce County Washington to better support African immigrants?</a:t>
            </a:r>
          </a:p>
        </p:txBody>
      </p:sp>
    </p:spTree>
    <p:extLst>
      <p:ext uri="{BB962C8B-B14F-4D97-AF65-F5344CB8AC3E}">
        <p14:creationId xmlns:p14="http://schemas.microsoft.com/office/powerpoint/2010/main" val="79961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6EA1FB-6D3C-9065-EFFB-C68DC75655F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5" name="Picture 14">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7" name="Rectangle 16">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1F491198-AF87-4E71-AAD9-AE427363C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4C2E1C05-3303-4DCD-9685-3BDE5AEF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84319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D7F2E59A-66C6-4BE2-B3FB-D5DE585D2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0"/>
            <a:ext cx="12191999" cy="1833647"/>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EF342-3CF3-1FF8-2497-893B14615BAF}"/>
              </a:ext>
            </a:extLst>
          </p:cNvPr>
          <p:cNvSpPr>
            <a:spLocks noGrp="1"/>
          </p:cNvSpPr>
          <p:nvPr>
            <p:ph type="title"/>
          </p:nvPr>
        </p:nvSpPr>
        <p:spPr>
          <a:xfrm>
            <a:off x="838201" y="169452"/>
            <a:ext cx="10750570" cy="1514105"/>
          </a:xfrm>
        </p:spPr>
        <p:txBody>
          <a:bodyPr vert="horz" lIns="91440" tIns="45720" rIns="91440" bIns="45720" rtlCol="0" anchor="b">
            <a:normAutofit/>
          </a:bodyPr>
          <a:lstStyle/>
          <a:p>
            <a:pPr algn="ctr"/>
            <a:r>
              <a:rPr lang="en-US" sz="5400" dirty="0">
                <a:latin typeface="Aptos" panose="020B0004020202020204" pitchFamily="34" charset="0"/>
              </a:rPr>
              <a:t>Migration Factors</a:t>
            </a:r>
          </a:p>
        </p:txBody>
      </p:sp>
      <p:graphicFrame>
        <p:nvGraphicFramePr>
          <p:cNvPr id="8" name="Table 7">
            <a:extLst>
              <a:ext uri="{FF2B5EF4-FFF2-40B4-BE49-F238E27FC236}">
                <a16:creationId xmlns:a16="http://schemas.microsoft.com/office/drawing/2014/main" id="{F64F7D4F-C844-27F7-6231-AC7A5E21688B}"/>
              </a:ext>
            </a:extLst>
          </p:cNvPr>
          <p:cNvGraphicFramePr>
            <a:graphicFrameLocks noGrp="1"/>
          </p:cNvGraphicFramePr>
          <p:nvPr>
            <p:extLst>
              <p:ext uri="{D42A27DB-BD31-4B8C-83A1-F6EECF244321}">
                <p14:modId xmlns:p14="http://schemas.microsoft.com/office/powerpoint/2010/main" val="913370643"/>
              </p:ext>
            </p:extLst>
          </p:nvPr>
        </p:nvGraphicFramePr>
        <p:xfrm>
          <a:off x="2261893" y="2390216"/>
          <a:ext cx="7665165" cy="3532144"/>
        </p:xfrm>
        <a:graphic>
          <a:graphicData uri="http://schemas.openxmlformats.org/drawingml/2006/table">
            <a:tbl>
              <a:tblPr firstRow="1" bandRow="1">
                <a:tableStyleId>{5C22544A-7EE6-4342-B048-85BDC9FD1C3A}</a:tableStyleId>
              </a:tblPr>
              <a:tblGrid>
                <a:gridCol w="3823855">
                  <a:extLst>
                    <a:ext uri="{9D8B030D-6E8A-4147-A177-3AD203B41FA5}">
                      <a16:colId xmlns:a16="http://schemas.microsoft.com/office/drawing/2014/main" val="767577147"/>
                    </a:ext>
                  </a:extLst>
                </a:gridCol>
                <a:gridCol w="3841310">
                  <a:extLst>
                    <a:ext uri="{9D8B030D-6E8A-4147-A177-3AD203B41FA5}">
                      <a16:colId xmlns:a16="http://schemas.microsoft.com/office/drawing/2014/main" val="3000580310"/>
                    </a:ext>
                  </a:extLst>
                </a:gridCol>
              </a:tblGrid>
              <a:tr h="1988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900" dirty="0">
                          <a:solidFill>
                            <a:schemeClr val="tx1"/>
                          </a:solidFill>
                          <a:latin typeface="Aptos" panose="020B0004020202020204" pitchFamily="34" charset="0"/>
                        </a:rPr>
                        <a:t>low GDP per capita and high unemployment rates</a:t>
                      </a:r>
                    </a:p>
                    <a:p>
                      <a:endParaRPr lang="en-US" sz="2900" dirty="0">
                        <a:latin typeface="Aptos" panose="020B0004020202020204" pitchFamily="34" charset="0"/>
                      </a:endParaRPr>
                    </a:p>
                  </a:txBody>
                  <a:tcPr marL="148409" marR="148409" marT="74205" marB="74205">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900" dirty="0">
                          <a:latin typeface="Aptos" panose="020B0004020202020204" pitchFamily="34" charset="0"/>
                        </a:rPr>
                        <a:t>rising populations and fertility rates</a:t>
                      </a:r>
                    </a:p>
                    <a:p>
                      <a:endParaRPr lang="en-US" sz="2900" dirty="0">
                        <a:latin typeface="Aptos" panose="020B0004020202020204" pitchFamily="34" charset="0"/>
                      </a:endParaRPr>
                    </a:p>
                  </a:txBody>
                  <a:tcPr marL="148409" marR="148409" marT="74205" marB="74205"/>
                </a:tc>
                <a:extLst>
                  <a:ext uri="{0D108BD9-81ED-4DB2-BD59-A6C34878D82A}">
                    <a16:rowId xmlns:a16="http://schemas.microsoft.com/office/drawing/2014/main" val="120451548"/>
                  </a:ext>
                </a:extLst>
              </a:tr>
              <a:tr h="154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900" b="1" dirty="0">
                          <a:latin typeface="Aptos" panose="020B0004020202020204" pitchFamily="34" charset="0"/>
                        </a:rPr>
                        <a:t>climate change</a:t>
                      </a:r>
                    </a:p>
                    <a:p>
                      <a:endParaRPr lang="en-US" sz="2900" b="1" dirty="0">
                        <a:latin typeface="Aptos" panose="020B0004020202020204" pitchFamily="34" charset="0"/>
                      </a:endParaRPr>
                    </a:p>
                  </a:txBody>
                  <a:tcPr marL="148409" marR="148409" marT="74205" marB="742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900" b="1" dirty="0">
                          <a:latin typeface="Aptos" panose="020B0004020202020204" pitchFamily="34" charset="0"/>
                        </a:rPr>
                        <a:t>government instability</a:t>
                      </a:r>
                    </a:p>
                    <a:p>
                      <a:endParaRPr lang="en-US" sz="2900" b="1" dirty="0">
                        <a:latin typeface="Aptos" panose="020B0004020202020204" pitchFamily="34" charset="0"/>
                      </a:endParaRPr>
                    </a:p>
                  </a:txBody>
                  <a:tcPr marL="148409" marR="148409" marT="74205" marB="74205"/>
                </a:tc>
                <a:extLst>
                  <a:ext uri="{0D108BD9-81ED-4DB2-BD59-A6C34878D82A}">
                    <a16:rowId xmlns:a16="http://schemas.microsoft.com/office/drawing/2014/main" val="2890938247"/>
                  </a:ext>
                </a:extLst>
              </a:tr>
            </a:tbl>
          </a:graphicData>
        </a:graphic>
      </p:graphicFrame>
    </p:spTree>
    <p:extLst>
      <p:ext uri="{BB962C8B-B14F-4D97-AF65-F5344CB8AC3E}">
        <p14:creationId xmlns:p14="http://schemas.microsoft.com/office/powerpoint/2010/main" val="92790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0FD7-F80F-A497-8D5D-8257E2CCBB6D}"/>
              </a:ext>
            </a:extLst>
          </p:cNvPr>
          <p:cNvSpPr>
            <a:spLocks noGrp="1"/>
          </p:cNvSpPr>
          <p:nvPr>
            <p:ph type="title"/>
          </p:nvPr>
        </p:nvSpPr>
        <p:spPr/>
        <p:txBody>
          <a:bodyPr/>
          <a:lstStyle/>
          <a:p>
            <a:pPr algn="ctr"/>
            <a:r>
              <a:rPr lang="en-US" dirty="0">
                <a:latin typeface="Aptos" panose="020B0004020202020204" pitchFamily="34" charset="0"/>
              </a:rPr>
              <a:t>Migration Routes</a:t>
            </a:r>
          </a:p>
        </p:txBody>
      </p:sp>
      <p:pic>
        <p:nvPicPr>
          <p:cNvPr id="52" name="Picture 51">
            <a:extLst>
              <a:ext uri="{FF2B5EF4-FFF2-40B4-BE49-F238E27FC236}">
                <a16:creationId xmlns:a16="http://schemas.microsoft.com/office/drawing/2014/main" id="{BBF1DDB7-0D61-3CAE-8554-0E35B152C564}"/>
              </a:ext>
            </a:extLst>
          </p:cNvPr>
          <p:cNvPicPr>
            <a:picLocks noChangeAspect="1"/>
          </p:cNvPicPr>
          <p:nvPr/>
        </p:nvPicPr>
        <p:blipFill>
          <a:blip r:embed="rId3"/>
          <a:stretch>
            <a:fillRect/>
          </a:stretch>
        </p:blipFill>
        <p:spPr>
          <a:xfrm>
            <a:off x="8481643" y="2232284"/>
            <a:ext cx="2514709" cy="2514709"/>
          </a:xfrm>
          <a:prstGeom prst="rect">
            <a:avLst/>
          </a:prstGeom>
        </p:spPr>
      </p:pic>
      <p:pic>
        <p:nvPicPr>
          <p:cNvPr id="54" name="Picture 53">
            <a:extLst>
              <a:ext uri="{FF2B5EF4-FFF2-40B4-BE49-F238E27FC236}">
                <a16:creationId xmlns:a16="http://schemas.microsoft.com/office/drawing/2014/main" id="{69B98082-93E4-1F8A-1246-9627741892FD}"/>
              </a:ext>
            </a:extLst>
          </p:cNvPr>
          <p:cNvPicPr>
            <a:picLocks noChangeAspect="1"/>
          </p:cNvPicPr>
          <p:nvPr/>
        </p:nvPicPr>
        <p:blipFill>
          <a:blip r:embed="rId4"/>
          <a:stretch>
            <a:fillRect/>
          </a:stretch>
        </p:blipFill>
        <p:spPr>
          <a:xfrm>
            <a:off x="4827318" y="2232284"/>
            <a:ext cx="2537364" cy="2514709"/>
          </a:xfrm>
          <a:prstGeom prst="rect">
            <a:avLst/>
          </a:prstGeom>
        </p:spPr>
      </p:pic>
      <p:pic>
        <p:nvPicPr>
          <p:cNvPr id="56" name="Picture 55">
            <a:extLst>
              <a:ext uri="{FF2B5EF4-FFF2-40B4-BE49-F238E27FC236}">
                <a16:creationId xmlns:a16="http://schemas.microsoft.com/office/drawing/2014/main" id="{58D8197F-3252-870B-B5BD-39F800F34226}"/>
              </a:ext>
            </a:extLst>
          </p:cNvPr>
          <p:cNvPicPr>
            <a:picLocks noChangeAspect="1"/>
          </p:cNvPicPr>
          <p:nvPr/>
        </p:nvPicPr>
        <p:blipFill>
          <a:blip r:embed="rId5"/>
          <a:stretch>
            <a:fillRect/>
          </a:stretch>
        </p:blipFill>
        <p:spPr>
          <a:xfrm>
            <a:off x="1195648" y="2241460"/>
            <a:ext cx="2537364" cy="2505533"/>
          </a:xfrm>
          <a:prstGeom prst="rect">
            <a:avLst/>
          </a:prstGeom>
        </p:spPr>
      </p:pic>
      <p:sp>
        <p:nvSpPr>
          <p:cNvPr id="57" name="Title 1">
            <a:extLst>
              <a:ext uri="{FF2B5EF4-FFF2-40B4-BE49-F238E27FC236}">
                <a16:creationId xmlns:a16="http://schemas.microsoft.com/office/drawing/2014/main" id="{7DADF406-74EF-4176-A653-426305E1B118}"/>
              </a:ext>
            </a:extLst>
          </p:cNvPr>
          <p:cNvSpPr txBox="1">
            <a:spLocks/>
          </p:cNvSpPr>
          <p:nvPr/>
        </p:nvSpPr>
        <p:spPr>
          <a:xfrm>
            <a:off x="1120997" y="4762960"/>
            <a:ext cx="2686665"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US" dirty="0">
                <a:latin typeface="Aptos" panose="020B0004020202020204" pitchFamily="34" charset="0"/>
              </a:rPr>
              <a:t>Northern Route</a:t>
            </a:r>
          </a:p>
        </p:txBody>
      </p:sp>
      <p:sp>
        <p:nvSpPr>
          <p:cNvPr id="58" name="Title 1">
            <a:extLst>
              <a:ext uri="{FF2B5EF4-FFF2-40B4-BE49-F238E27FC236}">
                <a16:creationId xmlns:a16="http://schemas.microsoft.com/office/drawing/2014/main" id="{20FE1561-C962-072E-F3B0-96820569ECB3}"/>
              </a:ext>
            </a:extLst>
          </p:cNvPr>
          <p:cNvSpPr txBox="1">
            <a:spLocks/>
          </p:cNvSpPr>
          <p:nvPr/>
        </p:nvSpPr>
        <p:spPr>
          <a:xfrm>
            <a:off x="4763995" y="4746993"/>
            <a:ext cx="2686665"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US" dirty="0">
                <a:latin typeface="Aptos" panose="020B0004020202020204" pitchFamily="34" charset="0"/>
              </a:rPr>
              <a:t>Southern Route</a:t>
            </a:r>
          </a:p>
        </p:txBody>
      </p:sp>
      <p:sp>
        <p:nvSpPr>
          <p:cNvPr id="59" name="Title 1">
            <a:extLst>
              <a:ext uri="{FF2B5EF4-FFF2-40B4-BE49-F238E27FC236}">
                <a16:creationId xmlns:a16="http://schemas.microsoft.com/office/drawing/2014/main" id="{8DD64348-B3D3-E7B5-880F-3BDF163D5B16}"/>
              </a:ext>
            </a:extLst>
          </p:cNvPr>
          <p:cNvSpPr txBox="1">
            <a:spLocks/>
          </p:cNvSpPr>
          <p:nvPr/>
        </p:nvSpPr>
        <p:spPr>
          <a:xfrm>
            <a:off x="8481643" y="4746993"/>
            <a:ext cx="2514709"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US" dirty="0">
                <a:latin typeface="Aptos" panose="020B0004020202020204" pitchFamily="34" charset="0"/>
              </a:rPr>
              <a:t>Eastern Route</a:t>
            </a:r>
          </a:p>
        </p:txBody>
      </p:sp>
    </p:spTree>
    <p:extLst>
      <p:ext uri="{BB962C8B-B14F-4D97-AF65-F5344CB8AC3E}">
        <p14:creationId xmlns:p14="http://schemas.microsoft.com/office/powerpoint/2010/main" val="93665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BF87F-7DE9-3B00-00A1-FAC0A734C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3C74D-3E7F-EBCB-050C-1F323ED7C4B6}"/>
              </a:ext>
            </a:extLst>
          </p:cNvPr>
          <p:cNvSpPr>
            <a:spLocks noGrp="1"/>
          </p:cNvSpPr>
          <p:nvPr>
            <p:ph type="ctrTitle"/>
          </p:nvPr>
        </p:nvSpPr>
        <p:spPr>
          <a:xfrm>
            <a:off x="1390997" y="365908"/>
            <a:ext cx="9144000" cy="785552"/>
          </a:xfrm>
        </p:spPr>
        <p:txBody>
          <a:bodyPr/>
          <a:lstStyle/>
          <a:p>
            <a:r>
              <a:rPr lang="en-US" dirty="0">
                <a:latin typeface="Aptos" panose="020B0004020202020204" pitchFamily="34" charset="0"/>
              </a:rPr>
              <a:t>Demographic Survey Results</a:t>
            </a:r>
          </a:p>
        </p:txBody>
      </p:sp>
      <p:graphicFrame>
        <p:nvGraphicFramePr>
          <p:cNvPr id="5" name="Table 4">
            <a:extLst>
              <a:ext uri="{FF2B5EF4-FFF2-40B4-BE49-F238E27FC236}">
                <a16:creationId xmlns:a16="http://schemas.microsoft.com/office/drawing/2014/main" id="{7C262B26-ECA7-647E-FF0F-F12C72B171C8}"/>
              </a:ext>
            </a:extLst>
          </p:cNvPr>
          <p:cNvGraphicFramePr>
            <a:graphicFrameLocks noGrp="1"/>
          </p:cNvGraphicFramePr>
          <p:nvPr>
            <p:extLst>
              <p:ext uri="{D42A27DB-BD31-4B8C-83A1-F6EECF244321}">
                <p14:modId xmlns:p14="http://schemas.microsoft.com/office/powerpoint/2010/main" val="1541049391"/>
              </p:ext>
            </p:extLst>
          </p:nvPr>
        </p:nvGraphicFramePr>
        <p:xfrm>
          <a:off x="2190865" y="1640293"/>
          <a:ext cx="7810268" cy="4348480"/>
        </p:xfrm>
        <a:graphic>
          <a:graphicData uri="http://schemas.openxmlformats.org/drawingml/2006/table">
            <a:tbl>
              <a:tblPr firstRow="1" bandRow="1">
                <a:tableStyleId>{5C22544A-7EE6-4342-B048-85BDC9FD1C3A}</a:tableStyleId>
              </a:tblPr>
              <a:tblGrid>
                <a:gridCol w="1705468">
                  <a:extLst>
                    <a:ext uri="{9D8B030D-6E8A-4147-A177-3AD203B41FA5}">
                      <a16:colId xmlns:a16="http://schemas.microsoft.com/office/drawing/2014/main" val="3730096846"/>
                    </a:ext>
                  </a:extLst>
                </a:gridCol>
                <a:gridCol w="1366546">
                  <a:extLst>
                    <a:ext uri="{9D8B030D-6E8A-4147-A177-3AD203B41FA5}">
                      <a16:colId xmlns:a16="http://schemas.microsoft.com/office/drawing/2014/main" val="3143789058"/>
                    </a:ext>
                  </a:extLst>
                </a:gridCol>
                <a:gridCol w="1745673">
                  <a:extLst>
                    <a:ext uri="{9D8B030D-6E8A-4147-A177-3AD203B41FA5}">
                      <a16:colId xmlns:a16="http://schemas.microsoft.com/office/drawing/2014/main" val="2300520533"/>
                    </a:ext>
                  </a:extLst>
                </a:gridCol>
                <a:gridCol w="1579418">
                  <a:extLst>
                    <a:ext uri="{9D8B030D-6E8A-4147-A177-3AD203B41FA5}">
                      <a16:colId xmlns:a16="http://schemas.microsoft.com/office/drawing/2014/main" val="272759702"/>
                    </a:ext>
                  </a:extLst>
                </a:gridCol>
                <a:gridCol w="1413163">
                  <a:extLst>
                    <a:ext uri="{9D8B030D-6E8A-4147-A177-3AD203B41FA5}">
                      <a16:colId xmlns:a16="http://schemas.microsoft.com/office/drawing/2014/main" val="485421344"/>
                    </a:ext>
                  </a:extLst>
                </a:gridCol>
              </a:tblGrid>
              <a:tr h="0">
                <a:tc>
                  <a:txBody>
                    <a:bodyPr/>
                    <a:lstStyle/>
                    <a:p>
                      <a:r>
                        <a:rPr lang="en-US" dirty="0"/>
                        <a:t>Instance</a:t>
                      </a:r>
                    </a:p>
                  </a:txBody>
                  <a:tcPr/>
                </a:tc>
                <a:tc>
                  <a:txBody>
                    <a:bodyPr/>
                    <a:lstStyle/>
                    <a:p>
                      <a:r>
                        <a:rPr lang="en-US" dirty="0"/>
                        <a:t># contacted</a:t>
                      </a:r>
                    </a:p>
                  </a:txBody>
                  <a:tcPr/>
                </a:tc>
                <a:tc>
                  <a:txBody>
                    <a:bodyPr/>
                    <a:lstStyle/>
                    <a:p>
                      <a:r>
                        <a:rPr lang="en-US" dirty="0"/>
                        <a:t>Surveys Handed out</a:t>
                      </a:r>
                    </a:p>
                  </a:txBody>
                  <a:tcPr/>
                </a:tc>
                <a:tc>
                  <a:txBody>
                    <a:bodyPr/>
                    <a:lstStyle/>
                    <a:p>
                      <a:r>
                        <a:rPr lang="en-US" dirty="0"/>
                        <a:t>Surveys returned</a:t>
                      </a:r>
                    </a:p>
                  </a:txBody>
                  <a:tcPr/>
                </a:tc>
                <a:tc>
                  <a:txBody>
                    <a:bodyPr/>
                    <a:lstStyle/>
                    <a:p>
                      <a:r>
                        <a:rPr lang="en-US" dirty="0"/>
                        <a:t>Interviews Conducted</a:t>
                      </a:r>
                    </a:p>
                  </a:txBody>
                  <a:tcPr/>
                </a:tc>
                <a:extLst>
                  <a:ext uri="{0D108BD9-81ED-4DB2-BD59-A6C34878D82A}">
                    <a16:rowId xmlns:a16="http://schemas.microsoft.com/office/drawing/2014/main" val="2280718863"/>
                  </a:ext>
                </a:extLst>
              </a:tr>
              <a:tr h="370840">
                <a:tc>
                  <a:txBody>
                    <a:bodyPr/>
                    <a:lstStyle/>
                    <a:p>
                      <a:r>
                        <a:rPr lang="en-US" dirty="0"/>
                        <a:t>Household 1</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1</a:t>
                      </a:r>
                    </a:p>
                  </a:txBody>
                  <a:tcPr/>
                </a:tc>
                <a:extLst>
                  <a:ext uri="{0D108BD9-81ED-4DB2-BD59-A6C34878D82A}">
                    <a16:rowId xmlns:a16="http://schemas.microsoft.com/office/drawing/2014/main" val="1483508284"/>
                  </a:ext>
                </a:extLst>
              </a:tr>
              <a:tr h="370840">
                <a:tc>
                  <a:txBody>
                    <a:bodyPr/>
                    <a:lstStyle/>
                    <a:p>
                      <a:r>
                        <a:rPr lang="en-US" dirty="0"/>
                        <a:t>Household 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extLst>
                  <a:ext uri="{0D108BD9-81ED-4DB2-BD59-A6C34878D82A}">
                    <a16:rowId xmlns:a16="http://schemas.microsoft.com/office/drawing/2014/main" val="3975234854"/>
                  </a:ext>
                </a:extLst>
              </a:tr>
              <a:tr h="370840">
                <a:tc>
                  <a:txBody>
                    <a:bodyPr/>
                    <a:lstStyle/>
                    <a:p>
                      <a:r>
                        <a:rPr lang="en-US" dirty="0"/>
                        <a:t>Household 3</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806787273"/>
                  </a:ext>
                </a:extLst>
              </a:tr>
              <a:tr h="370840">
                <a:tc>
                  <a:txBody>
                    <a:bodyPr/>
                    <a:lstStyle/>
                    <a:p>
                      <a:r>
                        <a:rPr lang="en-US" dirty="0"/>
                        <a:t>Household 4</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551763069"/>
                  </a:ext>
                </a:extLst>
              </a:tr>
              <a:tr h="370840">
                <a:tc>
                  <a:txBody>
                    <a:bodyPr/>
                    <a:lstStyle/>
                    <a:p>
                      <a:r>
                        <a:rPr lang="en-US" dirty="0"/>
                        <a:t>Business 1</a:t>
                      </a:r>
                    </a:p>
                  </a:txBody>
                  <a:tcPr/>
                </a:tc>
                <a:tc>
                  <a:txBody>
                    <a:bodyPr/>
                    <a:lstStyle/>
                    <a:p>
                      <a:r>
                        <a:rPr lang="en-US" dirty="0"/>
                        <a:t>4</a:t>
                      </a:r>
                    </a:p>
                  </a:txBody>
                  <a:tcPr/>
                </a:tc>
                <a:tc>
                  <a:txBody>
                    <a:bodyPr/>
                    <a:lstStyle/>
                    <a:p>
                      <a:r>
                        <a:rPr lang="en-US" dirty="0"/>
                        <a:t>3</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495940645"/>
                  </a:ext>
                </a:extLst>
              </a:tr>
              <a:tr h="370840">
                <a:tc>
                  <a:txBody>
                    <a:bodyPr/>
                    <a:lstStyle/>
                    <a:p>
                      <a:r>
                        <a:rPr lang="en-US" dirty="0"/>
                        <a:t>Business 2</a:t>
                      </a:r>
                    </a:p>
                  </a:txBody>
                  <a:tcPr/>
                </a:tc>
                <a:tc>
                  <a:txBody>
                    <a:bodyPr/>
                    <a:lstStyle/>
                    <a:p>
                      <a:r>
                        <a:rPr lang="en-US" dirty="0"/>
                        <a:t>3</a:t>
                      </a:r>
                    </a:p>
                  </a:txBody>
                  <a:tcPr/>
                </a:tc>
                <a:tc>
                  <a:txBody>
                    <a:bodyPr/>
                    <a:lstStyle/>
                    <a:p>
                      <a:r>
                        <a:rPr lang="en-US" dirty="0"/>
                        <a:t>3</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218436733"/>
                  </a:ext>
                </a:extLst>
              </a:tr>
              <a:tr h="370840">
                <a:tc>
                  <a:txBody>
                    <a:bodyPr/>
                    <a:lstStyle/>
                    <a:p>
                      <a:r>
                        <a:rPr lang="en-US" dirty="0"/>
                        <a:t>Business 3</a:t>
                      </a:r>
                    </a:p>
                  </a:txBody>
                  <a:tcPr/>
                </a:tc>
                <a:tc>
                  <a:txBody>
                    <a:bodyPr/>
                    <a:lstStyle/>
                    <a:p>
                      <a:r>
                        <a:rPr lang="en-US" dirty="0"/>
                        <a:t>8</a:t>
                      </a:r>
                    </a:p>
                  </a:txBody>
                  <a:tcPr/>
                </a:tc>
                <a:tc>
                  <a:txBody>
                    <a:bodyPr/>
                    <a:lstStyle/>
                    <a:p>
                      <a:r>
                        <a:rPr lang="en-US" dirty="0"/>
                        <a:t>2</a:t>
                      </a:r>
                    </a:p>
                  </a:txBody>
                  <a:tcPr/>
                </a:tc>
                <a:tc>
                  <a:txBody>
                    <a:bodyPr/>
                    <a:lstStyle/>
                    <a:p>
                      <a:r>
                        <a:rPr lang="en-US" dirty="0"/>
                        <a:t>4</a:t>
                      </a:r>
                    </a:p>
                  </a:txBody>
                  <a:tcPr/>
                </a:tc>
                <a:tc>
                  <a:txBody>
                    <a:bodyPr/>
                    <a:lstStyle/>
                    <a:p>
                      <a:r>
                        <a:rPr lang="en-US" dirty="0"/>
                        <a:t>0</a:t>
                      </a:r>
                    </a:p>
                  </a:txBody>
                  <a:tcPr/>
                </a:tc>
                <a:extLst>
                  <a:ext uri="{0D108BD9-81ED-4DB2-BD59-A6C34878D82A}">
                    <a16:rowId xmlns:a16="http://schemas.microsoft.com/office/drawing/2014/main" val="4254280288"/>
                  </a:ext>
                </a:extLst>
              </a:tr>
              <a:tr h="370840">
                <a:tc>
                  <a:txBody>
                    <a:bodyPr/>
                    <a:lstStyle/>
                    <a:p>
                      <a:r>
                        <a:rPr lang="en-US" dirty="0"/>
                        <a:t>Business 4</a:t>
                      </a:r>
                    </a:p>
                  </a:txBody>
                  <a:tcPr/>
                </a:tc>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3771586510"/>
                  </a:ext>
                </a:extLst>
              </a:tr>
              <a:tr h="370840">
                <a:tc>
                  <a:txBody>
                    <a:bodyPr/>
                    <a:lstStyle/>
                    <a:p>
                      <a:r>
                        <a:rPr lang="en-US" dirty="0"/>
                        <a:t>Business 5</a:t>
                      </a:r>
                    </a:p>
                  </a:txBody>
                  <a:tcPr/>
                </a:tc>
                <a:tc>
                  <a:txBody>
                    <a:bodyPr/>
                    <a:lstStyle/>
                    <a:p>
                      <a:r>
                        <a:rPr lang="en-US" dirty="0"/>
                        <a:t>3</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4252285689"/>
                  </a:ext>
                </a:extLst>
              </a:tr>
              <a:tr h="370840">
                <a:tc>
                  <a:txBody>
                    <a:bodyPr/>
                    <a:lstStyle/>
                    <a:p>
                      <a:r>
                        <a:rPr lang="en-US" b="1" dirty="0"/>
                        <a:t>TOTAL</a:t>
                      </a:r>
                    </a:p>
                  </a:txBody>
                  <a:tcPr/>
                </a:tc>
                <a:tc>
                  <a:txBody>
                    <a:bodyPr/>
                    <a:lstStyle/>
                    <a:p>
                      <a:r>
                        <a:rPr lang="en-US" b="1" dirty="0"/>
                        <a:t>30</a:t>
                      </a:r>
                    </a:p>
                  </a:txBody>
                  <a:tcPr/>
                </a:tc>
                <a:tc>
                  <a:txBody>
                    <a:bodyPr/>
                    <a:lstStyle/>
                    <a:p>
                      <a:r>
                        <a:rPr lang="en-US" b="1" dirty="0"/>
                        <a:t>15</a:t>
                      </a:r>
                    </a:p>
                  </a:txBody>
                  <a:tcPr/>
                </a:tc>
                <a:tc>
                  <a:txBody>
                    <a:bodyPr/>
                    <a:lstStyle/>
                    <a:p>
                      <a:r>
                        <a:rPr lang="en-US" b="1" dirty="0"/>
                        <a:t>11</a:t>
                      </a:r>
                    </a:p>
                  </a:txBody>
                  <a:tcPr/>
                </a:tc>
                <a:tc>
                  <a:txBody>
                    <a:bodyPr/>
                    <a:lstStyle/>
                    <a:p>
                      <a:r>
                        <a:rPr lang="en-US" b="1" dirty="0"/>
                        <a:t>5</a:t>
                      </a:r>
                    </a:p>
                  </a:txBody>
                  <a:tcPr/>
                </a:tc>
                <a:extLst>
                  <a:ext uri="{0D108BD9-81ED-4DB2-BD59-A6C34878D82A}">
                    <a16:rowId xmlns:a16="http://schemas.microsoft.com/office/drawing/2014/main" val="2411212545"/>
                  </a:ext>
                </a:extLst>
              </a:tr>
            </a:tbl>
          </a:graphicData>
        </a:graphic>
      </p:graphicFrame>
    </p:spTree>
    <p:extLst>
      <p:ext uri="{BB962C8B-B14F-4D97-AF65-F5344CB8AC3E}">
        <p14:creationId xmlns:p14="http://schemas.microsoft.com/office/powerpoint/2010/main" val="191397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46D0F-80CB-1F02-E869-165DDBC5472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B8FC443-7E66-9AA7-9A60-8F7A277E5590}"/>
              </a:ext>
            </a:extLst>
          </p:cNvPr>
          <p:cNvSpPr txBox="1">
            <a:spLocks/>
          </p:cNvSpPr>
          <p:nvPr/>
        </p:nvSpPr>
        <p:spPr>
          <a:xfrm>
            <a:off x="1524000" y="593206"/>
            <a:ext cx="9144000" cy="785552"/>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4400" b="1" kern="1200">
                <a:solidFill>
                  <a:schemeClr val="bg1"/>
                </a:solidFill>
                <a:latin typeface="+mj-lt"/>
                <a:ea typeface="+mj-ea"/>
                <a:cs typeface="+mj-cs"/>
              </a:defRPr>
            </a:lvl1pPr>
          </a:lstStyle>
          <a:p>
            <a:r>
              <a:rPr lang="en-US" dirty="0">
                <a:latin typeface="Aptos" panose="020B0004020202020204" pitchFamily="34" charset="0"/>
              </a:rPr>
              <a:t>Immigrant Survey Demographics</a:t>
            </a:r>
          </a:p>
        </p:txBody>
      </p:sp>
      <p:graphicFrame>
        <p:nvGraphicFramePr>
          <p:cNvPr id="4" name="Table 3">
            <a:extLst>
              <a:ext uri="{FF2B5EF4-FFF2-40B4-BE49-F238E27FC236}">
                <a16:creationId xmlns:a16="http://schemas.microsoft.com/office/drawing/2014/main" id="{07AAB78C-3751-D994-BA57-790BC9AB33BF}"/>
              </a:ext>
            </a:extLst>
          </p:cNvPr>
          <p:cNvGraphicFramePr>
            <a:graphicFrameLocks noGrp="1"/>
          </p:cNvGraphicFramePr>
          <p:nvPr>
            <p:extLst>
              <p:ext uri="{D42A27DB-BD31-4B8C-83A1-F6EECF244321}">
                <p14:modId xmlns:p14="http://schemas.microsoft.com/office/powerpoint/2010/main" val="1623881280"/>
              </p:ext>
            </p:extLst>
          </p:nvPr>
        </p:nvGraphicFramePr>
        <p:xfrm>
          <a:off x="568036" y="1820645"/>
          <a:ext cx="11055927" cy="4719320"/>
        </p:xfrm>
        <a:graphic>
          <a:graphicData uri="http://schemas.openxmlformats.org/drawingml/2006/table">
            <a:tbl>
              <a:tblPr firstRow="1" bandRow="1">
                <a:tableStyleId>{5C22544A-7EE6-4342-B048-85BDC9FD1C3A}</a:tableStyleId>
              </a:tblPr>
              <a:tblGrid>
                <a:gridCol w="2071427">
                  <a:extLst>
                    <a:ext uri="{9D8B030D-6E8A-4147-A177-3AD203B41FA5}">
                      <a16:colId xmlns:a16="http://schemas.microsoft.com/office/drawing/2014/main" val="508866188"/>
                    </a:ext>
                  </a:extLst>
                </a:gridCol>
                <a:gridCol w="1083008">
                  <a:extLst>
                    <a:ext uri="{9D8B030D-6E8A-4147-A177-3AD203B41FA5}">
                      <a16:colId xmlns:a16="http://schemas.microsoft.com/office/drawing/2014/main" val="1369195951"/>
                    </a:ext>
                  </a:extLst>
                </a:gridCol>
                <a:gridCol w="1650300">
                  <a:extLst>
                    <a:ext uri="{9D8B030D-6E8A-4147-A177-3AD203B41FA5}">
                      <a16:colId xmlns:a16="http://schemas.microsoft.com/office/drawing/2014/main" val="1340914823"/>
                    </a:ext>
                  </a:extLst>
                </a:gridCol>
                <a:gridCol w="1495584">
                  <a:extLst>
                    <a:ext uri="{9D8B030D-6E8A-4147-A177-3AD203B41FA5}">
                      <a16:colId xmlns:a16="http://schemas.microsoft.com/office/drawing/2014/main" val="344465691"/>
                    </a:ext>
                  </a:extLst>
                </a:gridCol>
                <a:gridCol w="1804030">
                  <a:extLst>
                    <a:ext uri="{9D8B030D-6E8A-4147-A177-3AD203B41FA5}">
                      <a16:colId xmlns:a16="http://schemas.microsoft.com/office/drawing/2014/main" val="3505428414"/>
                    </a:ext>
                  </a:extLst>
                </a:gridCol>
                <a:gridCol w="1691919">
                  <a:extLst>
                    <a:ext uri="{9D8B030D-6E8A-4147-A177-3AD203B41FA5}">
                      <a16:colId xmlns:a16="http://schemas.microsoft.com/office/drawing/2014/main" val="633506518"/>
                    </a:ext>
                  </a:extLst>
                </a:gridCol>
                <a:gridCol w="1259659">
                  <a:extLst>
                    <a:ext uri="{9D8B030D-6E8A-4147-A177-3AD203B41FA5}">
                      <a16:colId xmlns:a16="http://schemas.microsoft.com/office/drawing/2014/main" val="1918520405"/>
                    </a:ext>
                  </a:extLst>
                </a:gridCol>
              </a:tblGrid>
              <a:tr h="0">
                <a:tc>
                  <a:txBody>
                    <a:bodyPr/>
                    <a:lstStyle/>
                    <a:p>
                      <a:r>
                        <a:rPr lang="en-US" dirty="0"/>
                        <a:t>Home Country</a:t>
                      </a:r>
                    </a:p>
                  </a:txBody>
                  <a:tcPr/>
                </a:tc>
                <a:tc>
                  <a:txBody>
                    <a:bodyPr/>
                    <a:lstStyle/>
                    <a:p>
                      <a:r>
                        <a:rPr lang="en-US" dirty="0"/>
                        <a:t>Gender</a:t>
                      </a:r>
                    </a:p>
                  </a:txBody>
                  <a:tcPr/>
                </a:tc>
                <a:tc>
                  <a:txBody>
                    <a:bodyPr/>
                    <a:lstStyle/>
                    <a:p>
                      <a:r>
                        <a:rPr lang="en-US" dirty="0"/>
                        <a:t>Immigration Age Range</a:t>
                      </a:r>
                    </a:p>
                  </a:txBody>
                  <a:tcPr/>
                </a:tc>
                <a:tc>
                  <a:txBody>
                    <a:bodyPr/>
                    <a:lstStyle/>
                    <a:p>
                      <a:r>
                        <a:rPr lang="en-US" dirty="0"/>
                        <a:t>Current Age Range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 obtainment</a:t>
                      </a:r>
                    </a:p>
                  </a:txBody>
                  <a:tcPr/>
                </a:tc>
                <a:tc>
                  <a:txBody>
                    <a:bodyPr/>
                    <a:lstStyle/>
                    <a:p>
                      <a:r>
                        <a:rPr lang="en-US" dirty="0"/>
                        <a:t>Immigration Status</a:t>
                      </a:r>
                    </a:p>
                  </a:txBody>
                  <a:tcPr/>
                </a:tc>
                <a:tc>
                  <a:txBody>
                    <a:bodyPr/>
                    <a:lstStyle/>
                    <a:p>
                      <a:r>
                        <a:rPr lang="en-US" dirty="0"/>
                        <a:t>Marriage Status</a:t>
                      </a:r>
                    </a:p>
                  </a:txBody>
                  <a:tcPr/>
                </a:tc>
                <a:extLst>
                  <a:ext uri="{0D108BD9-81ED-4DB2-BD59-A6C34878D82A}">
                    <a16:rowId xmlns:a16="http://schemas.microsoft.com/office/drawing/2014/main" val="1321890027"/>
                  </a:ext>
                </a:extLst>
              </a:tr>
              <a:tr h="370840">
                <a:tc>
                  <a:txBody>
                    <a:bodyPr/>
                    <a:lstStyle/>
                    <a:p>
                      <a:r>
                        <a:rPr lang="en-US" dirty="0"/>
                        <a:t>Dem Rep Congo</a:t>
                      </a:r>
                    </a:p>
                  </a:txBody>
                  <a:tcPr/>
                </a:tc>
                <a:tc>
                  <a:txBody>
                    <a:bodyPr/>
                    <a:lstStyle/>
                    <a:p>
                      <a:r>
                        <a:rPr lang="en-US" dirty="0"/>
                        <a:t>Female</a:t>
                      </a:r>
                    </a:p>
                  </a:txBody>
                  <a:tcPr/>
                </a:tc>
                <a:tc>
                  <a:txBody>
                    <a:bodyPr/>
                    <a:lstStyle/>
                    <a:p>
                      <a:r>
                        <a:rPr lang="en-US" dirty="0"/>
                        <a:t>18-24</a:t>
                      </a:r>
                    </a:p>
                  </a:txBody>
                  <a:tcPr/>
                </a:tc>
                <a:tc>
                  <a:txBody>
                    <a:bodyPr/>
                    <a:lstStyle/>
                    <a:p>
                      <a:r>
                        <a:rPr lang="en-US" dirty="0"/>
                        <a:t>45-54</a:t>
                      </a:r>
                    </a:p>
                  </a:txBody>
                  <a:tcPr/>
                </a:tc>
                <a:tc>
                  <a:txBody>
                    <a:bodyPr/>
                    <a:lstStyle/>
                    <a:p>
                      <a:r>
                        <a:rPr lang="en-US" dirty="0"/>
                        <a:t>High School </a:t>
                      </a:r>
                    </a:p>
                  </a:txBody>
                  <a:tcPr/>
                </a:tc>
                <a:tc>
                  <a:txBody>
                    <a:bodyPr/>
                    <a:lstStyle/>
                    <a:p>
                      <a:r>
                        <a:rPr lang="en-US" dirty="0"/>
                        <a:t>Naturalized</a:t>
                      </a:r>
                    </a:p>
                  </a:txBody>
                  <a:tcPr/>
                </a:tc>
                <a:tc>
                  <a:txBody>
                    <a:bodyPr/>
                    <a:lstStyle/>
                    <a:p>
                      <a:r>
                        <a:rPr lang="en-US" dirty="0"/>
                        <a:t>Single</a:t>
                      </a:r>
                    </a:p>
                  </a:txBody>
                  <a:tcPr/>
                </a:tc>
                <a:extLst>
                  <a:ext uri="{0D108BD9-81ED-4DB2-BD59-A6C34878D82A}">
                    <a16:rowId xmlns:a16="http://schemas.microsoft.com/office/drawing/2014/main" val="3652156610"/>
                  </a:ext>
                </a:extLst>
              </a:tr>
              <a:tr h="370840">
                <a:tc>
                  <a:txBody>
                    <a:bodyPr/>
                    <a:lstStyle/>
                    <a:p>
                      <a:r>
                        <a:rPr lang="en-US" dirty="0"/>
                        <a:t>Tanzania</a:t>
                      </a:r>
                    </a:p>
                  </a:txBody>
                  <a:tcPr/>
                </a:tc>
                <a:tc>
                  <a:txBody>
                    <a:bodyPr/>
                    <a:lstStyle/>
                    <a:p>
                      <a:r>
                        <a:rPr lang="en-US" dirty="0"/>
                        <a:t>Female</a:t>
                      </a:r>
                    </a:p>
                  </a:txBody>
                  <a:tcPr/>
                </a:tc>
                <a:tc>
                  <a:txBody>
                    <a:bodyPr/>
                    <a:lstStyle/>
                    <a:p>
                      <a:r>
                        <a:rPr lang="en-US" dirty="0"/>
                        <a:t>25-34</a:t>
                      </a:r>
                    </a:p>
                  </a:txBody>
                  <a:tcPr/>
                </a:tc>
                <a:tc>
                  <a:txBody>
                    <a:bodyPr/>
                    <a:lstStyle/>
                    <a:p>
                      <a:r>
                        <a:rPr lang="en-US" dirty="0"/>
                        <a:t>45-54</a:t>
                      </a:r>
                    </a:p>
                  </a:txBody>
                  <a:tcPr/>
                </a:tc>
                <a:tc>
                  <a:txBody>
                    <a:bodyPr/>
                    <a:lstStyle/>
                    <a:p>
                      <a:r>
                        <a:rPr lang="en-US" dirty="0"/>
                        <a:t>High School </a:t>
                      </a:r>
                    </a:p>
                  </a:txBody>
                  <a:tcPr/>
                </a:tc>
                <a:tc>
                  <a:txBody>
                    <a:bodyPr/>
                    <a:lstStyle/>
                    <a:p>
                      <a:r>
                        <a:rPr lang="en-US" dirty="0"/>
                        <a:t>Refugee</a:t>
                      </a:r>
                    </a:p>
                  </a:txBody>
                  <a:tcPr/>
                </a:tc>
                <a:tc>
                  <a:txBody>
                    <a:bodyPr/>
                    <a:lstStyle/>
                    <a:p>
                      <a:r>
                        <a:rPr lang="en-US" dirty="0"/>
                        <a:t>Single</a:t>
                      </a:r>
                    </a:p>
                  </a:txBody>
                  <a:tcPr/>
                </a:tc>
                <a:extLst>
                  <a:ext uri="{0D108BD9-81ED-4DB2-BD59-A6C34878D82A}">
                    <a16:rowId xmlns:a16="http://schemas.microsoft.com/office/drawing/2014/main" val="4157820295"/>
                  </a:ext>
                </a:extLst>
              </a:tr>
              <a:tr h="370840">
                <a:tc>
                  <a:txBody>
                    <a:bodyPr/>
                    <a:lstStyle/>
                    <a:p>
                      <a:r>
                        <a:rPr lang="en-US" dirty="0"/>
                        <a:t>Tanzania</a:t>
                      </a:r>
                    </a:p>
                  </a:txBody>
                  <a:tcPr/>
                </a:tc>
                <a:tc>
                  <a:txBody>
                    <a:bodyPr/>
                    <a:lstStyle/>
                    <a:p>
                      <a:r>
                        <a:rPr lang="en-US" dirty="0"/>
                        <a:t>Female</a:t>
                      </a:r>
                    </a:p>
                  </a:txBody>
                  <a:tcPr/>
                </a:tc>
                <a:tc>
                  <a:txBody>
                    <a:bodyPr/>
                    <a:lstStyle/>
                    <a:p>
                      <a:r>
                        <a:rPr lang="en-US" dirty="0"/>
                        <a:t>18-24</a:t>
                      </a:r>
                    </a:p>
                  </a:txBody>
                  <a:tcPr/>
                </a:tc>
                <a:tc>
                  <a:txBody>
                    <a:bodyPr/>
                    <a:lstStyle/>
                    <a:p>
                      <a:r>
                        <a:rPr lang="en-US" dirty="0"/>
                        <a:t>25-34</a:t>
                      </a:r>
                    </a:p>
                  </a:txBody>
                  <a:tcPr/>
                </a:tc>
                <a:tc>
                  <a:txBody>
                    <a:bodyPr/>
                    <a:lstStyle/>
                    <a:p>
                      <a:r>
                        <a:rPr lang="en-US" dirty="0"/>
                        <a:t>High School</a:t>
                      </a:r>
                    </a:p>
                  </a:txBody>
                  <a:tcPr/>
                </a:tc>
                <a:tc>
                  <a:txBody>
                    <a:bodyPr/>
                    <a:lstStyle/>
                    <a:p>
                      <a:r>
                        <a:rPr lang="en-US" dirty="0"/>
                        <a:t>n/a</a:t>
                      </a:r>
                    </a:p>
                  </a:txBody>
                  <a:tcPr/>
                </a:tc>
                <a:tc>
                  <a:txBody>
                    <a:bodyPr/>
                    <a:lstStyle/>
                    <a:p>
                      <a:r>
                        <a:rPr lang="en-US" dirty="0"/>
                        <a:t>Single</a:t>
                      </a:r>
                    </a:p>
                  </a:txBody>
                  <a:tcPr/>
                </a:tc>
                <a:extLst>
                  <a:ext uri="{0D108BD9-81ED-4DB2-BD59-A6C34878D82A}">
                    <a16:rowId xmlns:a16="http://schemas.microsoft.com/office/drawing/2014/main" val="1343148651"/>
                  </a:ext>
                </a:extLst>
              </a:tr>
              <a:tr h="370840">
                <a:tc>
                  <a:txBody>
                    <a:bodyPr/>
                    <a:lstStyle/>
                    <a:p>
                      <a:r>
                        <a:rPr lang="en-US" dirty="0"/>
                        <a:t>Kenya</a:t>
                      </a:r>
                    </a:p>
                  </a:txBody>
                  <a:tcPr/>
                </a:tc>
                <a:tc>
                  <a:txBody>
                    <a:bodyPr/>
                    <a:lstStyle/>
                    <a:p>
                      <a:r>
                        <a:rPr lang="en-US" dirty="0"/>
                        <a:t>Male</a:t>
                      </a:r>
                    </a:p>
                  </a:txBody>
                  <a:tcPr/>
                </a:tc>
                <a:tc>
                  <a:txBody>
                    <a:bodyPr/>
                    <a:lstStyle/>
                    <a:p>
                      <a:r>
                        <a:rPr lang="en-US" dirty="0"/>
                        <a:t>35-44</a:t>
                      </a:r>
                    </a:p>
                  </a:txBody>
                  <a:tcPr/>
                </a:tc>
                <a:tc>
                  <a:txBody>
                    <a:bodyPr/>
                    <a:lstStyle/>
                    <a:p>
                      <a:r>
                        <a:rPr lang="en-US" dirty="0"/>
                        <a:t>n/a</a:t>
                      </a:r>
                    </a:p>
                  </a:txBody>
                  <a:tcPr/>
                </a:tc>
                <a:tc>
                  <a:txBody>
                    <a:bodyPr/>
                    <a:lstStyle/>
                    <a:p>
                      <a:r>
                        <a:rPr lang="en-US" dirty="0"/>
                        <a:t>College</a:t>
                      </a:r>
                    </a:p>
                  </a:txBody>
                  <a:tcPr/>
                </a:tc>
                <a:tc>
                  <a:txBody>
                    <a:bodyPr/>
                    <a:lstStyle/>
                    <a:p>
                      <a:r>
                        <a:rPr lang="en-US" dirty="0"/>
                        <a:t>n/a</a:t>
                      </a:r>
                    </a:p>
                  </a:txBody>
                  <a:tcPr/>
                </a:tc>
                <a:tc>
                  <a:txBody>
                    <a:bodyPr/>
                    <a:lstStyle/>
                    <a:p>
                      <a:r>
                        <a:rPr lang="en-US" dirty="0"/>
                        <a:t>Married</a:t>
                      </a:r>
                    </a:p>
                  </a:txBody>
                  <a:tcPr/>
                </a:tc>
                <a:extLst>
                  <a:ext uri="{0D108BD9-81ED-4DB2-BD59-A6C34878D82A}">
                    <a16:rowId xmlns:a16="http://schemas.microsoft.com/office/drawing/2014/main" val="361895492"/>
                  </a:ext>
                </a:extLst>
              </a:tr>
              <a:tr h="370840">
                <a:tc>
                  <a:txBody>
                    <a:bodyPr/>
                    <a:lstStyle/>
                    <a:p>
                      <a:r>
                        <a:rPr lang="en-US" dirty="0"/>
                        <a:t>Kenya</a:t>
                      </a:r>
                    </a:p>
                  </a:txBody>
                  <a:tcPr/>
                </a:tc>
                <a:tc>
                  <a:txBody>
                    <a:bodyPr/>
                    <a:lstStyle/>
                    <a:p>
                      <a:r>
                        <a:rPr lang="en-US" dirty="0"/>
                        <a:t>Female</a:t>
                      </a:r>
                    </a:p>
                  </a:txBody>
                  <a:tcPr/>
                </a:tc>
                <a:tc>
                  <a:txBody>
                    <a:bodyPr/>
                    <a:lstStyle/>
                    <a:p>
                      <a:r>
                        <a:rPr lang="en-US" dirty="0"/>
                        <a:t>n/a</a:t>
                      </a:r>
                    </a:p>
                  </a:txBody>
                  <a:tcPr/>
                </a:tc>
                <a:tc>
                  <a:txBody>
                    <a:bodyPr/>
                    <a:lstStyle/>
                    <a:p>
                      <a:r>
                        <a:rPr lang="en-US" dirty="0"/>
                        <a:t>n/a</a:t>
                      </a:r>
                    </a:p>
                  </a:txBody>
                  <a:tcPr/>
                </a:tc>
                <a:tc>
                  <a:txBody>
                    <a:bodyPr/>
                    <a:lstStyle/>
                    <a:p>
                      <a:r>
                        <a:rPr lang="en-US" dirty="0"/>
                        <a:t>Bachelors</a:t>
                      </a:r>
                    </a:p>
                  </a:txBody>
                  <a:tcPr/>
                </a:tc>
                <a:tc>
                  <a:txBody>
                    <a:bodyPr/>
                    <a:lstStyle/>
                    <a:p>
                      <a:r>
                        <a:rPr lang="en-US" dirty="0"/>
                        <a:t>n/a</a:t>
                      </a:r>
                    </a:p>
                  </a:txBody>
                  <a:tcPr/>
                </a:tc>
                <a:tc>
                  <a:txBody>
                    <a:bodyPr/>
                    <a:lstStyle/>
                    <a:p>
                      <a:r>
                        <a:rPr lang="en-US" dirty="0"/>
                        <a:t>Married</a:t>
                      </a:r>
                    </a:p>
                  </a:txBody>
                  <a:tcPr/>
                </a:tc>
                <a:extLst>
                  <a:ext uri="{0D108BD9-81ED-4DB2-BD59-A6C34878D82A}">
                    <a16:rowId xmlns:a16="http://schemas.microsoft.com/office/drawing/2014/main" val="2301856394"/>
                  </a:ext>
                </a:extLst>
              </a:tr>
              <a:tr h="370840">
                <a:tc>
                  <a:txBody>
                    <a:bodyPr/>
                    <a:lstStyle/>
                    <a:p>
                      <a:r>
                        <a:rPr lang="en-US" dirty="0"/>
                        <a:t>Nigeria</a:t>
                      </a:r>
                    </a:p>
                  </a:txBody>
                  <a:tcPr/>
                </a:tc>
                <a:tc>
                  <a:txBody>
                    <a:bodyPr/>
                    <a:lstStyle/>
                    <a:p>
                      <a:r>
                        <a:rPr lang="en-US" dirty="0"/>
                        <a:t>Male</a:t>
                      </a:r>
                    </a:p>
                  </a:txBody>
                  <a:tcPr/>
                </a:tc>
                <a:tc>
                  <a:txBody>
                    <a:bodyPr/>
                    <a:lstStyle/>
                    <a:p>
                      <a:r>
                        <a:rPr lang="en-US" dirty="0"/>
                        <a:t>25-34</a:t>
                      </a:r>
                    </a:p>
                  </a:txBody>
                  <a:tcPr/>
                </a:tc>
                <a:tc>
                  <a:txBody>
                    <a:bodyPr/>
                    <a:lstStyle/>
                    <a:p>
                      <a:r>
                        <a:rPr lang="en-US" dirty="0"/>
                        <a:t>45-54</a:t>
                      </a:r>
                    </a:p>
                  </a:txBody>
                  <a:tcPr/>
                </a:tc>
                <a:tc>
                  <a:txBody>
                    <a:bodyPr/>
                    <a:lstStyle/>
                    <a:p>
                      <a:r>
                        <a:rPr lang="en-US" dirty="0"/>
                        <a:t>Associates</a:t>
                      </a:r>
                    </a:p>
                  </a:txBody>
                  <a:tcPr/>
                </a:tc>
                <a:tc>
                  <a:txBody>
                    <a:bodyPr/>
                    <a:lstStyle/>
                    <a:p>
                      <a:r>
                        <a:rPr lang="en-US" dirty="0"/>
                        <a:t>Naturalized</a:t>
                      </a:r>
                    </a:p>
                  </a:txBody>
                  <a:tcPr/>
                </a:tc>
                <a:tc>
                  <a:txBody>
                    <a:bodyPr/>
                    <a:lstStyle/>
                    <a:p>
                      <a:r>
                        <a:rPr lang="en-US" dirty="0"/>
                        <a:t>Married</a:t>
                      </a:r>
                    </a:p>
                  </a:txBody>
                  <a:tcPr/>
                </a:tc>
                <a:extLst>
                  <a:ext uri="{0D108BD9-81ED-4DB2-BD59-A6C34878D82A}">
                    <a16:rowId xmlns:a16="http://schemas.microsoft.com/office/drawing/2014/main" val="3000599647"/>
                  </a:ext>
                </a:extLst>
              </a:tr>
              <a:tr h="370840">
                <a:tc>
                  <a:txBody>
                    <a:bodyPr/>
                    <a:lstStyle/>
                    <a:p>
                      <a:r>
                        <a:rPr lang="en-US" dirty="0"/>
                        <a:t>Nigeria</a:t>
                      </a:r>
                    </a:p>
                  </a:txBody>
                  <a:tcPr/>
                </a:tc>
                <a:tc>
                  <a:txBody>
                    <a:bodyPr/>
                    <a:lstStyle/>
                    <a:p>
                      <a:r>
                        <a:rPr lang="en-US" dirty="0"/>
                        <a:t>Female</a:t>
                      </a:r>
                    </a:p>
                  </a:txBody>
                  <a:tcPr/>
                </a:tc>
                <a:tc>
                  <a:txBody>
                    <a:bodyPr/>
                    <a:lstStyle/>
                    <a:p>
                      <a:r>
                        <a:rPr lang="en-US" dirty="0"/>
                        <a:t>35-44</a:t>
                      </a:r>
                    </a:p>
                  </a:txBody>
                  <a:tcPr/>
                </a:tc>
                <a:tc>
                  <a:txBody>
                    <a:bodyPr/>
                    <a:lstStyle/>
                    <a:p>
                      <a:r>
                        <a:rPr lang="en-US" dirty="0"/>
                        <a:t>45-54</a:t>
                      </a:r>
                    </a:p>
                  </a:txBody>
                  <a:tcPr/>
                </a:tc>
                <a:tc>
                  <a:txBody>
                    <a:bodyPr/>
                    <a:lstStyle/>
                    <a:p>
                      <a:r>
                        <a:rPr lang="en-US" dirty="0"/>
                        <a:t>Bachelors</a:t>
                      </a:r>
                    </a:p>
                  </a:txBody>
                  <a:tcPr/>
                </a:tc>
                <a:tc>
                  <a:txBody>
                    <a:bodyPr/>
                    <a:lstStyle/>
                    <a:p>
                      <a:r>
                        <a:rPr lang="en-US" dirty="0"/>
                        <a:t>Naturalized</a:t>
                      </a:r>
                    </a:p>
                  </a:txBody>
                  <a:tcPr/>
                </a:tc>
                <a:tc>
                  <a:txBody>
                    <a:bodyPr/>
                    <a:lstStyle/>
                    <a:p>
                      <a:r>
                        <a:rPr lang="en-US" dirty="0"/>
                        <a:t>Single</a:t>
                      </a:r>
                    </a:p>
                  </a:txBody>
                  <a:tcPr/>
                </a:tc>
                <a:extLst>
                  <a:ext uri="{0D108BD9-81ED-4DB2-BD59-A6C34878D82A}">
                    <a16:rowId xmlns:a16="http://schemas.microsoft.com/office/drawing/2014/main" val="2501585283"/>
                  </a:ext>
                </a:extLst>
              </a:tr>
              <a:tr h="370840">
                <a:tc>
                  <a:txBody>
                    <a:bodyPr/>
                    <a:lstStyle/>
                    <a:p>
                      <a:r>
                        <a:rPr lang="en-US" dirty="0"/>
                        <a:t>Nigeria</a:t>
                      </a:r>
                    </a:p>
                  </a:txBody>
                  <a:tcPr/>
                </a:tc>
                <a:tc>
                  <a:txBody>
                    <a:bodyPr/>
                    <a:lstStyle/>
                    <a:p>
                      <a:r>
                        <a:rPr lang="en-US" dirty="0"/>
                        <a:t>Female</a:t>
                      </a:r>
                    </a:p>
                  </a:txBody>
                  <a:tcPr/>
                </a:tc>
                <a:tc>
                  <a:txBody>
                    <a:bodyPr/>
                    <a:lstStyle/>
                    <a:p>
                      <a:r>
                        <a:rPr lang="en-US" dirty="0"/>
                        <a:t>25-34</a:t>
                      </a:r>
                    </a:p>
                  </a:txBody>
                  <a:tcPr/>
                </a:tc>
                <a:tc>
                  <a:txBody>
                    <a:bodyPr/>
                    <a:lstStyle/>
                    <a:p>
                      <a:r>
                        <a:rPr lang="en-US" dirty="0"/>
                        <a:t>35-44</a:t>
                      </a:r>
                    </a:p>
                  </a:txBody>
                  <a:tcPr/>
                </a:tc>
                <a:tc>
                  <a:txBody>
                    <a:bodyPr/>
                    <a:lstStyle/>
                    <a:p>
                      <a:r>
                        <a:rPr lang="en-US" dirty="0"/>
                        <a:t>Associates</a:t>
                      </a:r>
                    </a:p>
                  </a:txBody>
                  <a:tcPr/>
                </a:tc>
                <a:tc>
                  <a:txBody>
                    <a:bodyPr/>
                    <a:lstStyle/>
                    <a:p>
                      <a:r>
                        <a:rPr lang="en-US" dirty="0"/>
                        <a:t>n/a</a:t>
                      </a:r>
                    </a:p>
                  </a:txBody>
                  <a:tcPr/>
                </a:tc>
                <a:tc>
                  <a:txBody>
                    <a:bodyPr/>
                    <a:lstStyle/>
                    <a:p>
                      <a:r>
                        <a:rPr lang="en-US" dirty="0"/>
                        <a:t>Single</a:t>
                      </a:r>
                    </a:p>
                  </a:txBody>
                  <a:tcPr/>
                </a:tc>
                <a:extLst>
                  <a:ext uri="{0D108BD9-81ED-4DB2-BD59-A6C34878D82A}">
                    <a16:rowId xmlns:a16="http://schemas.microsoft.com/office/drawing/2014/main" val="2811049439"/>
                  </a:ext>
                </a:extLst>
              </a:tr>
              <a:tr h="370840">
                <a:tc>
                  <a:txBody>
                    <a:bodyPr/>
                    <a:lstStyle/>
                    <a:p>
                      <a:r>
                        <a:rPr lang="en-US" dirty="0"/>
                        <a:t>Nigeria</a:t>
                      </a:r>
                    </a:p>
                  </a:txBody>
                  <a:tcPr/>
                </a:tc>
                <a:tc>
                  <a:txBody>
                    <a:bodyPr/>
                    <a:lstStyle/>
                    <a:p>
                      <a:r>
                        <a:rPr lang="en-US" dirty="0"/>
                        <a:t>Female</a:t>
                      </a:r>
                    </a:p>
                  </a:txBody>
                  <a:tcPr/>
                </a:tc>
                <a:tc>
                  <a:txBody>
                    <a:bodyPr/>
                    <a:lstStyle/>
                    <a:p>
                      <a:r>
                        <a:rPr lang="en-US" dirty="0"/>
                        <a:t>25-34</a:t>
                      </a:r>
                    </a:p>
                  </a:txBody>
                  <a:tcPr/>
                </a:tc>
                <a:tc>
                  <a:txBody>
                    <a:bodyPr/>
                    <a:lstStyle/>
                    <a:p>
                      <a:r>
                        <a:rPr lang="en-US" dirty="0"/>
                        <a:t>45-54</a:t>
                      </a:r>
                    </a:p>
                  </a:txBody>
                  <a:tcPr/>
                </a:tc>
                <a:tc>
                  <a:txBody>
                    <a:bodyPr/>
                    <a:lstStyle/>
                    <a:p>
                      <a:r>
                        <a:rPr lang="en-US" dirty="0"/>
                        <a:t>Masters</a:t>
                      </a:r>
                    </a:p>
                  </a:txBody>
                  <a:tcPr/>
                </a:tc>
                <a:tc>
                  <a:txBody>
                    <a:bodyPr/>
                    <a:lstStyle/>
                    <a:p>
                      <a:r>
                        <a:rPr lang="en-US" dirty="0"/>
                        <a:t>Naturalized</a:t>
                      </a:r>
                    </a:p>
                  </a:txBody>
                  <a:tcPr/>
                </a:tc>
                <a:tc>
                  <a:txBody>
                    <a:bodyPr/>
                    <a:lstStyle/>
                    <a:p>
                      <a:r>
                        <a:rPr lang="en-US" dirty="0"/>
                        <a:t>Married</a:t>
                      </a:r>
                    </a:p>
                  </a:txBody>
                  <a:tcPr/>
                </a:tc>
                <a:extLst>
                  <a:ext uri="{0D108BD9-81ED-4DB2-BD59-A6C34878D82A}">
                    <a16:rowId xmlns:a16="http://schemas.microsoft.com/office/drawing/2014/main" val="227774195"/>
                  </a:ext>
                </a:extLst>
              </a:tr>
              <a:tr h="370840">
                <a:tc>
                  <a:txBody>
                    <a:bodyPr/>
                    <a:lstStyle/>
                    <a:p>
                      <a:r>
                        <a:rPr lang="en-US" dirty="0"/>
                        <a:t>Nigeria</a:t>
                      </a:r>
                    </a:p>
                  </a:txBody>
                  <a:tcPr/>
                </a:tc>
                <a:tc>
                  <a:txBody>
                    <a:bodyPr/>
                    <a:lstStyle/>
                    <a:p>
                      <a:r>
                        <a:rPr lang="en-US" dirty="0"/>
                        <a:t>Female</a:t>
                      </a:r>
                    </a:p>
                  </a:txBody>
                  <a:tcPr/>
                </a:tc>
                <a:tc>
                  <a:txBody>
                    <a:bodyPr/>
                    <a:lstStyle/>
                    <a:p>
                      <a:r>
                        <a:rPr lang="en-US" dirty="0"/>
                        <a:t>65+</a:t>
                      </a:r>
                    </a:p>
                  </a:txBody>
                  <a:tcPr/>
                </a:tc>
                <a:tc>
                  <a:txBody>
                    <a:bodyPr/>
                    <a:lstStyle/>
                    <a:p>
                      <a:r>
                        <a:rPr lang="en-US" dirty="0"/>
                        <a:t>65+</a:t>
                      </a:r>
                    </a:p>
                  </a:txBody>
                  <a:tcPr/>
                </a:tc>
                <a:tc>
                  <a:txBody>
                    <a:bodyPr/>
                    <a:lstStyle/>
                    <a:p>
                      <a:r>
                        <a:rPr lang="en-US" dirty="0"/>
                        <a:t>Primary school</a:t>
                      </a:r>
                    </a:p>
                  </a:txBody>
                  <a:tcPr/>
                </a:tc>
                <a:tc>
                  <a:txBody>
                    <a:bodyPr/>
                    <a:lstStyle/>
                    <a:p>
                      <a:r>
                        <a:rPr lang="en-US" dirty="0"/>
                        <a:t>Green card</a:t>
                      </a:r>
                    </a:p>
                  </a:txBody>
                  <a:tcPr/>
                </a:tc>
                <a:tc>
                  <a:txBody>
                    <a:bodyPr/>
                    <a:lstStyle/>
                    <a:p>
                      <a:r>
                        <a:rPr lang="en-US" dirty="0"/>
                        <a:t>Married</a:t>
                      </a:r>
                    </a:p>
                  </a:txBody>
                  <a:tcPr/>
                </a:tc>
                <a:extLst>
                  <a:ext uri="{0D108BD9-81ED-4DB2-BD59-A6C34878D82A}">
                    <a16:rowId xmlns:a16="http://schemas.microsoft.com/office/drawing/2014/main" val="1154559128"/>
                  </a:ext>
                </a:extLst>
              </a:tr>
              <a:tr h="370840">
                <a:tc>
                  <a:txBody>
                    <a:bodyPr/>
                    <a:lstStyle/>
                    <a:p>
                      <a:r>
                        <a:rPr lang="en-US" dirty="0"/>
                        <a:t>Nigeria</a:t>
                      </a:r>
                    </a:p>
                  </a:txBody>
                  <a:tcPr/>
                </a:tc>
                <a:tc>
                  <a:txBody>
                    <a:bodyPr/>
                    <a:lstStyle/>
                    <a:p>
                      <a:r>
                        <a:rPr lang="en-US" dirty="0"/>
                        <a:t>Male</a:t>
                      </a:r>
                    </a:p>
                  </a:txBody>
                  <a:tcPr/>
                </a:tc>
                <a:tc>
                  <a:txBody>
                    <a:bodyPr/>
                    <a:lstStyle/>
                    <a:p>
                      <a:r>
                        <a:rPr lang="en-US" dirty="0"/>
                        <a:t>18-24</a:t>
                      </a:r>
                    </a:p>
                  </a:txBody>
                  <a:tcPr/>
                </a:tc>
                <a:tc>
                  <a:txBody>
                    <a:bodyPr/>
                    <a:lstStyle/>
                    <a:p>
                      <a:r>
                        <a:rPr lang="en-US" dirty="0"/>
                        <a:t>18-24</a:t>
                      </a:r>
                    </a:p>
                  </a:txBody>
                  <a:tcPr/>
                </a:tc>
                <a:tc>
                  <a:txBody>
                    <a:bodyPr/>
                    <a:lstStyle/>
                    <a:p>
                      <a:r>
                        <a:rPr lang="en-US" dirty="0"/>
                        <a:t>Trade School</a:t>
                      </a:r>
                    </a:p>
                  </a:txBody>
                  <a:tcPr/>
                </a:tc>
                <a:tc>
                  <a:txBody>
                    <a:bodyPr/>
                    <a:lstStyle/>
                    <a:p>
                      <a:r>
                        <a:rPr lang="en-US" dirty="0"/>
                        <a:t>Naturalized</a:t>
                      </a:r>
                    </a:p>
                  </a:txBody>
                  <a:tcPr/>
                </a:tc>
                <a:tc>
                  <a:txBody>
                    <a:bodyPr/>
                    <a:lstStyle/>
                    <a:p>
                      <a:r>
                        <a:rPr lang="en-US" dirty="0"/>
                        <a:t>Single</a:t>
                      </a:r>
                    </a:p>
                  </a:txBody>
                  <a:tcPr/>
                </a:tc>
                <a:extLst>
                  <a:ext uri="{0D108BD9-81ED-4DB2-BD59-A6C34878D82A}">
                    <a16:rowId xmlns:a16="http://schemas.microsoft.com/office/drawing/2014/main" val="1093287937"/>
                  </a:ext>
                </a:extLst>
              </a:tr>
            </a:tbl>
          </a:graphicData>
        </a:graphic>
      </p:graphicFrame>
    </p:spTree>
    <p:extLst>
      <p:ext uri="{BB962C8B-B14F-4D97-AF65-F5344CB8AC3E}">
        <p14:creationId xmlns:p14="http://schemas.microsoft.com/office/powerpoint/2010/main" val="81250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79DF-B246-FEF0-719E-3CBB834423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AEB7745-B174-4104-7A56-86FF02324DBE}"/>
              </a:ext>
            </a:extLst>
          </p:cNvPr>
          <p:cNvSpPr txBox="1">
            <a:spLocks/>
          </p:cNvSpPr>
          <p:nvPr/>
        </p:nvSpPr>
        <p:spPr>
          <a:xfrm>
            <a:off x="1159625" y="231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US" dirty="0">
                <a:latin typeface="Aptos" panose="020B0004020202020204" pitchFamily="34" charset="0"/>
              </a:rPr>
              <a:t>Voices from around Pierce County</a:t>
            </a:r>
          </a:p>
        </p:txBody>
      </p:sp>
      <p:graphicFrame>
        <p:nvGraphicFramePr>
          <p:cNvPr id="20" name="Table 19">
            <a:extLst>
              <a:ext uri="{FF2B5EF4-FFF2-40B4-BE49-F238E27FC236}">
                <a16:creationId xmlns:a16="http://schemas.microsoft.com/office/drawing/2014/main" id="{9E188155-E6DA-FADD-10A3-D7B2F8D15E95}"/>
              </a:ext>
            </a:extLst>
          </p:cNvPr>
          <p:cNvGraphicFramePr>
            <a:graphicFrameLocks noGrp="1"/>
          </p:cNvGraphicFramePr>
          <p:nvPr>
            <p:extLst>
              <p:ext uri="{D42A27DB-BD31-4B8C-83A1-F6EECF244321}">
                <p14:modId xmlns:p14="http://schemas.microsoft.com/office/powerpoint/2010/main" val="758312760"/>
              </p:ext>
            </p:extLst>
          </p:nvPr>
        </p:nvGraphicFramePr>
        <p:xfrm>
          <a:off x="926406" y="1969485"/>
          <a:ext cx="3666835" cy="640080"/>
        </p:xfrm>
        <a:graphic>
          <a:graphicData uri="http://schemas.openxmlformats.org/drawingml/2006/table">
            <a:tbl>
              <a:tblPr firstRow="1" bandRow="1">
                <a:tableStyleId>{5C22544A-7EE6-4342-B048-85BDC9FD1C3A}</a:tableStyleId>
              </a:tblPr>
              <a:tblGrid>
                <a:gridCol w="3666835">
                  <a:extLst>
                    <a:ext uri="{9D8B030D-6E8A-4147-A177-3AD203B41FA5}">
                      <a16:colId xmlns:a16="http://schemas.microsoft.com/office/drawing/2014/main" val="741006060"/>
                    </a:ext>
                  </a:extLst>
                </a:gridCol>
              </a:tblGrid>
              <a:tr h="0">
                <a:tc>
                  <a:txBody>
                    <a:bodyPr/>
                    <a:lstStyle/>
                    <a:p>
                      <a:r>
                        <a:rPr lang="en-US" dirty="0"/>
                        <a:t>What was your reason for leaving your home country?</a:t>
                      </a:r>
                    </a:p>
                  </a:txBody>
                  <a:tcPr/>
                </a:tc>
                <a:extLst>
                  <a:ext uri="{0D108BD9-81ED-4DB2-BD59-A6C34878D82A}">
                    <a16:rowId xmlns:a16="http://schemas.microsoft.com/office/drawing/2014/main" val="2744622032"/>
                  </a:ext>
                </a:extLst>
              </a:tr>
            </a:tbl>
          </a:graphicData>
        </a:graphic>
      </p:graphicFrame>
      <p:pic>
        <p:nvPicPr>
          <p:cNvPr id="22" name="Lilly Interview (mp3cut.net)">
            <a:hlinkClick r:id="" action="ppaction://media"/>
            <a:extLst>
              <a:ext uri="{FF2B5EF4-FFF2-40B4-BE49-F238E27FC236}">
                <a16:creationId xmlns:a16="http://schemas.microsoft.com/office/drawing/2014/main" id="{59650AAA-6D36-2973-9543-C3041FF10E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86234" y="1996739"/>
            <a:ext cx="609600" cy="609600"/>
          </a:xfrm>
          <a:prstGeom prst="rect">
            <a:avLst/>
          </a:prstGeom>
        </p:spPr>
      </p:pic>
      <p:sp>
        <p:nvSpPr>
          <p:cNvPr id="2" name="Title 1">
            <a:extLst>
              <a:ext uri="{FF2B5EF4-FFF2-40B4-BE49-F238E27FC236}">
                <a16:creationId xmlns:a16="http://schemas.microsoft.com/office/drawing/2014/main" id="{DC64FDC3-E3C8-0F2F-53C6-870CB973EAF1}"/>
              </a:ext>
            </a:extLst>
          </p:cNvPr>
          <p:cNvSpPr txBox="1">
            <a:spLocks/>
          </p:cNvSpPr>
          <p:nvPr/>
        </p:nvSpPr>
        <p:spPr>
          <a:xfrm>
            <a:off x="838199" y="3293710"/>
            <a:ext cx="10837025" cy="29740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marL="0" marR="0">
              <a:lnSpc>
                <a:spcPct val="115000"/>
              </a:lnSpc>
              <a:spcAft>
                <a:spcPts val="800"/>
              </a:spcAft>
            </a:pPr>
            <a:r>
              <a:rPr lang="en-US" sz="2600" kern="100" dirty="0">
                <a:effectLst/>
                <a:latin typeface="Aptos" panose="020B0004020202020204" pitchFamily="34" charset="0"/>
                <a:ea typeface="Aptos" panose="020B0004020202020204" pitchFamily="34" charset="0"/>
                <a:cs typeface="Arial" panose="020B0604020202020204" pitchFamily="34" charset="0"/>
              </a:rPr>
              <a:t>“My main reason was my country have a war, like a civil war. So because of that, that's when I decided to come to the United States, to flee my country and come to the United States.”</a:t>
            </a:r>
          </a:p>
        </p:txBody>
      </p:sp>
    </p:spTree>
    <p:extLst>
      <p:ext uri="{BB962C8B-B14F-4D97-AF65-F5344CB8AC3E}">
        <p14:creationId xmlns:p14="http://schemas.microsoft.com/office/powerpoint/2010/main" val="40043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62"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EE08-067E-F6E5-8C32-2059E51E2F7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25385E4-E2FA-15CC-3AFD-F6B231B7758C}"/>
              </a:ext>
            </a:extLst>
          </p:cNvPr>
          <p:cNvSpPr txBox="1">
            <a:spLocks/>
          </p:cNvSpPr>
          <p:nvPr/>
        </p:nvSpPr>
        <p:spPr>
          <a:xfrm>
            <a:off x="1159625" y="231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US" dirty="0">
                <a:latin typeface="Aptos" panose="020B0004020202020204" pitchFamily="34" charset="0"/>
              </a:rPr>
              <a:t>Voices from around Pierce County</a:t>
            </a:r>
          </a:p>
        </p:txBody>
      </p:sp>
      <p:graphicFrame>
        <p:nvGraphicFramePr>
          <p:cNvPr id="14" name="Table 13">
            <a:extLst>
              <a:ext uri="{FF2B5EF4-FFF2-40B4-BE49-F238E27FC236}">
                <a16:creationId xmlns:a16="http://schemas.microsoft.com/office/drawing/2014/main" id="{7313BF04-7A3B-01A1-7832-CCA90482A7A9}"/>
              </a:ext>
            </a:extLst>
          </p:cNvPr>
          <p:cNvGraphicFramePr>
            <a:graphicFrameLocks noGrp="1"/>
          </p:cNvGraphicFramePr>
          <p:nvPr>
            <p:extLst>
              <p:ext uri="{D42A27DB-BD31-4B8C-83A1-F6EECF244321}">
                <p14:modId xmlns:p14="http://schemas.microsoft.com/office/powerpoint/2010/main" val="1328816425"/>
              </p:ext>
            </p:extLst>
          </p:nvPr>
        </p:nvGraphicFramePr>
        <p:xfrm>
          <a:off x="926405" y="2006039"/>
          <a:ext cx="3666835" cy="640080"/>
        </p:xfrm>
        <a:graphic>
          <a:graphicData uri="http://schemas.openxmlformats.org/drawingml/2006/table">
            <a:tbl>
              <a:tblPr firstRow="1" bandRow="1">
                <a:tableStyleId>{5C22544A-7EE6-4342-B048-85BDC9FD1C3A}</a:tableStyleId>
              </a:tblPr>
              <a:tblGrid>
                <a:gridCol w="3666835">
                  <a:extLst>
                    <a:ext uri="{9D8B030D-6E8A-4147-A177-3AD203B41FA5}">
                      <a16:colId xmlns:a16="http://schemas.microsoft.com/office/drawing/2014/main" val="402509514"/>
                    </a:ext>
                  </a:extLst>
                </a:gridCol>
              </a:tblGrid>
              <a:tr h="476801">
                <a:tc>
                  <a:txBody>
                    <a:bodyPr/>
                    <a:lstStyle/>
                    <a:p>
                      <a:r>
                        <a:rPr lang="en-US" dirty="0"/>
                        <a:t>What resources do immigrants in Washington State need?</a:t>
                      </a:r>
                    </a:p>
                  </a:txBody>
                  <a:tcPr/>
                </a:tc>
                <a:extLst>
                  <a:ext uri="{0D108BD9-81ED-4DB2-BD59-A6C34878D82A}">
                    <a16:rowId xmlns:a16="http://schemas.microsoft.com/office/drawing/2014/main" val="486302639"/>
                  </a:ext>
                </a:extLst>
              </a:tr>
            </a:tbl>
          </a:graphicData>
        </a:graphic>
      </p:graphicFrame>
      <p:sp>
        <p:nvSpPr>
          <p:cNvPr id="3" name="Title 1">
            <a:extLst>
              <a:ext uri="{FF2B5EF4-FFF2-40B4-BE49-F238E27FC236}">
                <a16:creationId xmlns:a16="http://schemas.microsoft.com/office/drawing/2014/main" id="{5B717E1E-1824-9D8A-B855-0C1CF778737D}"/>
              </a:ext>
            </a:extLst>
          </p:cNvPr>
          <p:cNvSpPr txBox="1">
            <a:spLocks/>
          </p:cNvSpPr>
          <p:nvPr/>
        </p:nvSpPr>
        <p:spPr>
          <a:xfrm>
            <a:off x="838199" y="3293710"/>
            <a:ext cx="10837025" cy="29740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marL="0" marR="0">
              <a:lnSpc>
                <a:spcPct val="115000"/>
              </a:lnSpc>
              <a:spcAft>
                <a:spcPts val="800"/>
              </a:spcAft>
            </a:pPr>
            <a:r>
              <a:rPr lang="en-US" sz="2600" kern="100" dirty="0">
                <a:effectLst/>
                <a:latin typeface="Aptos" panose="020B0004020202020204" pitchFamily="34" charset="0"/>
                <a:ea typeface="Aptos" panose="020B0004020202020204" pitchFamily="34" charset="0"/>
                <a:cs typeface="Arial" panose="020B0604020202020204" pitchFamily="34" charset="0"/>
              </a:rPr>
              <a:t>“Um..most immigrants, African immigrants just would want an environment where they could get a job, to work and make a decent income.  So, availability of that information, it could be um, a staffing agency.”</a:t>
            </a:r>
          </a:p>
        </p:txBody>
      </p:sp>
      <p:sp>
        <p:nvSpPr>
          <p:cNvPr id="4" name="Rectangle 1">
            <a:extLst>
              <a:ext uri="{FF2B5EF4-FFF2-40B4-BE49-F238E27FC236}">
                <a16:creationId xmlns:a16="http://schemas.microsoft.com/office/drawing/2014/main" id="{665840FB-ED7C-BBEF-CCE5-1986F95DA69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2C2EE78E-F6AD-050F-F900-361AEB55F92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03EE2D17-4A10-6C30-FE7C-564322ACB27D}"/>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Kunle Audio Clip">
            <a:hlinkClick r:id="" action="ppaction://media"/>
            <a:extLst>
              <a:ext uri="{FF2B5EF4-FFF2-40B4-BE49-F238E27FC236}">
                <a16:creationId xmlns:a16="http://schemas.microsoft.com/office/drawing/2014/main" id="{666AB884-4AAB-E7D9-7CAA-3C3400241A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85151" y="2056934"/>
            <a:ext cx="609600" cy="609600"/>
          </a:xfrm>
          <a:prstGeom prst="rect">
            <a:avLst/>
          </a:prstGeom>
        </p:spPr>
      </p:pic>
    </p:spTree>
    <p:extLst>
      <p:ext uri="{BB962C8B-B14F-4D97-AF65-F5344CB8AC3E}">
        <p14:creationId xmlns:p14="http://schemas.microsoft.com/office/powerpoint/2010/main" val="253448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B95ED-547E-20A4-9954-A2B4E6C7BEA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FE56C6C-DFA9-E67A-B6A1-0E14DF52AAF9}"/>
              </a:ext>
            </a:extLst>
          </p:cNvPr>
          <p:cNvSpPr txBox="1">
            <a:spLocks/>
          </p:cNvSpPr>
          <p:nvPr/>
        </p:nvSpPr>
        <p:spPr>
          <a:xfrm>
            <a:off x="1159625" y="231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US" dirty="0">
                <a:latin typeface="Aptos" panose="020B0004020202020204" pitchFamily="34" charset="0"/>
              </a:rPr>
              <a:t>Voices from around Pierce County</a:t>
            </a:r>
          </a:p>
        </p:txBody>
      </p:sp>
      <p:graphicFrame>
        <p:nvGraphicFramePr>
          <p:cNvPr id="20" name="Table 19">
            <a:extLst>
              <a:ext uri="{FF2B5EF4-FFF2-40B4-BE49-F238E27FC236}">
                <a16:creationId xmlns:a16="http://schemas.microsoft.com/office/drawing/2014/main" id="{4CC73533-B9F7-58DB-7193-1390D1FF6370}"/>
              </a:ext>
            </a:extLst>
          </p:cNvPr>
          <p:cNvGraphicFramePr>
            <a:graphicFrameLocks noGrp="1"/>
          </p:cNvGraphicFramePr>
          <p:nvPr>
            <p:extLst>
              <p:ext uri="{D42A27DB-BD31-4B8C-83A1-F6EECF244321}">
                <p14:modId xmlns:p14="http://schemas.microsoft.com/office/powerpoint/2010/main" val="640510584"/>
              </p:ext>
            </p:extLst>
          </p:nvPr>
        </p:nvGraphicFramePr>
        <p:xfrm>
          <a:off x="926406" y="1969485"/>
          <a:ext cx="3666835" cy="914400"/>
        </p:xfrm>
        <a:graphic>
          <a:graphicData uri="http://schemas.openxmlformats.org/drawingml/2006/table">
            <a:tbl>
              <a:tblPr firstRow="1" bandRow="1">
                <a:tableStyleId>{5C22544A-7EE6-4342-B048-85BDC9FD1C3A}</a:tableStyleId>
              </a:tblPr>
              <a:tblGrid>
                <a:gridCol w="3666835">
                  <a:extLst>
                    <a:ext uri="{9D8B030D-6E8A-4147-A177-3AD203B41FA5}">
                      <a16:colId xmlns:a16="http://schemas.microsoft.com/office/drawing/2014/main" val="741006060"/>
                    </a:ext>
                  </a:extLst>
                </a:gridCol>
              </a:tblGrid>
              <a:tr h="500746">
                <a:tc>
                  <a:txBody>
                    <a:bodyPr/>
                    <a:lstStyle/>
                    <a:p>
                      <a:r>
                        <a:rPr lang="en-US" dirty="0"/>
                        <a:t>What advice would you have for immigrants arriving in Washington?</a:t>
                      </a:r>
                    </a:p>
                  </a:txBody>
                  <a:tcPr/>
                </a:tc>
                <a:extLst>
                  <a:ext uri="{0D108BD9-81ED-4DB2-BD59-A6C34878D82A}">
                    <a16:rowId xmlns:a16="http://schemas.microsoft.com/office/drawing/2014/main" val="2744622032"/>
                  </a:ext>
                </a:extLst>
              </a:tr>
            </a:tbl>
          </a:graphicData>
        </a:graphic>
      </p:graphicFrame>
      <p:sp>
        <p:nvSpPr>
          <p:cNvPr id="2" name="Title 1">
            <a:extLst>
              <a:ext uri="{FF2B5EF4-FFF2-40B4-BE49-F238E27FC236}">
                <a16:creationId xmlns:a16="http://schemas.microsoft.com/office/drawing/2014/main" id="{F100AFC5-8155-DFD8-727D-617F0CBD85B0}"/>
              </a:ext>
            </a:extLst>
          </p:cNvPr>
          <p:cNvSpPr txBox="1">
            <a:spLocks/>
          </p:cNvSpPr>
          <p:nvPr/>
        </p:nvSpPr>
        <p:spPr>
          <a:xfrm>
            <a:off x="1008379" y="3940234"/>
            <a:ext cx="10515600" cy="17731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r>
              <a:rPr lang="en-US" sz="2600" dirty="0">
                <a:latin typeface="Aptos" panose="020B0004020202020204" pitchFamily="34" charset="0"/>
              </a:rPr>
              <a:t>“Actually, I don’t know what to tell them, because coming out here, it’s a lot of challenges that someone have to go through. Um, finding resources is one of the problems, like because if someone comes to the United States and you don’t know where to go it will be very tough and challenging for that person.”</a:t>
            </a:r>
          </a:p>
        </p:txBody>
      </p:sp>
      <p:pic>
        <p:nvPicPr>
          <p:cNvPr id="3" name="Iyabo interview Clip">
            <a:hlinkClick r:id="" action="ppaction://media"/>
            <a:extLst>
              <a:ext uri="{FF2B5EF4-FFF2-40B4-BE49-F238E27FC236}">
                <a16:creationId xmlns:a16="http://schemas.microsoft.com/office/drawing/2014/main" id="{16007ACC-3409-B36E-9DCA-E589995B4F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02156" y="1969485"/>
            <a:ext cx="609600" cy="609600"/>
          </a:xfrm>
          <a:prstGeom prst="rect">
            <a:avLst/>
          </a:prstGeom>
        </p:spPr>
      </p:pic>
    </p:spTree>
    <p:extLst>
      <p:ext uri="{BB962C8B-B14F-4D97-AF65-F5344CB8AC3E}">
        <p14:creationId xmlns:p14="http://schemas.microsoft.com/office/powerpoint/2010/main" val="200591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9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11395</TotalTime>
  <Words>1604</Words>
  <Application>Microsoft Office PowerPoint</Application>
  <PresentationFormat>Widescreen</PresentationFormat>
  <Paragraphs>239</Paragraphs>
  <Slides>12</Slides>
  <Notes>12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Avenir Next LT Pro</vt:lpstr>
      <vt:lpstr>AvenirNext LT Pro Medium</vt:lpstr>
      <vt:lpstr>Times New Roman</vt:lpstr>
      <vt:lpstr>BlockprintVTI</vt:lpstr>
      <vt:lpstr>Migration Trends out of Africa Through the Lense of African Migrants</vt:lpstr>
      <vt:lpstr>What’s needed in Pierce County Washington to better support African immigrants?</vt:lpstr>
      <vt:lpstr>Migration Factors</vt:lpstr>
      <vt:lpstr>Migration Routes</vt:lpstr>
      <vt:lpstr>Demographic Survey Results</vt:lpstr>
      <vt:lpstr>PowerPoint Presentation</vt:lpstr>
      <vt:lpstr>PowerPoint Presentation</vt:lpstr>
      <vt:lpstr>PowerPoint Presentation</vt:lpstr>
      <vt:lpstr>PowerPoint Presentation</vt:lpstr>
      <vt:lpstr>PowerPoint Presentation</vt:lpstr>
      <vt:lpstr>How is Washington Helping?</vt:lpstr>
      <vt:lpstr>More 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Trends out of Africa Through the Lense of African Migrants</dc:title>
  <dc:creator>Jereme Hawkins</dc:creator>
  <cp:lastModifiedBy>Sarah Newell</cp:lastModifiedBy>
  <cp:revision>2</cp:revision>
  <dcterms:created xsi:type="dcterms:W3CDTF">2024-12-13T00:50:09Z</dcterms:created>
  <dcterms:modified xsi:type="dcterms:W3CDTF">2025-05-19T22:58:52Z</dcterms:modified>
</cp:coreProperties>
</file>