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84E"/>
    <a:srgbClr val="22085C"/>
    <a:srgbClr val="330C8A"/>
    <a:srgbClr val="25096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27" d="100"/>
          <a:sy n="27" d="100"/>
        </p:scale>
        <p:origin x="10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4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9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5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7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4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9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3129-1B72-4FAC-B5AD-0E5503F1619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9E40-70C6-4C6A-8FE1-2A0C73A5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2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peech Bubble transparent PNG - StickPNG">
            <a:extLst>
              <a:ext uri="{FF2B5EF4-FFF2-40B4-BE49-F238E27FC236}">
                <a16:creationId xmlns:a16="http://schemas.microsoft.com/office/drawing/2014/main" id="{87E002B2-00F3-8046-AB04-04F48E2B0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541" y="3974496"/>
            <a:ext cx="6711391" cy="312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2668048" y="501177"/>
            <a:ext cx="27339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32184E"/>
                </a:solidFill>
              </a:rPr>
              <a:t>Empathy and the Non-Linearity of the Design Process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749877" y="1424553"/>
            <a:ext cx="27339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21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Cathy Jackson</a:t>
            </a:r>
          </a:p>
          <a:p>
            <a:pPr algn="ctr"/>
            <a:r>
              <a:rPr lang="en-US" sz="4000" dirty="0">
                <a:solidFill>
                  <a:srgbClr val="321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Writing, Innovation &amp; Design </a:t>
            </a:r>
          </a:p>
        </p:txBody>
      </p:sp>
      <p:sp>
        <p:nvSpPr>
          <p:cNvPr id="17" name="Text Box 130"/>
          <p:cNvSpPr txBox="1">
            <a:spLocks noChangeArrowheads="1"/>
          </p:cNvSpPr>
          <p:nvPr/>
        </p:nvSpPr>
        <p:spPr bwMode="auto">
          <a:xfrm>
            <a:off x="6175462" y="4411830"/>
            <a:ext cx="8215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00" tIns="228600" rIns="228600" bIns="228600" anchor="ctr" anchorCtr="1"/>
          <a:lstStyle>
            <a:lvl1pPr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" b="1" dirty="0">
                <a:solidFill>
                  <a:srgbClr val="32184E"/>
                </a:solidFill>
                <a:latin typeface="+mn-lt"/>
              </a:rPr>
              <a:t>INTRODUCTION AND PURPOSE</a:t>
            </a:r>
          </a:p>
        </p:txBody>
      </p:sp>
      <p:sp>
        <p:nvSpPr>
          <p:cNvPr id="18" name="Text Box 129"/>
          <p:cNvSpPr txBox="1">
            <a:spLocks noChangeArrowheads="1"/>
          </p:cNvSpPr>
          <p:nvPr/>
        </p:nvSpPr>
        <p:spPr bwMode="auto">
          <a:xfrm>
            <a:off x="6636152" y="5444713"/>
            <a:ext cx="8226425" cy="8226425"/>
          </a:xfrm>
          <a:prstGeom prst="rect">
            <a:avLst/>
          </a:prstGeom>
          <a:noFill/>
          <a:ln>
            <a:noFill/>
          </a:ln>
          <a:effectLst/>
        </p:spPr>
        <p:txBody>
          <a:bodyPr lIns="228600" tIns="228600" rIns="228600" bIns="228600"/>
          <a:lstStyle/>
          <a:p>
            <a:pPr eaLnBrk="1" hangingPunct="1">
              <a:defRPr/>
            </a:pPr>
            <a:r>
              <a:rPr lang="en-US" altLang="en-US" sz="3200" b="1" dirty="0"/>
              <a:t>The design thinking process is as follows: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Empathize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Problem definition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Ideation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Prototyping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Testing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/>
          </a:p>
          <a:p>
            <a:pPr eaLnBrk="1" hangingPunct="1">
              <a:defRPr/>
            </a:pPr>
            <a:r>
              <a:rPr lang="en-US" altLang="en-US" sz="3200" b="1" dirty="0"/>
              <a:t>In Winter quarter I engaged in 3 design thinking workshops and through these workshops I was able to: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See the design thinking process in action.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See which steps were more relevant than others.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Get hands on experience with note-taking and event photography.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16794" y="4740193"/>
            <a:ext cx="52990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00" tIns="228600" rIns="228600" bIns="228600" anchor="ctr" anchorCtr="1"/>
          <a:lstStyle>
            <a:lvl1pPr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700" b="1" dirty="0">
                <a:solidFill>
                  <a:srgbClr val="22085C"/>
                </a:solidFill>
                <a:latin typeface="+mn-lt"/>
              </a:rPr>
              <a:t>ABSTRACT</a:t>
            </a: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+mn-lt"/>
              </a:rPr>
              <a:t>STRACT</a:t>
            </a:r>
          </a:p>
        </p:txBody>
      </p:sp>
      <p:sp>
        <p:nvSpPr>
          <p:cNvPr id="20" name="Text Box 121"/>
          <p:cNvSpPr txBox="1">
            <a:spLocks noChangeArrowheads="1"/>
          </p:cNvSpPr>
          <p:nvPr/>
        </p:nvSpPr>
        <p:spPr bwMode="auto">
          <a:xfrm>
            <a:off x="1349295" y="5318236"/>
            <a:ext cx="4648486" cy="164968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28600" tIns="228600" rIns="228600" bIns="228600">
            <a:spAutoFit/>
          </a:bodyPr>
          <a:lstStyle/>
          <a:p>
            <a:pPr eaLnBrk="1" hangingPunct="1">
              <a:defRPr/>
            </a:pPr>
            <a:r>
              <a:rPr lang="en-US" altLang="en-US" sz="3200" dirty="0">
                <a:cs typeface="Didot" panose="02000503000000020003" pitchFamily="2" charset="-79"/>
              </a:rPr>
              <a:t>Before I began my internship with the Global Innovation and Design Lab, I had little idea how certain design thinking steps, such as empathy,  could play such a huge role in design. And when I was introduced to the design thinking process, I thought it would stay a linear process.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1" name="Text Box 134"/>
          <p:cNvSpPr txBox="1">
            <a:spLocks noChangeArrowheads="1"/>
          </p:cNvSpPr>
          <p:nvPr/>
        </p:nvSpPr>
        <p:spPr bwMode="auto">
          <a:xfrm>
            <a:off x="21781551" y="3866660"/>
            <a:ext cx="8226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00" tIns="228600" rIns="228600" bIns="228600" anchor="ctr" anchorCtr="1"/>
          <a:lstStyle>
            <a:lvl1pPr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" b="1" dirty="0">
                <a:solidFill>
                  <a:srgbClr val="32184E"/>
                </a:solidFill>
                <a:latin typeface="+mn-lt"/>
              </a:rPr>
              <a:t>THE WORKSHOPS</a:t>
            </a:r>
            <a:endParaRPr lang="en-US" altLang="en-US" sz="3700" b="1" dirty="0">
              <a:solidFill>
                <a:srgbClr val="22085C"/>
              </a:solidFill>
              <a:latin typeface="+mn-lt"/>
            </a:endParaRPr>
          </a:p>
        </p:txBody>
      </p:sp>
      <p:sp>
        <p:nvSpPr>
          <p:cNvPr id="22" name="Text Box 126"/>
          <p:cNvSpPr txBox="1">
            <a:spLocks noChangeArrowheads="1"/>
          </p:cNvSpPr>
          <p:nvPr/>
        </p:nvSpPr>
        <p:spPr bwMode="auto">
          <a:xfrm>
            <a:off x="20743399" y="4307298"/>
            <a:ext cx="11596674" cy="7978487"/>
          </a:xfrm>
          <a:prstGeom prst="rect">
            <a:avLst/>
          </a:prstGeom>
          <a:noFill/>
          <a:ln>
            <a:noFill/>
          </a:ln>
          <a:effectLst/>
        </p:spPr>
        <p:txBody>
          <a:bodyPr lIns="228600" tIns="228600" rIns="228600" bIns="228600"/>
          <a:lstStyle/>
          <a:p>
            <a:pPr eaLnBrk="1" hangingPunct="1">
              <a:defRPr/>
            </a:pPr>
            <a:r>
              <a:rPr lang="en-US" altLang="en-US" sz="3200" b="1" dirty="0"/>
              <a:t>GTCF: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They proved that acknowledging past work before designing is vital.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This plays into design justice principle #10, “Before seeking new design solutions, we look for what is already working at the community level. We honor and uplift traditional, indigenous, and local knowledge and practices.”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/>
              <a:t>Collaboration</a:t>
            </a:r>
            <a:r>
              <a:rPr lang="en-US" altLang="en-US" sz="3200" dirty="0"/>
              <a:t> played an important role during the design process. </a:t>
            </a:r>
          </a:p>
          <a:p>
            <a:pPr eaLnBrk="1" hangingPunct="1">
              <a:defRPr/>
            </a:pPr>
            <a:r>
              <a:rPr lang="en-US" altLang="en-US" sz="3200" b="1" dirty="0"/>
              <a:t>Workshop Group #2: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Groups diligently worked together, showing that the design process is centered in </a:t>
            </a:r>
            <a:r>
              <a:rPr lang="en-US" altLang="en-US" sz="3200" b="1" dirty="0"/>
              <a:t>community</a:t>
            </a:r>
            <a:r>
              <a:rPr lang="en-US" altLang="en-US" sz="3200" dirty="0"/>
              <a:t> and </a:t>
            </a:r>
            <a:r>
              <a:rPr lang="en-US" altLang="en-US" sz="3200" b="1" dirty="0"/>
              <a:t>collaboration</a:t>
            </a:r>
            <a:r>
              <a:rPr lang="en-US" altLang="en-US" sz="3200" dirty="0"/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Participants </a:t>
            </a:r>
            <a:r>
              <a:rPr lang="en-US" altLang="en-US" sz="3200" b="1" dirty="0"/>
              <a:t>empathized</a:t>
            </a:r>
            <a:r>
              <a:rPr lang="en-US" altLang="en-US" sz="3200" dirty="0"/>
              <a:t> with each other later on in the workshop during feedback stages, proving that it is not a linear process.</a:t>
            </a:r>
            <a:endParaRPr lang="en-US" altLang="en-US" sz="3200" b="1" dirty="0"/>
          </a:p>
          <a:p>
            <a:pPr eaLnBrk="1" hangingPunct="1">
              <a:defRPr/>
            </a:pPr>
            <a:r>
              <a:rPr lang="en-US" altLang="en-US" sz="3200" b="1" dirty="0"/>
              <a:t>Shared Futures: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While co-designing the workshop, we kept the students in mind, </a:t>
            </a:r>
            <a:r>
              <a:rPr lang="en-US" altLang="en-US" sz="3200" b="1" dirty="0"/>
              <a:t>empathized</a:t>
            </a:r>
            <a:r>
              <a:rPr lang="en-US" altLang="en-US" sz="3200" dirty="0"/>
              <a:t> with them, as they are the target user.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We know that students appreciate free food (incentive) so we made sure to incorporate that idea while brainstorming for the event.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3" name="Text Box 128"/>
          <p:cNvSpPr txBox="1">
            <a:spLocks noChangeArrowheads="1"/>
          </p:cNvSpPr>
          <p:nvPr/>
        </p:nvSpPr>
        <p:spPr bwMode="auto">
          <a:xfrm>
            <a:off x="10849428" y="14698435"/>
            <a:ext cx="11727107" cy="6581932"/>
          </a:xfrm>
          <a:prstGeom prst="rect">
            <a:avLst/>
          </a:prstGeom>
          <a:noFill/>
          <a:ln>
            <a:noFill/>
          </a:ln>
          <a:effectLst/>
        </p:spPr>
        <p:txBody>
          <a:bodyPr lIns="228600" tIns="228600" rIns="228600" bIns="228600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Good design caters to multiple people and is accessible to everyone, has multiple uses.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The people you are designing for always come first.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Every step plays an important part in the design process, yet </a:t>
            </a:r>
            <a:r>
              <a:rPr lang="en-US" altLang="en-US" sz="2800" dirty="0">
                <a:solidFill>
                  <a:srgbClr val="000000"/>
                </a:solidFill>
                <a:latin typeface="YAFdJt8dAY0 0"/>
              </a:rPr>
              <a:t>d</a:t>
            </a:r>
            <a:r>
              <a:rPr lang="en-US" sz="2800" dirty="0">
                <a:solidFill>
                  <a:srgbClr val="000000"/>
                </a:solidFill>
                <a:effectLst/>
                <a:latin typeface="YAFdJt8dAY0 0"/>
              </a:rPr>
              <a:t>esign thinking is not a linear process. </a:t>
            </a:r>
            <a:r>
              <a:rPr lang="en-US" sz="2800" dirty="0">
                <a:solidFill>
                  <a:srgbClr val="000000"/>
                </a:solidFill>
                <a:latin typeface="YAFdJt8dAY0 0"/>
              </a:rPr>
              <a:t>C</a:t>
            </a:r>
            <a:r>
              <a:rPr lang="en-US" sz="2800" dirty="0">
                <a:solidFill>
                  <a:srgbClr val="000000"/>
                </a:solidFill>
                <a:effectLst/>
                <a:latin typeface="YAFdJt8dAY0 0"/>
              </a:rPr>
              <a:t>ertain steps can come ou</a:t>
            </a:r>
            <a:r>
              <a:rPr lang="en-US" sz="2800" dirty="0">
                <a:solidFill>
                  <a:srgbClr val="000000"/>
                </a:solidFill>
                <a:latin typeface="YAFdJt8dAY0 0"/>
              </a:rPr>
              <a:t>t at any time during the design process. For example: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YAFdJt8dAY0 0"/>
              </a:rPr>
              <a:t>Empathy helps define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YAFdJt8dAY0 0"/>
              </a:rPr>
              <a:t>Learn about users through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YAFdJt8dAY0 0"/>
              </a:rPr>
              <a:t>Tests create new ideas for project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YAFdJt8dAY0 0"/>
              </a:rPr>
              <a:t>Prototypes sparks a new idea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YAFdJt8dAY0 0"/>
              </a:rPr>
              <a:t>Tests reveal insights that redefine the problem</a:t>
            </a:r>
          </a:p>
          <a:p>
            <a:endParaRPr lang="en-US" sz="2800" dirty="0">
              <a:solidFill>
                <a:srgbClr val="000000"/>
              </a:solidFill>
              <a:effectLst/>
              <a:latin typeface="YAFdJt8dAY0 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Moving forward I have </a:t>
            </a:r>
            <a:r>
              <a:rPr lang="en-US" sz="2800" dirty="0">
                <a:solidFill>
                  <a:srgbClr val="000000"/>
                </a:solidFill>
                <a:effectLst/>
              </a:rPr>
              <a:t>a new way of viewing design, with empathy always being at the center. </a:t>
            </a:r>
            <a:endParaRPr lang="en-US" altLang="en-US" sz="28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6" name="Text Box 133"/>
          <p:cNvSpPr txBox="1">
            <a:spLocks noChangeArrowheads="1"/>
          </p:cNvSpPr>
          <p:nvPr/>
        </p:nvSpPr>
        <p:spPr bwMode="auto">
          <a:xfrm>
            <a:off x="12757650" y="14132849"/>
            <a:ext cx="8226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00" tIns="228600" rIns="228600" bIns="228600" anchor="ctr" anchorCtr="1"/>
          <a:lstStyle>
            <a:lvl1pPr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" b="1" dirty="0">
                <a:solidFill>
                  <a:srgbClr val="32184E"/>
                </a:solidFill>
                <a:latin typeface="+mn-lt"/>
              </a:rPr>
              <a:t>CONCLUSIONS AND TAKE AWAYS</a:t>
            </a:r>
          </a:p>
        </p:txBody>
      </p:sp>
      <p:sp>
        <p:nvSpPr>
          <p:cNvPr id="28" name="Text Box 127"/>
          <p:cNvSpPr txBox="1">
            <a:spLocks noChangeArrowheads="1"/>
          </p:cNvSpPr>
          <p:nvPr/>
        </p:nvSpPr>
        <p:spPr bwMode="auto">
          <a:xfrm>
            <a:off x="15436606" y="4546904"/>
            <a:ext cx="4696459" cy="1715987"/>
          </a:xfrm>
          <a:prstGeom prst="rect">
            <a:avLst/>
          </a:prstGeom>
          <a:noFill/>
          <a:ln>
            <a:noFill/>
          </a:ln>
          <a:effectLst/>
        </p:spPr>
        <p:txBody>
          <a:bodyPr lIns="228600" tIns="228600" rIns="228600" bIns="228600"/>
          <a:lstStyle/>
          <a:p>
            <a:pPr eaLnBrk="1" hangingPunct="1">
              <a:defRPr/>
            </a:pPr>
            <a:r>
              <a:rPr lang="en-US" altLang="en-US" b="1" i="1" dirty="0"/>
              <a:t>“Human centered design is a  process that starts with the people you’re designing for and ends with new solutions that are purpose-built to suit their needs.”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" y="591705"/>
            <a:ext cx="6408736" cy="1845184"/>
          </a:xfrm>
          <a:prstGeom prst="rect">
            <a:avLst/>
          </a:prstGeom>
        </p:spPr>
      </p:pic>
      <p:pic>
        <p:nvPicPr>
          <p:cNvPr id="1026" name="Picture 2" descr="Design Images - Free Download on Freepik">
            <a:extLst>
              <a:ext uri="{FF2B5EF4-FFF2-40B4-BE49-F238E27FC236}">
                <a16:creationId xmlns:a16="http://schemas.microsoft.com/office/drawing/2014/main" id="{B6C27001-8E0A-5D46-B8E9-3C71D42C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90" y="-30736"/>
            <a:ext cx="5837292" cy="38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ign Thinking: An introduction ...">
            <a:extLst>
              <a:ext uri="{FF2B5EF4-FFF2-40B4-BE49-F238E27FC236}">
                <a16:creationId xmlns:a16="http://schemas.microsoft.com/office/drawing/2014/main" id="{9F69A7F5-010F-4443-B7B0-12B136A4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0" y="16036461"/>
            <a:ext cx="9014613" cy="4695715"/>
          </a:xfrm>
          <a:prstGeom prst="rect">
            <a:avLst/>
          </a:prstGeom>
          <a:noFill/>
          <a:effectLst>
            <a:softEdge rad="27706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holding a paper and talking to a group of people&#10;&#10;Description automatically generated">
            <a:extLst>
              <a:ext uri="{FF2B5EF4-FFF2-40B4-BE49-F238E27FC236}">
                <a16:creationId xmlns:a16="http://schemas.microsoft.com/office/drawing/2014/main" id="{45E41D83-7CBB-C240-8DC0-4551D4EA7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921" y="14590049"/>
            <a:ext cx="8775909" cy="6581932"/>
          </a:xfrm>
          <a:prstGeom prst="rect">
            <a:avLst/>
          </a:prstGeom>
          <a:effectLst>
            <a:glow>
              <a:schemeClr val="accent1"/>
            </a:glow>
            <a:reflection stA="45000" endPos="0" dist="50800" dir="5400000" sy="-100000" algn="bl" rotWithShape="0"/>
            <a:softEdge rad="181719"/>
          </a:effectLst>
        </p:spPr>
      </p:pic>
      <p:pic>
        <p:nvPicPr>
          <p:cNvPr id="1032" name="Picture 8" descr="The Good, Bad And Ugly Of Empathy">
            <a:extLst>
              <a:ext uri="{FF2B5EF4-FFF2-40B4-BE49-F238E27FC236}">
                <a16:creationId xmlns:a16="http://schemas.microsoft.com/office/drawing/2014/main" id="{024C3995-FDE3-DA4F-8403-D9B372A1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044" y="8922969"/>
            <a:ext cx="4496383" cy="32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7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26956</TotalTime>
  <Words>439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YAFdJt8dAY0 0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wheela</dc:creator>
  <cp:lastModifiedBy>Sarah Newell</cp:lastModifiedBy>
  <cp:revision>22</cp:revision>
  <dcterms:created xsi:type="dcterms:W3CDTF">2020-04-10T23:08:15Z</dcterms:created>
  <dcterms:modified xsi:type="dcterms:W3CDTF">2025-04-23T23:07:24Z</dcterms:modified>
</cp:coreProperties>
</file>