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Canva Sans" panose="020B0604020202020204" charset="0"/>
      <p:regular r:id="rId21"/>
    </p:embeddedFont>
    <p:embeddedFont>
      <p:font typeface="Canva Sans Bold" panose="020B0604020202020204" charset="0"/>
      <p:regular r:id="rId22"/>
    </p:embeddedFont>
    <p:embeddedFont>
      <p:font typeface="League Gothic Italics" panose="020B0604020202020204" charset="0"/>
      <p:regular r:id="rId23"/>
    </p:embeddedFont>
    <p:embeddedFont>
      <p:font typeface="Poppins Bold" panose="020B0604020202020204" charset="0"/>
      <p:regular r:id="rId24"/>
    </p:embeddedFont>
    <p:embeddedFont>
      <p:font typeface="Poppins Light" panose="00000400000000000000" pitchFamily="2" charset="0"/>
      <p:regular r:id="rId25"/>
      <p:italic r:id="rId26"/>
    </p:embeddedFont>
    <p:embeddedFont>
      <p:font typeface="Poppins Light Bold" panose="020B0604020202020204" charset="0"/>
      <p:regular r:id="rId27"/>
    </p:embeddedFont>
    <p:embeddedFont>
      <p:font typeface="Saira Black"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Engage students in active learning.</a:t>
            </a:r>
          </a:p>
          <a:p>
            <a:r>
              <a:rPr lang="en-US"/>
              <a:t>- Connect students to resources.</a:t>
            </a:r>
          </a:p>
          <a:p>
            <a:r>
              <a:rPr lang="en-US"/>
              <a:t>- Build supportive and inclusive communities.</a:t>
            </a:r>
          </a:p>
          <a:p>
            <a:r>
              <a:rPr lang="en-US"/>
              <a:t>- Help students learn and grow outside of the classroom through events, activities, and services intentionally designed to support learning, community building, and personal development.</a:t>
            </a:r>
          </a:p>
          <a:p>
            <a:endParaRPr lang="en-US"/>
          </a:p>
          <a:p>
            <a:r>
              <a:rPr lang="en-US"/>
              <a:t>We live, workand learn in Seattle and will help others make the most out of the city!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Examples of past events includes: </a:t>
            </a:r>
          </a:p>
          <a:p>
            <a:endParaRPr lang="en-US"/>
          </a:p>
          <a:p>
            <a:r>
              <a:rPr lang="en-US"/>
              <a:t>Fall  Fest</a:t>
            </a:r>
          </a:p>
          <a:p>
            <a:r>
              <a:rPr lang="en-US"/>
              <a:t>KPOP Dance Class</a:t>
            </a:r>
          </a:p>
          <a:p>
            <a:r>
              <a:rPr lang="en-US"/>
              <a:t>Culture Week</a:t>
            </a:r>
          </a:p>
          <a:p>
            <a:r>
              <a:rPr lang="en-US"/>
              <a:t>Movie Nights </a:t>
            </a:r>
          </a:p>
          <a:p>
            <a:r>
              <a:rPr lang="en-US"/>
              <a:t>Monthly Game Night </a:t>
            </a:r>
          </a:p>
          <a:p>
            <a:r>
              <a:rPr lang="en-US"/>
              <a:t>Lunar New Year Celebration </a:t>
            </a:r>
          </a:p>
          <a:p>
            <a:r>
              <a:rPr lang="en-US"/>
              <a:t>Diwali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Examples of past events includes: </a:t>
            </a:r>
          </a:p>
          <a:p>
            <a:endParaRPr lang="en-US"/>
          </a:p>
          <a:p>
            <a:r>
              <a:rPr lang="en-US"/>
              <a:t>Fall  Fest</a:t>
            </a:r>
          </a:p>
          <a:p>
            <a:r>
              <a:rPr lang="en-US"/>
              <a:t>KPOP Dance Class</a:t>
            </a:r>
          </a:p>
          <a:p>
            <a:r>
              <a:rPr lang="en-US"/>
              <a:t>Culture Week</a:t>
            </a:r>
          </a:p>
          <a:p>
            <a:r>
              <a:rPr lang="en-US"/>
              <a:t>Movie Nights </a:t>
            </a:r>
          </a:p>
          <a:p>
            <a:r>
              <a:rPr lang="en-US"/>
              <a:t>Monthly Game Night </a:t>
            </a:r>
          </a:p>
          <a:p>
            <a:r>
              <a:rPr lang="en-US"/>
              <a:t>Lunar New Year Celebration </a:t>
            </a:r>
          </a:p>
          <a:p>
            <a:r>
              <a:rPr lang="en-US"/>
              <a:t>Diwali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Goal: to provide an enriching and holistic graduate experience.</a:t>
            </a:r>
          </a:p>
          <a:p>
            <a:endParaRPr lang="en-US"/>
          </a:p>
          <a:p>
            <a:r>
              <a:rPr lang="en-US"/>
              <a:t>Not sure who to contact with your questions? Start with us!</a:t>
            </a:r>
          </a:p>
          <a:p>
            <a:r>
              <a:rPr lang="en-US"/>
              <a:t>We're also the people who put on or help out with many of the programs you'll see below!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Team of Ambassadors:</a:t>
            </a:r>
          </a:p>
          <a:p>
            <a:r>
              <a:rPr lang="en-US"/>
              <a:t>fostering engagement, </a:t>
            </a:r>
          </a:p>
          <a:p>
            <a:r>
              <a:rPr lang="en-US"/>
              <a:t>promoting resources/services &amp; </a:t>
            </a:r>
          </a:p>
          <a:p>
            <a:r>
              <a:rPr lang="en-US"/>
              <a:t>advocating for the needs and interests of graduate students within the Northeastern community.</a:t>
            </a:r>
          </a:p>
          <a:p>
            <a:endParaRPr lang="en-US"/>
          </a:p>
          <a:p>
            <a:r>
              <a:rPr lang="en-US"/>
              <a:t>Many colleges and departments also have their own ambassadors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Give examples of what the SIGs have done for campus (events hosted, professional development opps such as Coding Night or corporate office visit to Google, support groups such as debrief after last year's Grace Hopper Conference)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Give examples of what the SIGs have done for campus (events hosted, professional development opps such as Coding Night or corporate office visit to Google, support groups such as debrief after last year's Grace Hopper Conference)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graduated within the last two years from an undergraduate institution, one of the three recommendations is required to come from an academic reference. If you have been out of school for more than two years, the three recommendations can come from any combination of academic or professional experiences.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Examples of past events includes: </a:t>
            </a:r>
          </a:p>
          <a:p>
            <a:endParaRPr lang="en-US"/>
          </a:p>
          <a:p>
            <a:r>
              <a:rPr lang="en-US"/>
              <a:t>Fall  Fest</a:t>
            </a:r>
          </a:p>
          <a:p>
            <a:r>
              <a:rPr lang="en-US"/>
              <a:t>KPOP Dance Class</a:t>
            </a:r>
          </a:p>
          <a:p>
            <a:r>
              <a:rPr lang="en-US"/>
              <a:t>Culture Week</a:t>
            </a:r>
          </a:p>
          <a:p>
            <a:r>
              <a:rPr lang="en-US"/>
              <a:t>Movie Nights </a:t>
            </a:r>
          </a:p>
          <a:p>
            <a:r>
              <a:rPr lang="en-US"/>
              <a:t>Monthly Game Night </a:t>
            </a:r>
          </a:p>
          <a:p>
            <a:r>
              <a:rPr lang="en-US"/>
              <a:t>Lunar New Year Celebration </a:t>
            </a:r>
          </a:p>
          <a:p>
            <a:r>
              <a:rPr lang="en-US"/>
              <a:t>Diwali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3-Year MSW (11 quarters)</a:t>
            </a:r>
          </a:p>
          <a:p>
            <a:r>
              <a:rPr lang="en-US"/>
              <a:t>$62,572 (2024-25 WA resident rates)</a:t>
            </a:r>
          </a:p>
          <a:p>
            <a:endParaRPr lang="en-US"/>
          </a:p>
          <a:p>
            <a:r>
              <a:rPr lang="en-US"/>
              <a:t>18-Month Advanced Standing (6 quarters)</a:t>
            </a:r>
          </a:p>
          <a:p>
            <a:r>
              <a:rPr lang="en-US"/>
              <a:t>$35,692 (2024-25 WA resident rates)</a:t>
            </a:r>
          </a:p>
          <a:p>
            <a:endParaRPr lang="en-US"/>
          </a:p>
          <a:p>
            <a:r>
              <a:rPr lang="en-US"/>
              <a:t>Please note that financial aid funding for part-time graduate students is typically limited to student loans and scholarships. No full-time MSW option is available at UW Tacoma. We strongly urge you to speak with one of our Financial Aid representatives so that they can give you an idea of what financial aid you would be eligible for. To schedule an appointment with Financial Aid, please contact their office at 253-692-4374.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Examples of past events includes: </a:t>
            </a:r>
          </a:p>
          <a:p>
            <a:endParaRPr lang="en-US"/>
          </a:p>
          <a:p>
            <a:r>
              <a:rPr lang="en-US"/>
              <a:t>Fall  Fest</a:t>
            </a:r>
          </a:p>
          <a:p>
            <a:r>
              <a:rPr lang="en-US"/>
              <a:t>KPOP Dance Class</a:t>
            </a:r>
          </a:p>
          <a:p>
            <a:r>
              <a:rPr lang="en-US"/>
              <a:t>Culture Week</a:t>
            </a:r>
          </a:p>
          <a:p>
            <a:r>
              <a:rPr lang="en-US"/>
              <a:t>Movie Nights </a:t>
            </a:r>
          </a:p>
          <a:p>
            <a:r>
              <a:rPr lang="en-US"/>
              <a:t>Monthly Game Night </a:t>
            </a:r>
          </a:p>
          <a:p>
            <a:r>
              <a:rPr lang="en-US"/>
              <a:t>Lunar New Year Celebration </a:t>
            </a:r>
          </a:p>
          <a:p>
            <a:r>
              <a:rPr lang="en-US"/>
              <a:t>Diwali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tacoma.uw.edu/registrar/tuition-rat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grad.uw.edu/admission/apply-no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85432" y="9617"/>
            <a:ext cx="11364758" cy="10287000"/>
          </a:xfrm>
          <a:prstGeom prst="rect">
            <a:avLst/>
          </a:prstGeom>
          <a:solidFill>
            <a:srgbClr val="32006F"/>
          </a:solidFill>
        </p:spPr>
      </p:sp>
      <p:grpSp>
        <p:nvGrpSpPr>
          <p:cNvPr id="3" name="Group 3"/>
          <p:cNvGrpSpPr/>
          <p:nvPr/>
        </p:nvGrpSpPr>
        <p:grpSpPr>
          <a:xfrm>
            <a:off x="3037028" y="7897041"/>
            <a:ext cx="5283072" cy="6664553"/>
            <a:chOff x="0" y="0"/>
            <a:chExt cx="7044095" cy="8886071"/>
          </a:xfrm>
        </p:grpSpPr>
        <p:grpSp>
          <p:nvGrpSpPr>
            <p:cNvPr id="4" name="Group 4"/>
            <p:cNvGrpSpPr/>
            <p:nvPr/>
          </p:nvGrpSpPr>
          <p:grpSpPr>
            <a:xfrm rot="-5400000">
              <a:off x="-1682038" y="4411109"/>
              <a:ext cx="3670344" cy="306267"/>
              <a:chOff x="0" y="0"/>
              <a:chExt cx="5397101" cy="406400"/>
            </a:xfrm>
          </p:grpSpPr>
          <p:sp>
            <p:nvSpPr>
              <p:cNvPr id="5" name="Freeform 5"/>
              <p:cNvSpPr/>
              <p:nvPr/>
            </p:nvSpPr>
            <p:spPr>
              <a:xfrm>
                <a:off x="17780" y="22853"/>
                <a:ext cx="5371701" cy="294099"/>
              </a:xfrm>
              <a:custGeom>
                <a:avLst/>
                <a:gdLst/>
                <a:ahLst/>
                <a:cxnLst/>
                <a:rect l="l" t="t" r="r" b="b"/>
                <a:pathLst>
                  <a:path w="5371701" h="294099">
                    <a:moveTo>
                      <a:pt x="5371701" y="147049"/>
                    </a:moveTo>
                    <a:cubicBezTo>
                      <a:pt x="5371701" y="66276"/>
                      <a:pt x="5291691" y="0"/>
                      <a:pt x="5191361" y="0"/>
                    </a:cubicBezTo>
                    <a:lnTo>
                      <a:pt x="172720" y="0"/>
                    </a:lnTo>
                    <a:lnTo>
                      <a:pt x="172720" y="1036"/>
                    </a:lnTo>
                    <a:cubicBezTo>
                      <a:pt x="76200" y="4142"/>
                      <a:pt x="0" y="68347"/>
                      <a:pt x="0" y="147049"/>
                    </a:cubicBezTo>
                    <a:cubicBezTo>
                      <a:pt x="0" y="225752"/>
                      <a:pt x="77470" y="289956"/>
                      <a:pt x="172720" y="293063"/>
                    </a:cubicBezTo>
                    <a:lnTo>
                      <a:pt x="172720" y="294099"/>
                    </a:lnTo>
                    <a:lnTo>
                      <a:pt x="5191361" y="294099"/>
                    </a:lnTo>
                    <a:cubicBezTo>
                      <a:pt x="5290421" y="294099"/>
                      <a:pt x="5371701" y="227823"/>
                      <a:pt x="5371701" y="147049"/>
                    </a:cubicBezTo>
                    <a:close/>
                  </a:path>
                </a:pathLst>
              </a:custGeom>
              <a:solidFill>
                <a:srgbClr val="E7D4A2"/>
              </a:solidFill>
            </p:spPr>
          </p:sp>
        </p:grpSp>
        <p:grpSp>
          <p:nvGrpSpPr>
            <p:cNvPr id="6" name="Group 6"/>
            <p:cNvGrpSpPr/>
            <p:nvPr/>
          </p:nvGrpSpPr>
          <p:grpSpPr>
            <a:xfrm rot="-5400000">
              <a:off x="2447927" y="4289902"/>
              <a:ext cx="8886071" cy="306267"/>
              <a:chOff x="0" y="0"/>
              <a:chExt cx="13066629" cy="406400"/>
            </a:xfrm>
          </p:grpSpPr>
          <p:sp>
            <p:nvSpPr>
              <p:cNvPr id="7" name="Freeform 7"/>
              <p:cNvSpPr/>
              <p:nvPr/>
            </p:nvSpPr>
            <p:spPr>
              <a:xfrm>
                <a:off x="17780" y="22853"/>
                <a:ext cx="13041229" cy="294099"/>
              </a:xfrm>
              <a:custGeom>
                <a:avLst/>
                <a:gdLst/>
                <a:ahLst/>
                <a:cxnLst/>
                <a:rect l="l" t="t" r="r" b="b"/>
                <a:pathLst>
                  <a:path w="13041229" h="294099">
                    <a:moveTo>
                      <a:pt x="13041229" y="147049"/>
                    </a:moveTo>
                    <a:cubicBezTo>
                      <a:pt x="13041229" y="66276"/>
                      <a:pt x="12961219" y="0"/>
                      <a:pt x="12860889" y="0"/>
                    </a:cubicBezTo>
                    <a:lnTo>
                      <a:pt x="172720" y="0"/>
                    </a:lnTo>
                    <a:lnTo>
                      <a:pt x="172720" y="1036"/>
                    </a:lnTo>
                    <a:cubicBezTo>
                      <a:pt x="76200" y="4142"/>
                      <a:pt x="0" y="68347"/>
                      <a:pt x="0" y="147049"/>
                    </a:cubicBezTo>
                    <a:cubicBezTo>
                      <a:pt x="0" y="225752"/>
                      <a:pt x="77470" y="289956"/>
                      <a:pt x="172720" y="293063"/>
                    </a:cubicBezTo>
                    <a:lnTo>
                      <a:pt x="172720" y="294099"/>
                    </a:lnTo>
                    <a:lnTo>
                      <a:pt x="12860889" y="294099"/>
                    </a:lnTo>
                    <a:cubicBezTo>
                      <a:pt x="12959949" y="294099"/>
                      <a:pt x="13041229" y="227823"/>
                      <a:pt x="13041229" y="147049"/>
                    </a:cubicBezTo>
                    <a:close/>
                  </a:path>
                </a:pathLst>
              </a:custGeom>
              <a:solidFill>
                <a:srgbClr val="E7D4A2"/>
              </a:solidFill>
            </p:spPr>
          </p:sp>
        </p:grpSp>
        <p:grpSp>
          <p:nvGrpSpPr>
            <p:cNvPr id="8" name="Group 8"/>
            <p:cNvGrpSpPr/>
            <p:nvPr/>
          </p:nvGrpSpPr>
          <p:grpSpPr>
            <a:xfrm rot="-5400000">
              <a:off x="4553263" y="5679553"/>
              <a:ext cx="2779303" cy="306267"/>
              <a:chOff x="0" y="0"/>
              <a:chExt cx="4086860" cy="406400"/>
            </a:xfrm>
          </p:grpSpPr>
          <p:sp>
            <p:nvSpPr>
              <p:cNvPr id="9" name="Freeform 9"/>
              <p:cNvSpPr/>
              <p:nvPr/>
            </p:nvSpPr>
            <p:spPr>
              <a:xfrm>
                <a:off x="17780" y="22853"/>
                <a:ext cx="4061460" cy="294099"/>
              </a:xfrm>
              <a:custGeom>
                <a:avLst/>
                <a:gdLst/>
                <a:ahLst/>
                <a:cxnLst/>
                <a:rect l="l" t="t" r="r" b="b"/>
                <a:pathLst>
                  <a:path w="4061460" h="294099">
                    <a:moveTo>
                      <a:pt x="4061460" y="147049"/>
                    </a:moveTo>
                    <a:cubicBezTo>
                      <a:pt x="4061460" y="66276"/>
                      <a:pt x="3981450" y="0"/>
                      <a:pt x="3881120" y="0"/>
                    </a:cubicBezTo>
                    <a:lnTo>
                      <a:pt x="172720" y="0"/>
                    </a:lnTo>
                    <a:lnTo>
                      <a:pt x="172720" y="1036"/>
                    </a:lnTo>
                    <a:cubicBezTo>
                      <a:pt x="76200" y="4142"/>
                      <a:pt x="0" y="68347"/>
                      <a:pt x="0" y="147049"/>
                    </a:cubicBezTo>
                    <a:cubicBezTo>
                      <a:pt x="0" y="225752"/>
                      <a:pt x="77470" y="289956"/>
                      <a:pt x="172720" y="293063"/>
                    </a:cubicBezTo>
                    <a:lnTo>
                      <a:pt x="172720" y="294099"/>
                    </a:lnTo>
                    <a:lnTo>
                      <a:pt x="3881120" y="294099"/>
                    </a:lnTo>
                    <a:cubicBezTo>
                      <a:pt x="3980180" y="294099"/>
                      <a:pt x="4061460" y="227823"/>
                      <a:pt x="4061460" y="147049"/>
                    </a:cubicBezTo>
                    <a:close/>
                  </a:path>
                </a:pathLst>
              </a:custGeom>
              <a:solidFill>
                <a:srgbClr val="D8373F"/>
              </a:solidFill>
            </p:spPr>
          </p:sp>
        </p:grpSp>
        <p:grpSp>
          <p:nvGrpSpPr>
            <p:cNvPr id="10" name="Group 10"/>
            <p:cNvGrpSpPr/>
            <p:nvPr/>
          </p:nvGrpSpPr>
          <p:grpSpPr>
            <a:xfrm rot="-5400000">
              <a:off x="5520996" y="2844723"/>
              <a:ext cx="537571" cy="306267"/>
              <a:chOff x="0" y="0"/>
              <a:chExt cx="790478" cy="406400"/>
            </a:xfrm>
          </p:grpSpPr>
          <p:sp>
            <p:nvSpPr>
              <p:cNvPr id="11" name="Freeform 11"/>
              <p:cNvSpPr/>
              <p:nvPr/>
            </p:nvSpPr>
            <p:spPr>
              <a:xfrm>
                <a:off x="17780" y="22853"/>
                <a:ext cx="765078" cy="294099"/>
              </a:xfrm>
              <a:custGeom>
                <a:avLst/>
                <a:gdLst/>
                <a:ahLst/>
                <a:cxnLst/>
                <a:rect l="l" t="t" r="r" b="b"/>
                <a:pathLst>
                  <a:path w="765078" h="294099">
                    <a:moveTo>
                      <a:pt x="765078" y="147049"/>
                    </a:moveTo>
                    <a:cubicBezTo>
                      <a:pt x="765078" y="66276"/>
                      <a:pt x="685068" y="0"/>
                      <a:pt x="584738" y="0"/>
                    </a:cubicBezTo>
                    <a:lnTo>
                      <a:pt x="172720" y="0"/>
                    </a:lnTo>
                    <a:lnTo>
                      <a:pt x="172720" y="1036"/>
                    </a:lnTo>
                    <a:cubicBezTo>
                      <a:pt x="76200" y="4142"/>
                      <a:pt x="0" y="68347"/>
                      <a:pt x="0" y="147049"/>
                    </a:cubicBezTo>
                    <a:cubicBezTo>
                      <a:pt x="0" y="225752"/>
                      <a:pt x="77470" y="289956"/>
                      <a:pt x="172720" y="293063"/>
                    </a:cubicBezTo>
                    <a:lnTo>
                      <a:pt x="172720" y="294099"/>
                    </a:lnTo>
                    <a:lnTo>
                      <a:pt x="584738" y="294099"/>
                    </a:lnTo>
                    <a:cubicBezTo>
                      <a:pt x="683798" y="294099"/>
                      <a:pt x="765078" y="227823"/>
                      <a:pt x="765078" y="147049"/>
                    </a:cubicBezTo>
                    <a:close/>
                  </a:path>
                </a:pathLst>
              </a:custGeom>
              <a:solidFill>
                <a:srgbClr val="E7D4A2"/>
              </a:solidFill>
            </p:spPr>
          </p:sp>
        </p:grpSp>
        <p:grpSp>
          <p:nvGrpSpPr>
            <p:cNvPr id="12" name="Group 12"/>
            <p:cNvGrpSpPr/>
            <p:nvPr/>
          </p:nvGrpSpPr>
          <p:grpSpPr>
            <a:xfrm rot="-5400000">
              <a:off x="-493352" y="4856629"/>
              <a:ext cx="2779303" cy="306267"/>
              <a:chOff x="0" y="0"/>
              <a:chExt cx="4086860" cy="406400"/>
            </a:xfrm>
          </p:grpSpPr>
          <p:sp>
            <p:nvSpPr>
              <p:cNvPr id="13" name="Freeform 13"/>
              <p:cNvSpPr/>
              <p:nvPr/>
            </p:nvSpPr>
            <p:spPr>
              <a:xfrm>
                <a:off x="17780" y="22853"/>
                <a:ext cx="4061460" cy="294099"/>
              </a:xfrm>
              <a:custGeom>
                <a:avLst/>
                <a:gdLst/>
                <a:ahLst/>
                <a:cxnLst/>
                <a:rect l="l" t="t" r="r" b="b"/>
                <a:pathLst>
                  <a:path w="4061460" h="294099">
                    <a:moveTo>
                      <a:pt x="4061460" y="147049"/>
                    </a:moveTo>
                    <a:cubicBezTo>
                      <a:pt x="4061460" y="66276"/>
                      <a:pt x="3981450" y="0"/>
                      <a:pt x="3881120" y="0"/>
                    </a:cubicBezTo>
                    <a:lnTo>
                      <a:pt x="172720" y="0"/>
                    </a:lnTo>
                    <a:lnTo>
                      <a:pt x="172720" y="1036"/>
                    </a:lnTo>
                    <a:cubicBezTo>
                      <a:pt x="76200" y="4142"/>
                      <a:pt x="0" y="68347"/>
                      <a:pt x="0" y="147049"/>
                    </a:cubicBezTo>
                    <a:cubicBezTo>
                      <a:pt x="0" y="225752"/>
                      <a:pt x="77470" y="289956"/>
                      <a:pt x="172720" y="293063"/>
                    </a:cubicBezTo>
                    <a:lnTo>
                      <a:pt x="172720" y="294099"/>
                    </a:lnTo>
                    <a:lnTo>
                      <a:pt x="3881120" y="294099"/>
                    </a:lnTo>
                    <a:cubicBezTo>
                      <a:pt x="3980180" y="294099"/>
                      <a:pt x="4061460" y="227823"/>
                      <a:pt x="4061460" y="147049"/>
                    </a:cubicBezTo>
                    <a:close/>
                  </a:path>
                </a:pathLst>
              </a:custGeom>
              <a:solidFill>
                <a:srgbClr val="E7D4A2"/>
              </a:solidFill>
            </p:spPr>
          </p:sp>
        </p:grpSp>
        <p:grpSp>
          <p:nvGrpSpPr>
            <p:cNvPr id="14" name="Group 14"/>
            <p:cNvGrpSpPr/>
            <p:nvPr/>
          </p:nvGrpSpPr>
          <p:grpSpPr>
            <a:xfrm rot="-5400000">
              <a:off x="274953" y="3965589"/>
              <a:ext cx="2779303" cy="306267"/>
              <a:chOff x="0" y="0"/>
              <a:chExt cx="4086860" cy="406400"/>
            </a:xfrm>
          </p:grpSpPr>
          <p:sp>
            <p:nvSpPr>
              <p:cNvPr id="15" name="Freeform 15"/>
              <p:cNvSpPr/>
              <p:nvPr/>
            </p:nvSpPr>
            <p:spPr>
              <a:xfrm>
                <a:off x="17780" y="22853"/>
                <a:ext cx="4061460" cy="294099"/>
              </a:xfrm>
              <a:custGeom>
                <a:avLst/>
                <a:gdLst/>
                <a:ahLst/>
                <a:cxnLst/>
                <a:rect l="l" t="t" r="r" b="b"/>
                <a:pathLst>
                  <a:path w="4061460" h="294099">
                    <a:moveTo>
                      <a:pt x="4061460" y="147049"/>
                    </a:moveTo>
                    <a:cubicBezTo>
                      <a:pt x="4061460" y="66276"/>
                      <a:pt x="3981450" y="0"/>
                      <a:pt x="3881120" y="0"/>
                    </a:cubicBezTo>
                    <a:lnTo>
                      <a:pt x="172720" y="0"/>
                    </a:lnTo>
                    <a:lnTo>
                      <a:pt x="172720" y="1036"/>
                    </a:lnTo>
                    <a:cubicBezTo>
                      <a:pt x="76200" y="4142"/>
                      <a:pt x="0" y="68347"/>
                      <a:pt x="0" y="147049"/>
                    </a:cubicBezTo>
                    <a:cubicBezTo>
                      <a:pt x="0" y="225752"/>
                      <a:pt x="77470" y="289956"/>
                      <a:pt x="172720" y="293063"/>
                    </a:cubicBezTo>
                    <a:lnTo>
                      <a:pt x="172720" y="294099"/>
                    </a:lnTo>
                    <a:lnTo>
                      <a:pt x="3881120" y="294099"/>
                    </a:lnTo>
                    <a:cubicBezTo>
                      <a:pt x="3980180" y="294099"/>
                      <a:pt x="4061460" y="227823"/>
                      <a:pt x="4061460" y="147049"/>
                    </a:cubicBezTo>
                    <a:close/>
                  </a:path>
                </a:pathLst>
              </a:custGeom>
              <a:solidFill>
                <a:srgbClr val="E7D4A2"/>
              </a:solidFill>
            </p:spPr>
          </p:sp>
        </p:grpSp>
        <p:grpSp>
          <p:nvGrpSpPr>
            <p:cNvPr id="16" name="Group 16"/>
            <p:cNvGrpSpPr/>
            <p:nvPr/>
          </p:nvGrpSpPr>
          <p:grpSpPr>
            <a:xfrm rot="-5400000">
              <a:off x="1094949" y="3965589"/>
              <a:ext cx="2779303" cy="306267"/>
              <a:chOff x="0" y="0"/>
              <a:chExt cx="4086860" cy="406400"/>
            </a:xfrm>
          </p:grpSpPr>
          <p:sp>
            <p:nvSpPr>
              <p:cNvPr id="17" name="Freeform 17"/>
              <p:cNvSpPr/>
              <p:nvPr/>
            </p:nvSpPr>
            <p:spPr>
              <a:xfrm>
                <a:off x="17780" y="22853"/>
                <a:ext cx="4061460" cy="294099"/>
              </a:xfrm>
              <a:custGeom>
                <a:avLst/>
                <a:gdLst/>
                <a:ahLst/>
                <a:cxnLst/>
                <a:rect l="l" t="t" r="r" b="b"/>
                <a:pathLst>
                  <a:path w="4061460" h="294099">
                    <a:moveTo>
                      <a:pt x="4061460" y="147049"/>
                    </a:moveTo>
                    <a:cubicBezTo>
                      <a:pt x="4061460" y="66276"/>
                      <a:pt x="3981450" y="0"/>
                      <a:pt x="3881120" y="0"/>
                    </a:cubicBezTo>
                    <a:lnTo>
                      <a:pt x="172720" y="0"/>
                    </a:lnTo>
                    <a:lnTo>
                      <a:pt x="172720" y="1036"/>
                    </a:lnTo>
                    <a:cubicBezTo>
                      <a:pt x="76200" y="4142"/>
                      <a:pt x="0" y="68347"/>
                      <a:pt x="0" y="147049"/>
                    </a:cubicBezTo>
                    <a:cubicBezTo>
                      <a:pt x="0" y="225752"/>
                      <a:pt x="77470" y="289956"/>
                      <a:pt x="172720" y="293063"/>
                    </a:cubicBezTo>
                    <a:lnTo>
                      <a:pt x="172720" y="294099"/>
                    </a:lnTo>
                    <a:lnTo>
                      <a:pt x="3881120" y="294099"/>
                    </a:lnTo>
                    <a:cubicBezTo>
                      <a:pt x="3980180" y="294099"/>
                      <a:pt x="4061460" y="227823"/>
                      <a:pt x="4061460" y="147049"/>
                    </a:cubicBezTo>
                    <a:close/>
                  </a:path>
                </a:pathLst>
              </a:custGeom>
              <a:solidFill>
                <a:srgbClr val="E7D4A2"/>
              </a:solidFill>
            </p:spPr>
          </p:sp>
        </p:grpSp>
        <p:grpSp>
          <p:nvGrpSpPr>
            <p:cNvPr id="18" name="Group 18"/>
            <p:cNvGrpSpPr/>
            <p:nvPr/>
          </p:nvGrpSpPr>
          <p:grpSpPr>
            <a:xfrm rot="-5400000">
              <a:off x="1889335" y="2256400"/>
              <a:ext cx="2779303" cy="306267"/>
              <a:chOff x="0" y="0"/>
              <a:chExt cx="4086860" cy="406400"/>
            </a:xfrm>
          </p:grpSpPr>
          <p:sp>
            <p:nvSpPr>
              <p:cNvPr id="19" name="Freeform 19"/>
              <p:cNvSpPr/>
              <p:nvPr/>
            </p:nvSpPr>
            <p:spPr>
              <a:xfrm>
                <a:off x="17780" y="22853"/>
                <a:ext cx="4061460" cy="294099"/>
              </a:xfrm>
              <a:custGeom>
                <a:avLst/>
                <a:gdLst/>
                <a:ahLst/>
                <a:cxnLst/>
                <a:rect l="l" t="t" r="r" b="b"/>
                <a:pathLst>
                  <a:path w="4061460" h="294099">
                    <a:moveTo>
                      <a:pt x="4061460" y="147049"/>
                    </a:moveTo>
                    <a:cubicBezTo>
                      <a:pt x="4061460" y="66276"/>
                      <a:pt x="3981450" y="0"/>
                      <a:pt x="3881120" y="0"/>
                    </a:cubicBezTo>
                    <a:lnTo>
                      <a:pt x="172720" y="0"/>
                    </a:lnTo>
                    <a:lnTo>
                      <a:pt x="172720" y="1036"/>
                    </a:lnTo>
                    <a:cubicBezTo>
                      <a:pt x="76200" y="4142"/>
                      <a:pt x="0" y="68347"/>
                      <a:pt x="0" y="147049"/>
                    </a:cubicBezTo>
                    <a:cubicBezTo>
                      <a:pt x="0" y="225752"/>
                      <a:pt x="77470" y="289956"/>
                      <a:pt x="172720" y="293063"/>
                    </a:cubicBezTo>
                    <a:lnTo>
                      <a:pt x="172720" y="294099"/>
                    </a:lnTo>
                    <a:lnTo>
                      <a:pt x="3881120" y="294099"/>
                    </a:lnTo>
                    <a:cubicBezTo>
                      <a:pt x="3980180" y="294099"/>
                      <a:pt x="4061460" y="227823"/>
                      <a:pt x="4061460" y="147049"/>
                    </a:cubicBezTo>
                    <a:close/>
                  </a:path>
                </a:pathLst>
              </a:custGeom>
              <a:solidFill>
                <a:srgbClr val="E7D4A2"/>
              </a:solidFill>
            </p:spPr>
          </p:sp>
        </p:grpSp>
        <p:grpSp>
          <p:nvGrpSpPr>
            <p:cNvPr id="20" name="Group 20"/>
            <p:cNvGrpSpPr/>
            <p:nvPr/>
          </p:nvGrpSpPr>
          <p:grpSpPr>
            <a:xfrm rot="-5400000">
              <a:off x="3010201" y="115652"/>
              <a:ext cx="537571" cy="306267"/>
              <a:chOff x="0" y="0"/>
              <a:chExt cx="790478" cy="406400"/>
            </a:xfrm>
          </p:grpSpPr>
          <p:sp>
            <p:nvSpPr>
              <p:cNvPr id="21" name="Freeform 21"/>
              <p:cNvSpPr/>
              <p:nvPr/>
            </p:nvSpPr>
            <p:spPr>
              <a:xfrm>
                <a:off x="17780" y="22853"/>
                <a:ext cx="765078" cy="294099"/>
              </a:xfrm>
              <a:custGeom>
                <a:avLst/>
                <a:gdLst/>
                <a:ahLst/>
                <a:cxnLst/>
                <a:rect l="l" t="t" r="r" b="b"/>
                <a:pathLst>
                  <a:path w="765078" h="294099">
                    <a:moveTo>
                      <a:pt x="765078" y="147049"/>
                    </a:moveTo>
                    <a:cubicBezTo>
                      <a:pt x="765078" y="66276"/>
                      <a:pt x="685068" y="0"/>
                      <a:pt x="584738" y="0"/>
                    </a:cubicBezTo>
                    <a:lnTo>
                      <a:pt x="172720" y="0"/>
                    </a:lnTo>
                    <a:lnTo>
                      <a:pt x="172720" y="1036"/>
                    </a:lnTo>
                    <a:cubicBezTo>
                      <a:pt x="76200" y="4142"/>
                      <a:pt x="0" y="68347"/>
                      <a:pt x="0" y="147049"/>
                    </a:cubicBezTo>
                    <a:cubicBezTo>
                      <a:pt x="0" y="225752"/>
                      <a:pt x="77470" y="289956"/>
                      <a:pt x="172720" y="293063"/>
                    </a:cubicBezTo>
                    <a:lnTo>
                      <a:pt x="172720" y="294099"/>
                    </a:lnTo>
                    <a:lnTo>
                      <a:pt x="584738" y="294099"/>
                    </a:lnTo>
                    <a:cubicBezTo>
                      <a:pt x="683798" y="294099"/>
                      <a:pt x="765078" y="227823"/>
                      <a:pt x="765078" y="147049"/>
                    </a:cubicBezTo>
                    <a:close/>
                  </a:path>
                </a:pathLst>
              </a:custGeom>
              <a:solidFill>
                <a:srgbClr val="E7D4A2"/>
              </a:solidFill>
            </p:spPr>
          </p:sp>
        </p:grpSp>
        <p:grpSp>
          <p:nvGrpSpPr>
            <p:cNvPr id="22" name="Group 22"/>
            <p:cNvGrpSpPr/>
            <p:nvPr/>
          </p:nvGrpSpPr>
          <p:grpSpPr>
            <a:xfrm rot="-5400000">
              <a:off x="3800406" y="1652385"/>
              <a:ext cx="1208029" cy="306267"/>
              <a:chOff x="0" y="0"/>
              <a:chExt cx="1776361" cy="406400"/>
            </a:xfrm>
          </p:grpSpPr>
          <p:sp>
            <p:nvSpPr>
              <p:cNvPr id="23" name="Freeform 23"/>
              <p:cNvSpPr/>
              <p:nvPr/>
            </p:nvSpPr>
            <p:spPr>
              <a:xfrm>
                <a:off x="17780" y="22853"/>
                <a:ext cx="1750961" cy="294099"/>
              </a:xfrm>
              <a:custGeom>
                <a:avLst/>
                <a:gdLst/>
                <a:ahLst/>
                <a:cxnLst/>
                <a:rect l="l" t="t" r="r" b="b"/>
                <a:pathLst>
                  <a:path w="1750961" h="294099">
                    <a:moveTo>
                      <a:pt x="1750961" y="147049"/>
                    </a:moveTo>
                    <a:cubicBezTo>
                      <a:pt x="1750961" y="66276"/>
                      <a:pt x="1670951" y="0"/>
                      <a:pt x="1570621" y="0"/>
                    </a:cubicBezTo>
                    <a:lnTo>
                      <a:pt x="172720" y="0"/>
                    </a:lnTo>
                    <a:lnTo>
                      <a:pt x="172720" y="1036"/>
                    </a:lnTo>
                    <a:cubicBezTo>
                      <a:pt x="76200" y="4142"/>
                      <a:pt x="0" y="68347"/>
                      <a:pt x="0" y="147049"/>
                    </a:cubicBezTo>
                    <a:cubicBezTo>
                      <a:pt x="0" y="225752"/>
                      <a:pt x="77470" y="289956"/>
                      <a:pt x="172720" y="293063"/>
                    </a:cubicBezTo>
                    <a:lnTo>
                      <a:pt x="172720" y="294099"/>
                    </a:lnTo>
                    <a:lnTo>
                      <a:pt x="1570621" y="294099"/>
                    </a:lnTo>
                    <a:cubicBezTo>
                      <a:pt x="1669680" y="294099"/>
                      <a:pt x="1750961" y="227823"/>
                      <a:pt x="1750961" y="147049"/>
                    </a:cubicBezTo>
                    <a:close/>
                  </a:path>
                </a:pathLst>
              </a:custGeom>
              <a:solidFill>
                <a:srgbClr val="E7D4A2"/>
              </a:solidFill>
            </p:spPr>
          </p:sp>
        </p:grpSp>
        <p:grpSp>
          <p:nvGrpSpPr>
            <p:cNvPr id="24" name="Group 24"/>
            <p:cNvGrpSpPr/>
            <p:nvPr/>
          </p:nvGrpSpPr>
          <p:grpSpPr>
            <a:xfrm rot="-5400000">
              <a:off x="627514" y="1987614"/>
              <a:ext cx="537571" cy="306267"/>
              <a:chOff x="0" y="0"/>
              <a:chExt cx="790478" cy="406400"/>
            </a:xfrm>
          </p:grpSpPr>
          <p:sp>
            <p:nvSpPr>
              <p:cNvPr id="25" name="Freeform 25"/>
              <p:cNvSpPr/>
              <p:nvPr/>
            </p:nvSpPr>
            <p:spPr>
              <a:xfrm>
                <a:off x="17780" y="22853"/>
                <a:ext cx="765078" cy="294099"/>
              </a:xfrm>
              <a:custGeom>
                <a:avLst/>
                <a:gdLst/>
                <a:ahLst/>
                <a:cxnLst/>
                <a:rect l="l" t="t" r="r" b="b"/>
                <a:pathLst>
                  <a:path w="765078" h="294099">
                    <a:moveTo>
                      <a:pt x="765078" y="147049"/>
                    </a:moveTo>
                    <a:cubicBezTo>
                      <a:pt x="765078" y="66276"/>
                      <a:pt x="685068" y="0"/>
                      <a:pt x="584738" y="0"/>
                    </a:cubicBezTo>
                    <a:lnTo>
                      <a:pt x="172720" y="0"/>
                    </a:lnTo>
                    <a:lnTo>
                      <a:pt x="172720" y="1036"/>
                    </a:lnTo>
                    <a:cubicBezTo>
                      <a:pt x="76200" y="4142"/>
                      <a:pt x="0" y="68347"/>
                      <a:pt x="0" y="147049"/>
                    </a:cubicBezTo>
                    <a:cubicBezTo>
                      <a:pt x="0" y="225752"/>
                      <a:pt x="77470" y="289956"/>
                      <a:pt x="172720" y="293063"/>
                    </a:cubicBezTo>
                    <a:lnTo>
                      <a:pt x="172720" y="294099"/>
                    </a:lnTo>
                    <a:lnTo>
                      <a:pt x="584738" y="294099"/>
                    </a:lnTo>
                    <a:cubicBezTo>
                      <a:pt x="683798" y="294099"/>
                      <a:pt x="765078" y="227823"/>
                      <a:pt x="765078" y="147049"/>
                    </a:cubicBezTo>
                    <a:close/>
                  </a:path>
                </a:pathLst>
              </a:custGeom>
              <a:solidFill>
                <a:srgbClr val="E7D4A2"/>
              </a:solidFill>
            </p:spPr>
          </p:sp>
        </p:grpSp>
      </p:grpSp>
      <p:grpSp>
        <p:nvGrpSpPr>
          <p:cNvPr id="26" name="Group 26"/>
          <p:cNvGrpSpPr/>
          <p:nvPr/>
        </p:nvGrpSpPr>
        <p:grpSpPr>
          <a:xfrm>
            <a:off x="10862854" y="0"/>
            <a:ext cx="10287000" cy="10287000"/>
            <a:chOff x="0" y="0"/>
            <a:chExt cx="812800" cy="812800"/>
          </a:xfrm>
        </p:grpSpPr>
        <p:sp>
          <p:nvSpPr>
            <p:cNvPr id="27" name="Freeform 2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2"/>
              <a:stretch>
                <a:fillRect l="-1020" r="-1020"/>
              </a:stretch>
            </a:blipFill>
          </p:spPr>
        </p:sp>
      </p:grpSp>
      <p:sp>
        <p:nvSpPr>
          <p:cNvPr id="28" name="Freeform 28"/>
          <p:cNvSpPr/>
          <p:nvPr/>
        </p:nvSpPr>
        <p:spPr>
          <a:xfrm>
            <a:off x="0" y="7764991"/>
            <a:ext cx="2527599" cy="2527599"/>
          </a:xfrm>
          <a:custGeom>
            <a:avLst/>
            <a:gdLst/>
            <a:ahLst/>
            <a:cxnLst/>
            <a:rect l="l" t="t" r="r" b="b"/>
            <a:pathLst>
              <a:path w="2527599" h="2527599">
                <a:moveTo>
                  <a:pt x="0" y="0"/>
                </a:moveTo>
                <a:lnTo>
                  <a:pt x="2527599" y="0"/>
                </a:lnTo>
                <a:lnTo>
                  <a:pt x="2527599" y="2527599"/>
                </a:lnTo>
                <a:lnTo>
                  <a:pt x="0" y="2527599"/>
                </a:lnTo>
                <a:lnTo>
                  <a:pt x="0" y="0"/>
                </a:lnTo>
                <a:close/>
              </a:path>
            </a:pathLst>
          </a:custGeom>
          <a:blipFill>
            <a:blip r:embed="rId3"/>
            <a:stretch>
              <a:fillRect/>
            </a:stretch>
          </a:blipFill>
        </p:spPr>
      </p:sp>
      <p:sp>
        <p:nvSpPr>
          <p:cNvPr id="29" name="TextBox 29"/>
          <p:cNvSpPr txBox="1"/>
          <p:nvPr/>
        </p:nvSpPr>
        <p:spPr>
          <a:xfrm>
            <a:off x="618140" y="869990"/>
            <a:ext cx="10244715" cy="1529080"/>
          </a:xfrm>
          <a:prstGeom prst="rect">
            <a:avLst/>
          </a:prstGeom>
        </p:spPr>
        <p:txBody>
          <a:bodyPr lIns="0" tIns="0" rIns="0" bIns="0" rtlCol="0" anchor="t">
            <a:spAutoFit/>
          </a:bodyPr>
          <a:lstStyle/>
          <a:p>
            <a:pPr algn="l">
              <a:lnSpc>
                <a:spcPts val="11660"/>
              </a:lnSpc>
            </a:pPr>
            <a:r>
              <a:rPr lang="en-US" sz="11000">
                <a:solidFill>
                  <a:srgbClr val="E7D4A2"/>
                </a:solidFill>
                <a:latin typeface="Poppins Bold"/>
                <a:ea typeface="Poppins Bold"/>
                <a:cs typeface="Poppins Bold"/>
                <a:sym typeface="Poppins Bold"/>
              </a:rPr>
              <a:t>UW TACOMA</a:t>
            </a:r>
          </a:p>
        </p:txBody>
      </p:sp>
      <p:sp>
        <p:nvSpPr>
          <p:cNvPr id="30" name="TextBox 30"/>
          <p:cNvSpPr txBox="1"/>
          <p:nvPr/>
        </p:nvSpPr>
        <p:spPr>
          <a:xfrm>
            <a:off x="618140" y="2362072"/>
            <a:ext cx="10244715" cy="2787018"/>
          </a:xfrm>
          <a:prstGeom prst="rect">
            <a:avLst/>
          </a:prstGeom>
        </p:spPr>
        <p:txBody>
          <a:bodyPr lIns="0" tIns="0" rIns="0" bIns="0" rtlCol="0" anchor="t">
            <a:spAutoFit/>
          </a:bodyPr>
          <a:lstStyle/>
          <a:p>
            <a:pPr algn="l">
              <a:lnSpc>
                <a:spcPts val="10659"/>
              </a:lnSpc>
            </a:pPr>
            <a:r>
              <a:rPr lang="en-US" sz="8199" spc="1147">
                <a:solidFill>
                  <a:srgbClr val="FFFFFF"/>
                </a:solidFill>
                <a:latin typeface="Poppins Bold"/>
                <a:ea typeface="Poppins Bold"/>
                <a:cs typeface="Poppins Bold"/>
                <a:sym typeface="Poppins Bold"/>
              </a:rPr>
              <a:t>MASTER OF </a:t>
            </a:r>
          </a:p>
          <a:p>
            <a:pPr algn="l">
              <a:lnSpc>
                <a:spcPts val="11569"/>
              </a:lnSpc>
            </a:pPr>
            <a:r>
              <a:rPr lang="en-US" sz="8899" spc="1245">
                <a:solidFill>
                  <a:srgbClr val="FFFFFF"/>
                </a:solidFill>
                <a:latin typeface="Poppins Bold"/>
                <a:ea typeface="Poppins Bold"/>
                <a:cs typeface="Poppins Bold"/>
                <a:sym typeface="Poppins Bold"/>
              </a:rPr>
              <a:t>SOCIAL WORK  </a:t>
            </a:r>
          </a:p>
        </p:txBody>
      </p:sp>
      <p:grpSp>
        <p:nvGrpSpPr>
          <p:cNvPr id="31" name="Group 31"/>
          <p:cNvGrpSpPr/>
          <p:nvPr/>
        </p:nvGrpSpPr>
        <p:grpSpPr>
          <a:xfrm>
            <a:off x="8434563" y="8329734"/>
            <a:ext cx="5283072" cy="6664553"/>
            <a:chOff x="0" y="0"/>
            <a:chExt cx="7044095" cy="8886071"/>
          </a:xfrm>
        </p:grpSpPr>
        <p:grpSp>
          <p:nvGrpSpPr>
            <p:cNvPr id="32" name="Group 32"/>
            <p:cNvGrpSpPr/>
            <p:nvPr/>
          </p:nvGrpSpPr>
          <p:grpSpPr>
            <a:xfrm rot="-5400000">
              <a:off x="-1682038" y="4411109"/>
              <a:ext cx="3670344" cy="306267"/>
              <a:chOff x="0" y="0"/>
              <a:chExt cx="5397101" cy="406400"/>
            </a:xfrm>
          </p:grpSpPr>
          <p:sp>
            <p:nvSpPr>
              <p:cNvPr id="33" name="Freeform 33"/>
              <p:cNvSpPr/>
              <p:nvPr/>
            </p:nvSpPr>
            <p:spPr>
              <a:xfrm>
                <a:off x="17780" y="22853"/>
                <a:ext cx="5371701" cy="294099"/>
              </a:xfrm>
              <a:custGeom>
                <a:avLst/>
                <a:gdLst/>
                <a:ahLst/>
                <a:cxnLst/>
                <a:rect l="l" t="t" r="r" b="b"/>
                <a:pathLst>
                  <a:path w="5371701" h="294099">
                    <a:moveTo>
                      <a:pt x="5371701" y="147049"/>
                    </a:moveTo>
                    <a:cubicBezTo>
                      <a:pt x="5371701" y="66276"/>
                      <a:pt x="5291691" y="0"/>
                      <a:pt x="5191361" y="0"/>
                    </a:cubicBezTo>
                    <a:lnTo>
                      <a:pt x="172720" y="0"/>
                    </a:lnTo>
                    <a:lnTo>
                      <a:pt x="172720" y="1036"/>
                    </a:lnTo>
                    <a:cubicBezTo>
                      <a:pt x="76200" y="4142"/>
                      <a:pt x="0" y="68347"/>
                      <a:pt x="0" y="147049"/>
                    </a:cubicBezTo>
                    <a:cubicBezTo>
                      <a:pt x="0" y="225752"/>
                      <a:pt x="77470" y="289956"/>
                      <a:pt x="172720" y="293063"/>
                    </a:cubicBezTo>
                    <a:lnTo>
                      <a:pt x="172720" y="294099"/>
                    </a:lnTo>
                    <a:lnTo>
                      <a:pt x="5191361" y="294099"/>
                    </a:lnTo>
                    <a:cubicBezTo>
                      <a:pt x="5290421" y="294099"/>
                      <a:pt x="5371701" y="227823"/>
                      <a:pt x="5371701" y="147049"/>
                    </a:cubicBezTo>
                    <a:close/>
                  </a:path>
                </a:pathLst>
              </a:custGeom>
              <a:solidFill>
                <a:srgbClr val="E7D4A2"/>
              </a:solidFill>
            </p:spPr>
          </p:sp>
        </p:grpSp>
        <p:grpSp>
          <p:nvGrpSpPr>
            <p:cNvPr id="34" name="Group 34"/>
            <p:cNvGrpSpPr/>
            <p:nvPr/>
          </p:nvGrpSpPr>
          <p:grpSpPr>
            <a:xfrm rot="-5400000">
              <a:off x="2447927" y="4289902"/>
              <a:ext cx="8886071" cy="306267"/>
              <a:chOff x="0" y="0"/>
              <a:chExt cx="13066629" cy="406400"/>
            </a:xfrm>
          </p:grpSpPr>
          <p:sp>
            <p:nvSpPr>
              <p:cNvPr id="35" name="Freeform 35"/>
              <p:cNvSpPr/>
              <p:nvPr/>
            </p:nvSpPr>
            <p:spPr>
              <a:xfrm>
                <a:off x="17780" y="22853"/>
                <a:ext cx="13041229" cy="294099"/>
              </a:xfrm>
              <a:custGeom>
                <a:avLst/>
                <a:gdLst/>
                <a:ahLst/>
                <a:cxnLst/>
                <a:rect l="l" t="t" r="r" b="b"/>
                <a:pathLst>
                  <a:path w="13041229" h="294099">
                    <a:moveTo>
                      <a:pt x="13041229" y="147049"/>
                    </a:moveTo>
                    <a:cubicBezTo>
                      <a:pt x="13041229" y="66276"/>
                      <a:pt x="12961219" y="0"/>
                      <a:pt x="12860889" y="0"/>
                    </a:cubicBezTo>
                    <a:lnTo>
                      <a:pt x="172720" y="0"/>
                    </a:lnTo>
                    <a:lnTo>
                      <a:pt x="172720" y="1036"/>
                    </a:lnTo>
                    <a:cubicBezTo>
                      <a:pt x="76200" y="4142"/>
                      <a:pt x="0" y="68347"/>
                      <a:pt x="0" y="147049"/>
                    </a:cubicBezTo>
                    <a:cubicBezTo>
                      <a:pt x="0" y="225752"/>
                      <a:pt x="77470" y="289956"/>
                      <a:pt x="172720" y="293063"/>
                    </a:cubicBezTo>
                    <a:lnTo>
                      <a:pt x="172720" y="294099"/>
                    </a:lnTo>
                    <a:lnTo>
                      <a:pt x="12860889" y="294099"/>
                    </a:lnTo>
                    <a:cubicBezTo>
                      <a:pt x="12959949" y="294099"/>
                      <a:pt x="13041229" y="227823"/>
                      <a:pt x="13041229" y="147049"/>
                    </a:cubicBezTo>
                    <a:close/>
                  </a:path>
                </a:pathLst>
              </a:custGeom>
              <a:solidFill>
                <a:srgbClr val="E7D4A2"/>
              </a:solidFill>
            </p:spPr>
          </p:sp>
        </p:grpSp>
        <p:grpSp>
          <p:nvGrpSpPr>
            <p:cNvPr id="36" name="Group 36"/>
            <p:cNvGrpSpPr/>
            <p:nvPr/>
          </p:nvGrpSpPr>
          <p:grpSpPr>
            <a:xfrm rot="-5400000">
              <a:off x="4553263" y="5679553"/>
              <a:ext cx="2779303" cy="306267"/>
              <a:chOff x="0" y="0"/>
              <a:chExt cx="4086860" cy="406400"/>
            </a:xfrm>
          </p:grpSpPr>
          <p:sp>
            <p:nvSpPr>
              <p:cNvPr id="37" name="Freeform 37"/>
              <p:cNvSpPr/>
              <p:nvPr/>
            </p:nvSpPr>
            <p:spPr>
              <a:xfrm>
                <a:off x="17780" y="22853"/>
                <a:ext cx="4061460" cy="294099"/>
              </a:xfrm>
              <a:custGeom>
                <a:avLst/>
                <a:gdLst/>
                <a:ahLst/>
                <a:cxnLst/>
                <a:rect l="l" t="t" r="r" b="b"/>
                <a:pathLst>
                  <a:path w="4061460" h="294099">
                    <a:moveTo>
                      <a:pt x="4061460" y="147049"/>
                    </a:moveTo>
                    <a:cubicBezTo>
                      <a:pt x="4061460" y="66276"/>
                      <a:pt x="3981450" y="0"/>
                      <a:pt x="3881120" y="0"/>
                    </a:cubicBezTo>
                    <a:lnTo>
                      <a:pt x="172720" y="0"/>
                    </a:lnTo>
                    <a:lnTo>
                      <a:pt x="172720" y="1036"/>
                    </a:lnTo>
                    <a:cubicBezTo>
                      <a:pt x="76200" y="4142"/>
                      <a:pt x="0" y="68347"/>
                      <a:pt x="0" y="147049"/>
                    </a:cubicBezTo>
                    <a:cubicBezTo>
                      <a:pt x="0" y="225752"/>
                      <a:pt x="77470" y="289956"/>
                      <a:pt x="172720" y="293063"/>
                    </a:cubicBezTo>
                    <a:lnTo>
                      <a:pt x="172720" y="294099"/>
                    </a:lnTo>
                    <a:lnTo>
                      <a:pt x="3881120" y="294099"/>
                    </a:lnTo>
                    <a:cubicBezTo>
                      <a:pt x="3980180" y="294099"/>
                      <a:pt x="4061460" y="227823"/>
                      <a:pt x="4061460" y="147049"/>
                    </a:cubicBezTo>
                    <a:close/>
                  </a:path>
                </a:pathLst>
              </a:custGeom>
              <a:solidFill>
                <a:srgbClr val="D8373F"/>
              </a:solidFill>
            </p:spPr>
          </p:sp>
        </p:grpSp>
        <p:grpSp>
          <p:nvGrpSpPr>
            <p:cNvPr id="38" name="Group 38"/>
            <p:cNvGrpSpPr/>
            <p:nvPr/>
          </p:nvGrpSpPr>
          <p:grpSpPr>
            <a:xfrm rot="-5400000">
              <a:off x="5520996" y="2844723"/>
              <a:ext cx="537571" cy="306267"/>
              <a:chOff x="0" y="0"/>
              <a:chExt cx="790478" cy="406400"/>
            </a:xfrm>
          </p:grpSpPr>
          <p:sp>
            <p:nvSpPr>
              <p:cNvPr id="39" name="Freeform 39"/>
              <p:cNvSpPr/>
              <p:nvPr/>
            </p:nvSpPr>
            <p:spPr>
              <a:xfrm>
                <a:off x="17780" y="22853"/>
                <a:ext cx="765078" cy="294099"/>
              </a:xfrm>
              <a:custGeom>
                <a:avLst/>
                <a:gdLst/>
                <a:ahLst/>
                <a:cxnLst/>
                <a:rect l="l" t="t" r="r" b="b"/>
                <a:pathLst>
                  <a:path w="765078" h="294099">
                    <a:moveTo>
                      <a:pt x="765078" y="147049"/>
                    </a:moveTo>
                    <a:cubicBezTo>
                      <a:pt x="765078" y="66276"/>
                      <a:pt x="685068" y="0"/>
                      <a:pt x="584738" y="0"/>
                    </a:cubicBezTo>
                    <a:lnTo>
                      <a:pt x="172720" y="0"/>
                    </a:lnTo>
                    <a:lnTo>
                      <a:pt x="172720" y="1036"/>
                    </a:lnTo>
                    <a:cubicBezTo>
                      <a:pt x="76200" y="4142"/>
                      <a:pt x="0" y="68347"/>
                      <a:pt x="0" y="147049"/>
                    </a:cubicBezTo>
                    <a:cubicBezTo>
                      <a:pt x="0" y="225752"/>
                      <a:pt x="77470" y="289956"/>
                      <a:pt x="172720" y="293063"/>
                    </a:cubicBezTo>
                    <a:lnTo>
                      <a:pt x="172720" y="294099"/>
                    </a:lnTo>
                    <a:lnTo>
                      <a:pt x="584738" y="294099"/>
                    </a:lnTo>
                    <a:cubicBezTo>
                      <a:pt x="683798" y="294099"/>
                      <a:pt x="765078" y="227823"/>
                      <a:pt x="765078" y="147049"/>
                    </a:cubicBezTo>
                    <a:close/>
                  </a:path>
                </a:pathLst>
              </a:custGeom>
              <a:solidFill>
                <a:srgbClr val="E7D4A2"/>
              </a:solidFill>
            </p:spPr>
          </p:sp>
        </p:grpSp>
        <p:grpSp>
          <p:nvGrpSpPr>
            <p:cNvPr id="40" name="Group 40"/>
            <p:cNvGrpSpPr/>
            <p:nvPr/>
          </p:nvGrpSpPr>
          <p:grpSpPr>
            <a:xfrm rot="-5400000">
              <a:off x="-493352" y="4856629"/>
              <a:ext cx="2779303" cy="306267"/>
              <a:chOff x="0" y="0"/>
              <a:chExt cx="4086860" cy="406400"/>
            </a:xfrm>
          </p:grpSpPr>
          <p:sp>
            <p:nvSpPr>
              <p:cNvPr id="41" name="Freeform 41"/>
              <p:cNvSpPr/>
              <p:nvPr/>
            </p:nvSpPr>
            <p:spPr>
              <a:xfrm>
                <a:off x="17780" y="22853"/>
                <a:ext cx="4061460" cy="294099"/>
              </a:xfrm>
              <a:custGeom>
                <a:avLst/>
                <a:gdLst/>
                <a:ahLst/>
                <a:cxnLst/>
                <a:rect l="l" t="t" r="r" b="b"/>
                <a:pathLst>
                  <a:path w="4061460" h="294099">
                    <a:moveTo>
                      <a:pt x="4061460" y="147049"/>
                    </a:moveTo>
                    <a:cubicBezTo>
                      <a:pt x="4061460" y="66276"/>
                      <a:pt x="3981450" y="0"/>
                      <a:pt x="3881120" y="0"/>
                    </a:cubicBezTo>
                    <a:lnTo>
                      <a:pt x="172720" y="0"/>
                    </a:lnTo>
                    <a:lnTo>
                      <a:pt x="172720" y="1036"/>
                    </a:lnTo>
                    <a:cubicBezTo>
                      <a:pt x="76200" y="4142"/>
                      <a:pt x="0" y="68347"/>
                      <a:pt x="0" y="147049"/>
                    </a:cubicBezTo>
                    <a:cubicBezTo>
                      <a:pt x="0" y="225752"/>
                      <a:pt x="77470" y="289956"/>
                      <a:pt x="172720" y="293063"/>
                    </a:cubicBezTo>
                    <a:lnTo>
                      <a:pt x="172720" y="294099"/>
                    </a:lnTo>
                    <a:lnTo>
                      <a:pt x="3881120" y="294099"/>
                    </a:lnTo>
                    <a:cubicBezTo>
                      <a:pt x="3980180" y="294099"/>
                      <a:pt x="4061460" y="227823"/>
                      <a:pt x="4061460" y="147049"/>
                    </a:cubicBezTo>
                    <a:close/>
                  </a:path>
                </a:pathLst>
              </a:custGeom>
              <a:solidFill>
                <a:srgbClr val="E7D4A2"/>
              </a:solidFill>
            </p:spPr>
          </p:sp>
        </p:grpSp>
        <p:grpSp>
          <p:nvGrpSpPr>
            <p:cNvPr id="42" name="Group 42"/>
            <p:cNvGrpSpPr/>
            <p:nvPr/>
          </p:nvGrpSpPr>
          <p:grpSpPr>
            <a:xfrm rot="-5400000">
              <a:off x="274953" y="3965589"/>
              <a:ext cx="2779303" cy="306267"/>
              <a:chOff x="0" y="0"/>
              <a:chExt cx="4086860" cy="406400"/>
            </a:xfrm>
          </p:grpSpPr>
          <p:sp>
            <p:nvSpPr>
              <p:cNvPr id="43" name="Freeform 43"/>
              <p:cNvSpPr/>
              <p:nvPr/>
            </p:nvSpPr>
            <p:spPr>
              <a:xfrm>
                <a:off x="17780" y="22853"/>
                <a:ext cx="4061460" cy="294099"/>
              </a:xfrm>
              <a:custGeom>
                <a:avLst/>
                <a:gdLst/>
                <a:ahLst/>
                <a:cxnLst/>
                <a:rect l="l" t="t" r="r" b="b"/>
                <a:pathLst>
                  <a:path w="4061460" h="294099">
                    <a:moveTo>
                      <a:pt x="4061460" y="147049"/>
                    </a:moveTo>
                    <a:cubicBezTo>
                      <a:pt x="4061460" y="66276"/>
                      <a:pt x="3981450" y="0"/>
                      <a:pt x="3881120" y="0"/>
                    </a:cubicBezTo>
                    <a:lnTo>
                      <a:pt x="172720" y="0"/>
                    </a:lnTo>
                    <a:lnTo>
                      <a:pt x="172720" y="1036"/>
                    </a:lnTo>
                    <a:cubicBezTo>
                      <a:pt x="76200" y="4142"/>
                      <a:pt x="0" y="68347"/>
                      <a:pt x="0" y="147049"/>
                    </a:cubicBezTo>
                    <a:cubicBezTo>
                      <a:pt x="0" y="225752"/>
                      <a:pt x="77470" y="289956"/>
                      <a:pt x="172720" y="293063"/>
                    </a:cubicBezTo>
                    <a:lnTo>
                      <a:pt x="172720" y="294099"/>
                    </a:lnTo>
                    <a:lnTo>
                      <a:pt x="3881120" y="294099"/>
                    </a:lnTo>
                    <a:cubicBezTo>
                      <a:pt x="3980180" y="294099"/>
                      <a:pt x="4061460" y="227823"/>
                      <a:pt x="4061460" y="147049"/>
                    </a:cubicBezTo>
                    <a:close/>
                  </a:path>
                </a:pathLst>
              </a:custGeom>
              <a:solidFill>
                <a:srgbClr val="E7D4A2"/>
              </a:solidFill>
            </p:spPr>
          </p:sp>
        </p:grpSp>
        <p:grpSp>
          <p:nvGrpSpPr>
            <p:cNvPr id="44" name="Group 44"/>
            <p:cNvGrpSpPr/>
            <p:nvPr/>
          </p:nvGrpSpPr>
          <p:grpSpPr>
            <a:xfrm rot="-5400000">
              <a:off x="1094949" y="3965589"/>
              <a:ext cx="2779303" cy="306267"/>
              <a:chOff x="0" y="0"/>
              <a:chExt cx="4086860" cy="406400"/>
            </a:xfrm>
          </p:grpSpPr>
          <p:sp>
            <p:nvSpPr>
              <p:cNvPr id="45" name="Freeform 45"/>
              <p:cNvSpPr/>
              <p:nvPr/>
            </p:nvSpPr>
            <p:spPr>
              <a:xfrm>
                <a:off x="17780" y="22853"/>
                <a:ext cx="4061460" cy="294099"/>
              </a:xfrm>
              <a:custGeom>
                <a:avLst/>
                <a:gdLst/>
                <a:ahLst/>
                <a:cxnLst/>
                <a:rect l="l" t="t" r="r" b="b"/>
                <a:pathLst>
                  <a:path w="4061460" h="294099">
                    <a:moveTo>
                      <a:pt x="4061460" y="147049"/>
                    </a:moveTo>
                    <a:cubicBezTo>
                      <a:pt x="4061460" y="66276"/>
                      <a:pt x="3981450" y="0"/>
                      <a:pt x="3881120" y="0"/>
                    </a:cubicBezTo>
                    <a:lnTo>
                      <a:pt x="172720" y="0"/>
                    </a:lnTo>
                    <a:lnTo>
                      <a:pt x="172720" y="1036"/>
                    </a:lnTo>
                    <a:cubicBezTo>
                      <a:pt x="76200" y="4142"/>
                      <a:pt x="0" y="68347"/>
                      <a:pt x="0" y="147049"/>
                    </a:cubicBezTo>
                    <a:cubicBezTo>
                      <a:pt x="0" y="225752"/>
                      <a:pt x="77470" y="289956"/>
                      <a:pt x="172720" y="293063"/>
                    </a:cubicBezTo>
                    <a:lnTo>
                      <a:pt x="172720" y="294099"/>
                    </a:lnTo>
                    <a:lnTo>
                      <a:pt x="3881120" y="294099"/>
                    </a:lnTo>
                    <a:cubicBezTo>
                      <a:pt x="3980180" y="294099"/>
                      <a:pt x="4061460" y="227823"/>
                      <a:pt x="4061460" y="147049"/>
                    </a:cubicBezTo>
                    <a:close/>
                  </a:path>
                </a:pathLst>
              </a:custGeom>
              <a:solidFill>
                <a:srgbClr val="E7D4A2"/>
              </a:solidFill>
            </p:spPr>
          </p:sp>
        </p:grpSp>
        <p:grpSp>
          <p:nvGrpSpPr>
            <p:cNvPr id="46" name="Group 46"/>
            <p:cNvGrpSpPr/>
            <p:nvPr/>
          </p:nvGrpSpPr>
          <p:grpSpPr>
            <a:xfrm rot="-5400000">
              <a:off x="1889335" y="2256400"/>
              <a:ext cx="2779303" cy="306267"/>
              <a:chOff x="0" y="0"/>
              <a:chExt cx="4086860" cy="406400"/>
            </a:xfrm>
          </p:grpSpPr>
          <p:sp>
            <p:nvSpPr>
              <p:cNvPr id="47" name="Freeform 47"/>
              <p:cNvSpPr/>
              <p:nvPr/>
            </p:nvSpPr>
            <p:spPr>
              <a:xfrm>
                <a:off x="17780" y="22853"/>
                <a:ext cx="4061460" cy="294099"/>
              </a:xfrm>
              <a:custGeom>
                <a:avLst/>
                <a:gdLst/>
                <a:ahLst/>
                <a:cxnLst/>
                <a:rect l="l" t="t" r="r" b="b"/>
                <a:pathLst>
                  <a:path w="4061460" h="294099">
                    <a:moveTo>
                      <a:pt x="4061460" y="147049"/>
                    </a:moveTo>
                    <a:cubicBezTo>
                      <a:pt x="4061460" y="66276"/>
                      <a:pt x="3981450" y="0"/>
                      <a:pt x="3881120" y="0"/>
                    </a:cubicBezTo>
                    <a:lnTo>
                      <a:pt x="172720" y="0"/>
                    </a:lnTo>
                    <a:lnTo>
                      <a:pt x="172720" y="1036"/>
                    </a:lnTo>
                    <a:cubicBezTo>
                      <a:pt x="76200" y="4142"/>
                      <a:pt x="0" y="68347"/>
                      <a:pt x="0" y="147049"/>
                    </a:cubicBezTo>
                    <a:cubicBezTo>
                      <a:pt x="0" y="225752"/>
                      <a:pt x="77470" y="289956"/>
                      <a:pt x="172720" y="293063"/>
                    </a:cubicBezTo>
                    <a:lnTo>
                      <a:pt x="172720" y="294099"/>
                    </a:lnTo>
                    <a:lnTo>
                      <a:pt x="3881120" y="294099"/>
                    </a:lnTo>
                    <a:cubicBezTo>
                      <a:pt x="3980180" y="294099"/>
                      <a:pt x="4061460" y="227823"/>
                      <a:pt x="4061460" y="147049"/>
                    </a:cubicBezTo>
                    <a:close/>
                  </a:path>
                </a:pathLst>
              </a:custGeom>
              <a:solidFill>
                <a:srgbClr val="E7D4A2"/>
              </a:solidFill>
            </p:spPr>
          </p:sp>
        </p:grpSp>
        <p:grpSp>
          <p:nvGrpSpPr>
            <p:cNvPr id="48" name="Group 48"/>
            <p:cNvGrpSpPr/>
            <p:nvPr/>
          </p:nvGrpSpPr>
          <p:grpSpPr>
            <a:xfrm rot="-5400000">
              <a:off x="3010201" y="115652"/>
              <a:ext cx="537571" cy="306267"/>
              <a:chOff x="0" y="0"/>
              <a:chExt cx="790478" cy="406400"/>
            </a:xfrm>
          </p:grpSpPr>
          <p:sp>
            <p:nvSpPr>
              <p:cNvPr id="49" name="Freeform 49"/>
              <p:cNvSpPr/>
              <p:nvPr/>
            </p:nvSpPr>
            <p:spPr>
              <a:xfrm>
                <a:off x="17780" y="22853"/>
                <a:ext cx="765078" cy="294099"/>
              </a:xfrm>
              <a:custGeom>
                <a:avLst/>
                <a:gdLst/>
                <a:ahLst/>
                <a:cxnLst/>
                <a:rect l="l" t="t" r="r" b="b"/>
                <a:pathLst>
                  <a:path w="765078" h="294099">
                    <a:moveTo>
                      <a:pt x="765078" y="147049"/>
                    </a:moveTo>
                    <a:cubicBezTo>
                      <a:pt x="765078" y="66276"/>
                      <a:pt x="685068" y="0"/>
                      <a:pt x="584738" y="0"/>
                    </a:cubicBezTo>
                    <a:lnTo>
                      <a:pt x="172720" y="0"/>
                    </a:lnTo>
                    <a:lnTo>
                      <a:pt x="172720" y="1036"/>
                    </a:lnTo>
                    <a:cubicBezTo>
                      <a:pt x="76200" y="4142"/>
                      <a:pt x="0" y="68347"/>
                      <a:pt x="0" y="147049"/>
                    </a:cubicBezTo>
                    <a:cubicBezTo>
                      <a:pt x="0" y="225752"/>
                      <a:pt x="77470" y="289956"/>
                      <a:pt x="172720" y="293063"/>
                    </a:cubicBezTo>
                    <a:lnTo>
                      <a:pt x="172720" y="294099"/>
                    </a:lnTo>
                    <a:lnTo>
                      <a:pt x="584738" y="294099"/>
                    </a:lnTo>
                    <a:cubicBezTo>
                      <a:pt x="683798" y="294099"/>
                      <a:pt x="765078" y="227823"/>
                      <a:pt x="765078" y="147049"/>
                    </a:cubicBezTo>
                    <a:close/>
                  </a:path>
                </a:pathLst>
              </a:custGeom>
              <a:solidFill>
                <a:srgbClr val="E7D4A2"/>
              </a:solidFill>
            </p:spPr>
          </p:sp>
        </p:grpSp>
        <p:grpSp>
          <p:nvGrpSpPr>
            <p:cNvPr id="50" name="Group 50"/>
            <p:cNvGrpSpPr/>
            <p:nvPr/>
          </p:nvGrpSpPr>
          <p:grpSpPr>
            <a:xfrm rot="-5400000">
              <a:off x="3800406" y="1652385"/>
              <a:ext cx="1208029" cy="306267"/>
              <a:chOff x="0" y="0"/>
              <a:chExt cx="1776361" cy="406400"/>
            </a:xfrm>
          </p:grpSpPr>
          <p:sp>
            <p:nvSpPr>
              <p:cNvPr id="51" name="Freeform 51"/>
              <p:cNvSpPr/>
              <p:nvPr/>
            </p:nvSpPr>
            <p:spPr>
              <a:xfrm>
                <a:off x="17780" y="22853"/>
                <a:ext cx="1750961" cy="294099"/>
              </a:xfrm>
              <a:custGeom>
                <a:avLst/>
                <a:gdLst/>
                <a:ahLst/>
                <a:cxnLst/>
                <a:rect l="l" t="t" r="r" b="b"/>
                <a:pathLst>
                  <a:path w="1750961" h="294099">
                    <a:moveTo>
                      <a:pt x="1750961" y="147049"/>
                    </a:moveTo>
                    <a:cubicBezTo>
                      <a:pt x="1750961" y="66276"/>
                      <a:pt x="1670951" y="0"/>
                      <a:pt x="1570621" y="0"/>
                    </a:cubicBezTo>
                    <a:lnTo>
                      <a:pt x="172720" y="0"/>
                    </a:lnTo>
                    <a:lnTo>
                      <a:pt x="172720" y="1036"/>
                    </a:lnTo>
                    <a:cubicBezTo>
                      <a:pt x="76200" y="4142"/>
                      <a:pt x="0" y="68347"/>
                      <a:pt x="0" y="147049"/>
                    </a:cubicBezTo>
                    <a:cubicBezTo>
                      <a:pt x="0" y="225752"/>
                      <a:pt x="77470" y="289956"/>
                      <a:pt x="172720" y="293063"/>
                    </a:cubicBezTo>
                    <a:lnTo>
                      <a:pt x="172720" y="294099"/>
                    </a:lnTo>
                    <a:lnTo>
                      <a:pt x="1570621" y="294099"/>
                    </a:lnTo>
                    <a:cubicBezTo>
                      <a:pt x="1669680" y="294099"/>
                      <a:pt x="1750961" y="227823"/>
                      <a:pt x="1750961" y="147049"/>
                    </a:cubicBezTo>
                    <a:close/>
                  </a:path>
                </a:pathLst>
              </a:custGeom>
              <a:solidFill>
                <a:srgbClr val="E7D4A2"/>
              </a:solidFill>
            </p:spPr>
          </p:sp>
        </p:grpSp>
        <p:grpSp>
          <p:nvGrpSpPr>
            <p:cNvPr id="52" name="Group 52"/>
            <p:cNvGrpSpPr/>
            <p:nvPr/>
          </p:nvGrpSpPr>
          <p:grpSpPr>
            <a:xfrm rot="-5400000">
              <a:off x="627514" y="1987614"/>
              <a:ext cx="537571" cy="306267"/>
              <a:chOff x="0" y="0"/>
              <a:chExt cx="790478" cy="406400"/>
            </a:xfrm>
          </p:grpSpPr>
          <p:sp>
            <p:nvSpPr>
              <p:cNvPr id="53" name="Freeform 53"/>
              <p:cNvSpPr/>
              <p:nvPr/>
            </p:nvSpPr>
            <p:spPr>
              <a:xfrm>
                <a:off x="17780" y="22853"/>
                <a:ext cx="765078" cy="294099"/>
              </a:xfrm>
              <a:custGeom>
                <a:avLst/>
                <a:gdLst/>
                <a:ahLst/>
                <a:cxnLst/>
                <a:rect l="l" t="t" r="r" b="b"/>
                <a:pathLst>
                  <a:path w="765078" h="294099">
                    <a:moveTo>
                      <a:pt x="765078" y="147049"/>
                    </a:moveTo>
                    <a:cubicBezTo>
                      <a:pt x="765078" y="66276"/>
                      <a:pt x="685068" y="0"/>
                      <a:pt x="584738" y="0"/>
                    </a:cubicBezTo>
                    <a:lnTo>
                      <a:pt x="172720" y="0"/>
                    </a:lnTo>
                    <a:lnTo>
                      <a:pt x="172720" y="1036"/>
                    </a:lnTo>
                    <a:cubicBezTo>
                      <a:pt x="76200" y="4142"/>
                      <a:pt x="0" y="68347"/>
                      <a:pt x="0" y="147049"/>
                    </a:cubicBezTo>
                    <a:cubicBezTo>
                      <a:pt x="0" y="225752"/>
                      <a:pt x="77470" y="289956"/>
                      <a:pt x="172720" y="293063"/>
                    </a:cubicBezTo>
                    <a:lnTo>
                      <a:pt x="172720" y="294099"/>
                    </a:lnTo>
                    <a:lnTo>
                      <a:pt x="584738" y="294099"/>
                    </a:lnTo>
                    <a:cubicBezTo>
                      <a:pt x="683798" y="294099"/>
                      <a:pt x="765078" y="227823"/>
                      <a:pt x="765078" y="147049"/>
                    </a:cubicBezTo>
                    <a:close/>
                  </a:path>
                </a:pathLst>
              </a:custGeom>
              <a:solidFill>
                <a:srgbClr val="E7D4A2"/>
              </a:solidFill>
            </p:spPr>
          </p:sp>
        </p:grpSp>
      </p:grpSp>
      <p:sp>
        <p:nvSpPr>
          <p:cNvPr id="54" name="TextBox 54"/>
          <p:cNvSpPr txBox="1"/>
          <p:nvPr/>
        </p:nvSpPr>
        <p:spPr>
          <a:xfrm>
            <a:off x="618140" y="5406762"/>
            <a:ext cx="10244715" cy="803275"/>
          </a:xfrm>
          <a:prstGeom prst="rect">
            <a:avLst/>
          </a:prstGeom>
        </p:spPr>
        <p:txBody>
          <a:bodyPr lIns="0" tIns="0" rIns="0" bIns="0" rtlCol="0" anchor="t">
            <a:spAutoFit/>
          </a:bodyPr>
          <a:lstStyle/>
          <a:p>
            <a:pPr algn="l">
              <a:lnSpc>
                <a:spcPts val="6500"/>
              </a:lnSpc>
            </a:pPr>
            <a:r>
              <a:rPr lang="en-US" sz="5000" spc="700">
                <a:solidFill>
                  <a:srgbClr val="CEB0AE"/>
                </a:solidFill>
                <a:latin typeface="Poppins Bold"/>
                <a:ea typeface="Poppins Bold"/>
                <a:cs typeface="Poppins Bold"/>
                <a:sym typeface="Poppins Bold"/>
              </a:rPr>
              <a:t>INFORMATION SESSION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2006F"/>
        </a:solidFill>
        <a:effectLst/>
      </p:bgPr>
    </p:bg>
    <p:spTree>
      <p:nvGrpSpPr>
        <p:cNvPr id="1" name=""/>
        <p:cNvGrpSpPr/>
        <p:nvPr/>
      </p:nvGrpSpPr>
      <p:grpSpPr>
        <a:xfrm>
          <a:off x="0" y="0"/>
          <a:ext cx="0" cy="0"/>
          <a:chOff x="0" y="0"/>
          <a:chExt cx="0" cy="0"/>
        </a:xfrm>
      </p:grpSpPr>
      <p:sp>
        <p:nvSpPr>
          <p:cNvPr id="2" name="Freeform 2"/>
          <p:cNvSpPr/>
          <p:nvPr/>
        </p:nvSpPr>
        <p:spPr>
          <a:xfrm>
            <a:off x="11487306" y="0"/>
            <a:ext cx="6800694" cy="10287000"/>
          </a:xfrm>
          <a:custGeom>
            <a:avLst/>
            <a:gdLst/>
            <a:ahLst/>
            <a:cxnLst/>
            <a:rect l="l" t="t" r="r" b="b"/>
            <a:pathLst>
              <a:path w="6800694" h="10287000">
                <a:moveTo>
                  <a:pt x="0" y="0"/>
                </a:moveTo>
                <a:lnTo>
                  <a:pt x="6800694" y="0"/>
                </a:lnTo>
                <a:lnTo>
                  <a:pt x="6800694" y="10287000"/>
                </a:lnTo>
                <a:lnTo>
                  <a:pt x="0" y="10287000"/>
                </a:lnTo>
                <a:lnTo>
                  <a:pt x="0" y="0"/>
                </a:lnTo>
                <a:close/>
              </a:path>
            </a:pathLst>
          </a:custGeom>
          <a:blipFill>
            <a:blip r:embed="rId3"/>
            <a:stretch>
              <a:fillRect l="-27175" r="-27175"/>
            </a:stretch>
          </a:blipFill>
        </p:spPr>
      </p:sp>
      <p:sp>
        <p:nvSpPr>
          <p:cNvPr id="3" name="Freeform 3"/>
          <p:cNvSpPr/>
          <p:nvPr/>
        </p:nvSpPr>
        <p:spPr>
          <a:xfrm>
            <a:off x="12882258" y="3138105"/>
            <a:ext cx="4010790" cy="4010790"/>
          </a:xfrm>
          <a:custGeom>
            <a:avLst/>
            <a:gdLst/>
            <a:ahLst/>
            <a:cxnLst/>
            <a:rect l="l" t="t" r="r" b="b"/>
            <a:pathLst>
              <a:path w="4010790" h="4010790">
                <a:moveTo>
                  <a:pt x="0" y="0"/>
                </a:moveTo>
                <a:lnTo>
                  <a:pt x="4010790" y="0"/>
                </a:lnTo>
                <a:lnTo>
                  <a:pt x="4010790" y="4010790"/>
                </a:lnTo>
                <a:lnTo>
                  <a:pt x="0" y="4010790"/>
                </a:lnTo>
                <a:lnTo>
                  <a:pt x="0" y="0"/>
                </a:lnTo>
                <a:close/>
              </a:path>
            </a:pathLst>
          </a:custGeom>
          <a:blipFill>
            <a:blip r:embed="rId4"/>
            <a:stretch>
              <a:fillRect/>
            </a:stretch>
          </a:blipFill>
        </p:spPr>
      </p:sp>
      <p:sp>
        <p:nvSpPr>
          <p:cNvPr id="4" name="TextBox 4"/>
          <p:cNvSpPr txBox="1"/>
          <p:nvPr/>
        </p:nvSpPr>
        <p:spPr>
          <a:xfrm>
            <a:off x="586913" y="1957653"/>
            <a:ext cx="10002552" cy="1320041"/>
          </a:xfrm>
          <a:prstGeom prst="rect">
            <a:avLst/>
          </a:prstGeom>
        </p:spPr>
        <p:txBody>
          <a:bodyPr lIns="0" tIns="0" rIns="0" bIns="0" rtlCol="0" anchor="t">
            <a:spAutoFit/>
          </a:bodyPr>
          <a:lstStyle/>
          <a:p>
            <a:pPr algn="l">
              <a:lnSpc>
                <a:spcPts val="9812"/>
              </a:lnSpc>
            </a:pPr>
            <a:r>
              <a:rPr lang="en-US" sz="9812" b="1" spc="-98" dirty="0">
                <a:solidFill>
                  <a:srgbClr val="E7D4A2"/>
                </a:solidFill>
                <a:latin typeface="Saira Black"/>
                <a:ea typeface="Saira Black"/>
                <a:cs typeface="Saira Black"/>
                <a:sym typeface="Saira Black"/>
              </a:rPr>
              <a:t>DEADLINES </a:t>
            </a:r>
          </a:p>
        </p:txBody>
      </p:sp>
      <p:grpSp>
        <p:nvGrpSpPr>
          <p:cNvPr id="5" name="Group 5"/>
          <p:cNvGrpSpPr/>
          <p:nvPr/>
        </p:nvGrpSpPr>
        <p:grpSpPr>
          <a:xfrm>
            <a:off x="586913" y="4106646"/>
            <a:ext cx="10002552" cy="1482728"/>
            <a:chOff x="0" y="-9525"/>
            <a:chExt cx="13336736" cy="1976971"/>
          </a:xfrm>
        </p:grpSpPr>
        <p:sp>
          <p:nvSpPr>
            <p:cNvPr id="6" name="TextBox 6"/>
            <p:cNvSpPr txBox="1"/>
            <p:nvPr/>
          </p:nvSpPr>
          <p:spPr>
            <a:xfrm>
              <a:off x="0" y="-9525"/>
              <a:ext cx="13336736" cy="847725"/>
            </a:xfrm>
            <a:prstGeom prst="rect">
              <a:avLst/>
            </a:prstGeom>
          </p:spPr>
          <p:txBody>
            <a:bodyPr lIns="0" tIns="0" rIns="0" bIns="0" rtlCol="0" anchor="t">
              <a:spAutoFit/>
            </a:bodyPr>
            <a:lstStyle/>
            <a:p>
              <a:pPr algn="l">
                <a:lnSpc>
                  <a:spcPts val="5004"/>
                </a:lnSpc>
              </a:pPr>
              <a:r>
                <a:rPr lang="en-US" sz="4170" i="1" spc="291" dirty="0">
                  <a:solidFill>
                    <a:srgbClr val="FEFEFE">
                      <a:alpha val="56863"/>
                    </a:srgbClr>
                  </a:solidFill>
                  <a:latin typeface="Poppins Bold"/>
                  <a:ea typeface="Poppins Bold"/>
                  <a:cs typeface="Poppins Bold"/>
                  <a:sym typeface="Poppins Bold"/>
                </a:rPr>
                <a:t>3-YEAR MSW PROGRAM</a:t>
              </a:r>
            </a:p>
          </p:txBody>
        </p:sp>
        <p:sp>
          <p:nvSpPr>
            <p:cNvPr id="7" name="TextBox 7"/>
            <p:cNvSpPr txBox="1"/>
            <p:nvPr/>
          </p:nvSpPr>
          <p:spPr>
            <a:xfrm>
              <a:off x="0" y="1021459"/>
              <a:ext cx="13336736" cy="945987"/>
            </a:xfrm>
            <a:prstGeom prst="rect">
              <a:avLst/>
            </a:prstGeom>
          </p:spPr>
          <p:txBody>
            <a:bodyPr lIns="0" tIns="0" rIns="0" bIns="0" rtlCol="0" anchor="t">
              <a:spAutoFit/>
            </a:bodyPr>
            <a:lstStyle/>
            <a:p>
              <a:pPr algn="l">
                <a:lnSpc>
                  <a:spcPts val="5999"/>
                </a:lnSpc>
              </a:pPr>
              <a:r>
                <a:rPr lang="en-US" sz="3999" spc="39" dirty="0">
                  <a:solidFill>
                    <a:srgbClr val="FFFFFF"/>
                  </a:solidFill>
                  <a:latin typeface="Canva Sans"/>
                  <a:ea typeface="Canva Sans"/>
                  <a:cs typeface="Canva Sans"/>
                  <a:sym typeface="Canva Sans"/>
                </a:rPr>
                <a:t>FEBRUARY 15, 2026 </a:t>
              </a:r>
            </a:p>
          </p:txBody>
        </p:sp>
      </p:grpSp>
      <p:grpSp>
        <p:nvGrpSpPr>
          <p:cNvPr id="8" name="Group 8"/>
          <p:cNvGrpSpPr/>
          <p:nvPr/>
        </p:nvGrpSpPr>
        <p:grpSpPr>
          <a:xfrm>
            <a:off x="586913" y="6825471"/>
            <a:ext cx="10002552" cy="1456131"/>
            <a:chOff x="0" y="0"/>
            <a:chExt cx="13336736" cy="1941508"/>
          </a:xfrm>
        </p:grpSpPr>
        <p:sp>
          <p:nvSpPr>
            <p:cNvPr id="9" name="TextBox 9"/>
            <p:cNvSpPr txBox="1"/>
            <p:nvPr/>
          </p:nvSpPr>
          <p:spPr>
            <a:xfrm>
              <a:off x="0" y="-9525"/>
              <a:ext cx="13336736" cy="847725"/>
            </a:xfrm>
            <a:prstGeom prst="rect">
              <a:avLst/>
            </a:prstGeom>
          </p:spPr>
          <p:txBody>
            <a:bodyPr lIns="0" tIns="0" rIns="0" bIns="0" rtlCol="0" anchor="t">
              <a:spAutoFit/>
            </a:bodyPr>
            <a:lstStyle/>
            <a:p>
              <a:pPr algn="l">
                <a:lnSpc>
                  <a:spcPts val="5004"/>
                </a:lnSpc>
              </a:pPr>
              <a:r>
                <a:rPr lang="en-US" sz="4170" i="1" spc="291">
                  <a:solidFill>
                    <a:srgbClr val="FEFEFE">
                      <a:alpha val="56863"/>
                    </a:srgbClr>
                  </a:solidFill>
                  <a:latin typeface="Poppins Bold"/>
                  <a:ea typeface="Poppins Bold"/>
                  <a:cs typeface="Poppins Bold"/>
                  <a:sym typeface="Poppins Bold"/>
                </a:rPr>
                <a:t>ADVANCED STANDING PROGRAM</a:t>
              </a:r>
            </a:p>
          </p:txBody>
        </p:sp>
        <p:sp>
          <p:nvSpPr>
            <p:cNvPr id="10" name="TextBox 10"/>
            <p:cNvSpPr txBox="1"/>
            <p:nvPr/>
          </p:nvSpPr>
          <p:spPr>
            <a:xfrm>
              <a:off x="0" y="1027107"/>
              <a:ext cx="13336736" cy="914400"/>
            </a:xfrm>
            <a:prstGeom prst="rect">
              <a:avLst/>
            </a:prstGeom>
          </p:spPr>
          <p:txBody>
            <a:bodyPr lIns="0" tIns="0" rIns="0" bIns="0" rtlCol="0" anchor="t">
              <a:spAutoFit/>
            </a:bodyPr>
            <a:lstStyle/>
            <a:p>
              <a:pPr algn="l">
                <a:lnSpc>
                  <a:spcPts val="5999"/>
                </a:lnSpc>
              </a:pPr>
              <a:r>
                <a:rPr lang="en-US" sz="3999" spc="39" dirty="0">
                  <a:solidFill>
                    <a:srgbClr val="FFFFFF"/>
                  </a:solidFill>
                  <a:latin typeface="Canva Sans"/>
                  <a:ea typeface="Canva Sans"/>
                  <a:cs typeface="Canva Sans"/>
                  <a:sym typeface="Canva Sans"/>
                </a:rPr>
                <a:t>JUNE 30, 2025 </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4246297"/>
            <a:ext cx="15097572" cy="4644608"/>
          </a:xfrm>
          <a:custGeom>
            <a:avLst/>
            <a:gdLst/>
            <a:ahLst/>
            <a:cxnLst/>
            <a:rect l="l" t="t" r="r" b="b"/>
            <a:pathLst>
              <a:path w="15097572" h="4644608">
                <a:moveTo>
                  <a:pt x="0" y="0"/>
                </a:moveTo>
                <a:lnTo>
                  <a:pt x="15097572" y="0"/>
                </a:lnTo>
                <a:lnTo>
                  <a:pt x="15097572" y="4644608"/>
                </a:lnTo>
                <a:lnTo>
                  <a:pt x="0" y="4644608"/>
                </a:lnTo>
                <a:lnTo>
                  <a:pt x="0" y="0"/>
                </a:lnTo>
                <a:close/>
              </a:path>
            </a:pathLst>
          </a:custGeom>
          <a:blipFill>
            <a:blip r:embed="rId3"/>
            <a:stretch>
              <a:fillRect t="-1602" b="-1602"/>
            </a:stretch>
          </a:blipFill>
        </p:spPr>
      </p:sp>
      <p:grpSp>
        <p:nvGrpSpPr>
          <p:cNvPr id="3" name="Group 3"/>
          <p:cNvGrpSpPr/>
          <p:nvPr/>
        </p:nvGrpSpPr>
        <p:grpSpPr>
          <a:xfrm>
            <a:off x="586913" y="500612"/>
            <a:ext cx="15012486" cy="1963739"/>
            <a:chOff x="0" y="0"/>
            <a:chExt cx="20016648" cy="2618318"/>
          </a:xfrm>
        </p:grpSpPr>
        <p:sp>
          <p:nvSpPr>
            <p:cNvPr id="4" name="TextBox 4"/>
            <p:cNvSpPr txBox="1"/>
            <p:nvPr/>
          </p:nvSpPr>
          <p:spPr>
            <a:xfrm>
              <a:off x="0" y="190500"/>
              <a:ext cx="20016648" cy="1792818"/>
            </a:xfrm>
            <a:prstGeom prst="rect">
              <a:avLst/>
            </a:prstGeom>
          </p:spPr>
          <p:txBody>
            <a:bodyPr lIns="0" tIns="0" rIns="0" bIns="0" rtlCol="0" anchor="t">
              <a:spAutoFit/>
            </a:bodyPr>
            <a:lstStyle/>
            <a:p>
              <a:pPr algn="l">
                <a:lnSpc>
                  <a:spcPts val="9812"/>
                </a:lnSpc>
              </a:pPr>
              <a:r>
                <a:rPr lang="en-US" sz="9812" b="1" spc="-98" dirty="0">
                  <a:solidFill>
                    <a:srgbClr val="32006F"/>
                  </a:solidFill>
                  <a:latin typeface="Saira Black"/>
                  <a:ea typeface="Saira Black"/>
                  <a:cs typeface="Saira Black"/>
                  <a:sym typeface="Saira Black"/>
                </a:rPr>
                <a:t>ESTIMATED COST</a:t>
              </a:r>
            </a:p>
          </p:txBody>
        </p:sp>
        <p:sp>
          <p:nvSpPr>
            <p:cNvPr id="5" name="TextBox 5"/>
            <p:cNvSpPr txBox="1"/>
            <p:nvPr/>
          </p:nvSpPr>
          <p:spPr>
            <a:xfrm>
              <a:off x="0" y="1983318"/>
              <a:ext cx="18881780" cy="635000"/>
            </a:xfrm>
            <a:prstGeom prst="rect">
              <a:avLst/>
            </a:prstGeom>
          </p:spPr>
          <p:txBody>
            <a:bodyPr lIns="0" tIns="0" rIns="0" bIns="0" rtlCol="0" anchor="t">
              <a:spAutoFit/>
            </a:bodyPr>
            <a:lstStyle/>
            <a:p>
              <a:pPr algn="l">
                <a:lnSpc>
                  <a:spcPts val="3804"/>
                </a:lnSpc>
              </a:pPr>
              <a:r>
                <a:rPr lang="en-US" sz="3170" i="1" spc="221">
                  <a:solidFill>
                    <a:srgbClr val="B3A7B4">
                      <a:alpha val="56863"/>
                    </a:srgbClr>
                  </a:solidFill>
                  <a:latin typeface="Poppins Bold"/>
                  <a:ea typeface="Poppins Bold"/>
                  <a:cs typeface="Poppins Bold"/>
                  <a:sym typeface="Poppins Bold"/>
                </a:rPr>
                <a:t>*QUARTERLY RATES -SUBJECT TO CHANGE WITHOUT NOTICE </a:t>
              </a:r>
            </a:p>
          </p:txBody>
        </p:sp>
      </p:grpSp>
      <p:sp>
        <p:nvSpPr>
          <p:cNvPr id="6" name="TextBox 6"/>
          <p:cNvSpPr txBox="1"/>
          <p:nvPr/>
        </p:nvSpPr>
        <p:spPr>
          <a:xfrm>
            <a:off x="586913" y="9182100"/>
            <a:ext cx="9888074" cy="493395"/>
          </a:xfrm>
          <a:prstGeom prst="rect">
            <a:avLst/>
          </a:prstGeom>
        </p:spPr>
        <p:txBody>
          <a:bodyPr lIns="0" tIns="0" rIns="0" bIns="0" rtlCol="0" anchor="t">
            <a:spAutoFit/>
          </a:bodyPr>
          <a:lstStyle/>
          <a:p>
            <a:pPr algn="ctr">
              <a:lnSpc>
                <a:spcPts val="4199"/>
              </a:lnSpc>
              <a:spcBef>
                <a:spcPct val="0"/>
              </a:spcBef>
            </a:pPr>
            <a:r>
              <a:rPr lang="en-US" sz="2799" u="sng" spc="27">
                <a:solidFill>
                  <a:srgbClr val="000000"/>
                </a:solidFill>
                <a:latin typeface="Poppins Light"/>
                <a:ea typeface="Poppins Light"/>
                <a:cs typeface="Poppins Light"/>
                <a:sym typeface="Poppins Light"/>
                <a:hlinkClick r:id="rId4" tooltip="https://www.tacoma.uw.edu/registrar/tuition-rates"/>
              </a:rPr>
              <a:t>More info at tacoma.uw.edu/registrar/tuition-rates</a:t>
            </a:r>
          </a:p>
        </p:txBody>
      </p:sp>
      <p:sp>
        <p:nvSpPr>
          <p:cNvPr id="7" name="TextBox 7"/>
          <p:cNvSpPr txBox="1"/>
          <p:nvPr/>
        </p:nvSpPr>
        <p:spPr>
          <a:xfrm>
            <a:off x="1229097" y="2775367"/>
            <a:ext cx="6614084" cy="1685925"/>
          </a:xfrm>
          <a:prstGeom prst="rect">
            <a:avLst/>
          </a:prstGeom>
        </p:spPr>
        <p:txBody>
          <a:bodyPr lIns="0" tIns="0" rIns="0" bIns="0" rtlCol="0" anchor="t">
            <a:spAutoFit/>
          </a:bodyPr>
          <a:lstStyle/>
          <a:p>
            <a:pPr algn="ctr">
              <a:lnSpc>
                <a:spcPts val="3600"/>
              </a:lnSpc>
            </a:pPr>
            <a:r>
              <a:rPr lang="en-US" sz="3000" u="sng" spc="210">
                <a:solidFill>
                  <a:srgbClr val="000000"/>
                </a:solidFill>
                <a:latin typeface="Poppins Light Bold"/>
                <a:ea typeface="Poppins Light Bold"/>
                <a:cs typeface="Poppins Light Bold"/>
                <a:sym typeface="Poppins Light Bold"/>
              </a:rPr>
              <a:t>3-YEAR MSW (11 QUARTERS)</a:t>
            </a:r>
          </a:p>
          <a:p>
            <a:pPr algn="ctr">
              <a:lnSpc>
                <a:spcPts val="3600"/>
              </a:lnSpc>
            </a:pPr>
            <a:r>
              <a:rPr lang="en-US" sz="3000" spc="210">
                <a:solidFill>
                  <a:srgbClr val="000000"/>
                </a:solidFill>
                <a:latin typeface="Poppins Light"/>
                <a:ea typeface="Poppins Light"/>
                <a:cs typeface="Poppins Light"/>
                <a:sym typeface="Poppins Light"/>
              </a:rPr>
              <a:t>$62,572 </a:t>
            </a:r>
          </a:p>
          <a:p>
            <a:pPr algn="ctr">
              <a:lnSpc>
                <a:spcPts val="3000"/>
              </a:lnSpc>
            </a:pPr>
            <a:r>
              <a:rPr lang="en-US" sz="2500" spc="175">
                <a:solidFill>
                  <a:srgbClr val="000000"/>
                </a:solidFill>
                <a:latin typeface="Poppins Light"/>
                <a:ea typeface="Poppins Light"/>
                <a:cs typeface="Poppins Light"/>
                <a:sym typeface="Poppins Light"/>
              </a:rPr>
              <a:t>(2024-25 resident rates)</a:t>
            </a:r>
          </a:p>
          <a:p>
            <a:pPr algn="ctr">
              <a:lnSpc>
                <a:spcPts val="3000"/>
              </a:lnSpc>
              <a:spcBef>
                <a:spcPct val="0"/>
              </a:spcBef>
            </a:pPr>
            <a:endParaRPr lang="en-US" sz="2500" spc="175">
              <a:solidFill>
                <a:srgbClr val="000000"/>
              </a:solidFill>
              <a:latin typeface="Poppins Light"/>
              <a:ea typeface="Poppins Light"/>
              <a:cs typeface="Poppins Light"/>
              <a:sym typeface="Poppins Light"/>
            </a:endParaRPr>
          </a:p>
        </p:txBody>
      </p:sp>
      <p:sp>
        <p:nvSpPr>
          <p:cNvPr id="8" name="TextBox 8"/>
          <p:cNvSpPr txBox="1"/>
          <p:nvPr/>
        </p:nvSpPr>
        <p:spPr>
          <a:xfrm>
            <a:off x="8577486" y="2775367"/>
            <a:ext cx="7548786" cy="2209800"/>
          </a:xfrm>
          <a:prstGeom prst="rect">
            <a:avLst/>
          </a:prstGeom>
        </p:spPr>
        <p:txBody>
          <a:bodyPr lIns="0" tIns="0" rIns="0" bIns="0" rtlCol="0" anchor="t">
            <a:spAutoFit/>
          </a:bodyPr>
          <a:lstStyle/>
          <a:p>
            <a:pPr algn="ctr">
              <a:lnSpc>
                <a:spcPts val="3600"/>
              </a:lnSpc>
            </a:pPr>
            <a:r>
              <a:rPr lang="en-US" sz="3000" u="sng" spc="210">
                <a:solidFill>
                  <a:srgbClr val="000000"/>
                </a:solidFill>
                <a:latin typeface="Poppins Light Bold"/>
                <a:ea typeface="Poppins Light Bold"/>
                <a:cs typeface="Poppins Light Bold"/>
                <a:sym typeface="Poppins Light Bold"/>
              </a:rPr>
              <a:t>18-MONTH AS MSW (6 QUARTERS)</a:t>
            </a:r>
          </a:p>
          <a:p>
            <a:pPr algn="ctr">
              <a:lnSpc>
                <a:spcPts val="3600"/>
              </a:lnSpc>
            </a:pPr>
            <a:r>
              <a:rPr lang="en-US" sz="3000" spc="210">
                <a:solidFill>
                  <a:srgbClr val="000000"/>
                </a:solidFill>
                <a:latin typeface="Poppins Light"/>
                <a:ea typeface="Poppins Light"/>
                <a:cs typeface="Poppins Light"/>
                <a:sym typeface="Poppins Light"/>
              </a:rPr>
              <a:t>$35,692</a:t>
            </a:r>
          </a:p>
          <a:p>
            <a:pPr algn="ctr">
              <a:lnSpc>
                <a:spcPts val="2999"/>
              </a:lnSpc>
            </a:pPr>
            <a:r>
              <a:rPr lang="en-US" sz="2499" spc="174">
                <a:solidFill>
                  <a:srgbClr val="000000"/>
                </a:solidFill>
                <a:latin typeface="Poppins Light"/>
                <a:ea typeface="Poppins Light"/>
                <a:cs typeface="Poppins Light"/>
                <a:sym typeface="Poppins Light"/>
              </a:rPr>
              <a:t>(2024-25 resident rates)</a:t>
            </a:r>
          </a:p>
          <a:p>
            <a:pPr algn="ctr">
              <a:lnSpc>
                <a:spcPts val="3600"/>
              </a:lnSpc>
            </a:pPr>
            <a:endParaRPr lang="en-US" sz="2499" spc="174">
              <a:solidFill>
                <a:srgbClr val="000000"/>
              </a:solidFill>
              <a:latin typeface="Poppins Light"/>
              <a:ea typeface="Poppins Light"/>
              <a:cs typeface="Poppins Light"/>
              <a:sym typeface="Poppins Light"/>
            </a:endParaRPr>
          </a:p>
          <a:p>
            <a:pPr algn="ctr">
              <a:lnSpc>
                <a:spcPts val="3600"/>
              </a:lnSpc>
              <a:spcBef>
                <a:spcPct val="0"/>
              </a:spcBef>
            </a:pPr>
            <a:endParaRPr lang="en-US" sz="2499" spc="174">
              <a:solidFill>
                <a:srgbClr val="000000"/>
              </a:solidFill>
              <a:latin typeface="Poppins Light"/>
              <a:ea typeface="Poppins Light"/>
              <a:cs typeface="Poppins Light"/>
              <a:sym typeface="Poppi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2006F"/>
        </a:solidFill>
        <a:effectLst/>
      </p:bgPr>
    </p:bg>
    <p:spTree>
      <p:nvGrpSpPr>
        <p:cNvPr id="1" name=""/>
        <p:cNvGrpSpPr/>
        <p:nvPr/>
      </p:nvGrpSpPr>
      <p:grpSpPr>
        <a:xfrm>
          <a:off x="0" y="0"/>
          <a:ext cx="0" cy="0"/>
          <a:chOff x="0" y="0"/>
          <a:chExt cx="0" cy="0"/>
        </a:xfrm>
      </p:grpSpPr>
      <p:sp>
        <p:nvSpPr>
          <p:cNvPr id="2" name="Freeform 2"/>
          <p:cNvSpPr/>
          <p:nvPr/>
        </p:nvSpPr>
        <p:spPr>
          <a:xfrm>
            <a:off x="13023685" y="0"/>
            <a:ext cx="6800694" cy="10287000"/>
          </a:xfrm>
          <a:custGeom>
            <a:avLst/>
            <a:gdLst/>
            <a:ahLst/>
            <a:cxnLst/>
            <a:rect l="l" t="t" r="r" b="b"/>
            <a:pathLst>
              <a:path w="6800694" h="10287000">
                <a:moveTo>
                  <a:pt x="0" y="0"/>
                </a:moveTo>
                <a:lnTo>
                  <a:pt x="6800695" y="0"/>
                </a:lnTo>
                <a:lnTo>
                  <a:pt x="6800695" y="10287000"/>
                </a:lnTo>
                <a:lnTo>
                  <a:pt x="0" y="10287000"/>
                </a:lnTo>
                <a:lnTo>
                  <a:pt x="0" y="0"/>
                </a:lnTo>
                <a:close/>
              </a:path>
            </a:pathLst>
          </a:custGeom>
          <a:blipFill>
            <a:blip r:embed="rId3"/>
            <a:stretch>
              <a:fillRect l="-101961" r="-25347"/>
            </a:stretch>
          </a:blipFill>
        </p:spPr>
      </p:sp>
      <p:sp>
        <p:nvSpPr>
          <p:cNvPr id="3" name="TextBox 3"/>
          <p:cNvSpPr txBox="1"/>
          <p:nvPr/>
        </p:nvSpPr>
        <p:spPr>
          <a:xfrm>
            <a:off x="586913" y="719248"/>
            <a:ext cx="10002552" cy="2576796"/>
          </a:xfrm>
          <a:prstGeom prst="rect">
            <a:avLst/>
          </a:prstGeom>
        </p:spPr>
        <p:txBody>
          <a:bodyPr lIns="0" tIns="0" rIns="0" bIns="0" rtlCol="0" anchor="t">
            <a:spAutoFit/>
          </a:bodyPr>
          <a:lstStyle/>
          <a:p>
            <a:pPr algn="l">
              <a:lnSpc>
                <a:spcPts val="9812"/>
              </a:lnSpc>
            </a:pPr>
            <a:r>
              <a:rPr lang="en-US" sz="9812" b="1" spc="-98" dirty="0">
                <a:solidFill>
                  <a:srgbClr val="E7D4A2"/>
                </a:solidFill>
                <a:latin typeface="Saira Black"/>
                <a:ea typeface="Saira Black"/>
                <a:cs typeface="Saira Black"/>
                <a:sym typeface="Saira Black"/>
              </a:rPr>
              <a:t>FUNDING YOUR EDUCATION</a:t>
            </a:r>
          </a:p>
        </p:txBody>
      </p:sp>
      <p:sp>
        <p:nvSpPr>
          <p:cNvPr id="4" name="TextBox 4"/>
          <p:cNvSpPr txBox="1"/>
          <p:nvPr/>
        </p:nvSpPr>
        <p:spPr>
          <a:xfrm>
            <a:off x="586913" y="4204090"/>
            <a:ext cx="11839302" cy="5212306"/>
          </a:xfrm>
          <a:prstGeom prst="rect">
            <a:avLst/>
          </a:prstGeom>
        </p:spPr>
        <p:txBody>
          <a:bodyPr lIns="0" tIns="0" rIns="0" bIns="0" rtlCol="0" anchor="t">
            <a:spAutoFit/>
          </a:bodyPr>
          <a:lstStyle/>
          <a:p>
            <a:pPr algn="l">
              <a:lnSpc>
                <a:spcPts val="4450"/>
              </a:lnSpc>
            </a:pPr>
            <a:r>
              <a:rPr lang="en-US" sz="2967" spc="29">
                <a:solidFill>
                  <a:srgbClr val="FFFFFF"/>
                </a:solidFill>
                <a:latin typeface="Canva Sans"/>
                <a:ea typeface="Canva Sans"/>
                <a:cs typeface="Canva Sans"/>
                <a:sym typeface="Canva Sans"/>
              </a:rPr>
              <a:t>Complete the Free Application for Federal Student Aid (FAFSA) or the Washington Application for State Financial Aid (WASFA)</a:t>
            </a:r>
          </a:p>
          <a:p>
            <a:pPr algn="l">
              <a:lnSpc>
                <a:spcPts val="4450"/>
              </a:lnSpc>
            </a:pPr>
            <a:endParaRPr lang="en-US" sz="2967" spc="29">
              <a:solidFill>
                <a:srgbClr val="FFFFFF"/>
              </a:solidFill>
              <a:latin typeface="Canva Sans"/>
              <a:ea typeface="Canva Sans"/>
              <a:cs typeface="Canva Sans"/>
              <a:sym typeface="Canva Sans"/>
            </a:endParaRPr>
          </a:p>
          <a:p>
            <a:pPr marL="640582" lvl="1" indent="-320291" algn="l">
              <a:lnSpc>
                <a:spcPts val="4450"/>
              </a:lnSpc>
              <a:buFont typeface="Arial"/>
              <a:buChar char="•"/>
            </a:pPr>
            <a:r>
              <a:rPr lang="en-US" sz="2967" b="1" spc="29">
                <a:solidFill>
                  <a:srgbClr val="FFFFFF"/>
                </a:solidFill>
                <a:latin typeface="Canva Sans Bold"/>
                <a:ea typeface="Canva Sans Bold"/>
                <a:cs typeface="Canva Sans Bold"/>
                <a:sym typeface="Canva Sans Bold"/>
              </a:rPr>
              <a:t>UW Title IV Code: 003798  </a:t>
            </a:r>
            <a:r>
              <a:rPr lang="en-US" sz="2967" spc="29">
                <a:solidFill>
                  <a:srgbClr val="FFFFFF"/>
                </a:solidFill>
                <a:latin typeface="Canva Sans"/>
                <a:ea typeface="Canva Sans"/>
                <a:cs typeface="Canva Sans"/>
                <a:sym typeface="Canva Sans"/>
              </a:rPr>
              <a:t>                                       </a:t>
            </a:r>
          </a:p>
          <a:p>
            <a:pPr marL="640582" lvl="1" indent="-320291" algn="l">
              <a:lnSpc>
                <a:spcPts val="4450"/>
              </a:lnSpc>
              <a:buFont typeface="Arial"/>
              <a:buChar char="•"/>
            </a:pPr>
            <a:r>
              <a:rPr lang="en-US" sz="2967" spc="29">
                <a:solidFill>
                  <a:srgbClr val="FFFFFF"/>
                </a:solidFill>
                <a:latin typeface="Canva Sans"/>
                <a:ea typeface="Canva Sans"/>
                <a:cs typeface="Canva Sans"/>
                <a:sym typeface="Canva Sans"/>
              </a:rPr>
              <a:t>Student Loans and Scholarships are the primary source of funding in part-time graduate programs</a:t>
            </a:r>
          </a:p>
          <a:p>
            <a:pPr marL="640582" lvl="1" indent="-320291" algn="l">
              <a:lnSpc>
                <a:spcPts val="4450"/>
              </a:lnSpc>
              <a:buFont typeface="Arial"/>
              <a:buChar char="•"/>
            </a:pPr>
            <a:r>
              <a:rPr lang="en-US" sz="2967" spc="29">
                <a:solidFill>
                  <a:srgbClr val="FFFFFF"/>
                </a:solidFill>
                <a:latin typeface="Canva Sans"/>
                <a:ea typeface="Canva Sans"/>
                <a:cs typeface="Canva Sans"/>
                <a:sym typeface="Canva Sans"/>
              </a:rPr>
              <a:t>Many grants may require a full-time student status</a:t>
            </a:r>
          </a:p>
          <a:p>
            <a:pPr marL="640582" lvl="1" indent="-320291" algn="l">
              <a:lnSpc>
                <a:spcPts val="4450"/>
              </a:lnSpc>
              <a:buFont typeface="Arial"/>
              <a:buChar char="•"/>
            </a:pPr>
            <a:r>
              <a:rPr lang="en-US" sz="2967" spc="29">
                <a:solidFill>
                  <a:srgbClr val="FFFFFF"/>
                </a:solidFill>
                <a:latin typeface="Canva Sans"/>
                <a:ea typeface="Canva Sans"/>
                <a:cs typeface="Canva Sans"/>
                <a:sym typeface="Canva Sans"/>
              </a:rPr>
              <a:t>Reach out to Financial Aid early for assistance:  </a:t>
            </a:r>
            <a:r>
              <a:rPr lang="en-US" sz="2967" b="1" u="sng" spc="29">
                <a:solidFill>
                  <a:srgbClr val="FFFFFF"/>
                </a:solidFill>
                <a:latin typeface="Canva Sans Bold"/>
                <a:ea typeface="Canva Sans Bold"/>
                <a:cs typeface="Canva Sans Bold"/>
                <a:sym typeface="Canva Sans Bold"/>
              </a:rPr>
              <a:t>uwtfa@uw.edu</a:t>
            </a:r>
            <a:r>
              <a:rPr lang="en-US" sz="2967" spc="29">
                <a:solidFill>
                  <a:srgbClr val="FFFFFF"/>
                </a:solidFill>
                <a:latin typeface="Canva Sans"/>
                <a:ea typeface="Canva Sans"/>
                <a:cs typeface="Canva Sans"/>
                <a:sym typeface="Canva Sans"/>
              </a:rPr>
              <a:t> </a:t>
            </a:r>
          </a:p>
          <a:p>
            <a:pPr algn="l">
              <a:lnSpc>
                <a:spcPts val="1010"/>
              </a:lnSpc>
            </a:pPr>
            <a:endParaRPr lang="en-US" sz="2967" spc="29">
              <a:solidFill>
                <a:srgbClr val="FFFFFF"/>
              </a:solidFill>
              <a:latin typeface="Canva Sans"/>
              <a:ea typeface="Canva Sans"/>
              <a:cs typeface="Canva Sans"/>
              <a:sym typeface="Canva Sans"/>
            </a:endParaRPr>
          </a:p>
        </p:txBody>
      </p:sp>
      <p:sp>
        <p:nvSpPr>
          <p:cNvPr id="5" name="TextBox 5"/>
          <p:cNvSpPr txBox="1"/>
          <p:nvPr/>
        </p:nvSpPr>
        <p:spPr>
          <a:xfrm>
            <a:off x="586913" y="3613540"/>
            <a:ext cx="11505533" cy="676275"/>
          </a:xfrm>
          <a:prstGeom prst="rect">
            <a:avLst/>
          </a:prstGeom>
        </p:spPr>
        <p:txBody>
          <a:bodyPr lIns="0" tIns="0" rIns="0" bIns="0" rtlCol="0" anchor="t">
            <a:spAutoFit/>
          </a:bodyPr>
          <a:lstStyle/>
          <a:p>
            <a:pPr algn="l">
              <a:lnSpc>
                <a:spcPts val="5364"/>
              </a:lnSpc>
            </a:pPr>
            <a:r>
              <a:rPr lang="en-US" sz="4470" i="1" spc="312">
                <a:solidFill>
                  <a:srgbClr val="FEFEFE">
                    <a:alpha val="56863"/>
                  </a:srgbClr>
                </a:solidFill>
                <a:latin typeface="Poppins Bold"/>
                <a:ea typeface="Poppins Bold"/>
                <a:cs typeface="Poppins Bold"/>
                <a:sym typeface="Poppins Bold"/>
              </a:rPr>
              <a:t>COMPLETE THE FAFSA OR WASFA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2006F"/>
        </a:solidFill>
        <a:effectLst/>
      </p:bgPr>
    </p:bg>
    <p:spTree>
      <p:nvGrpSpPr>
        <p:cNvPr id="1" name=""/>
        <p:cNvGrpSpPr/>
        <p:nvPr/>
      </p:nvGrpSpPr>
      <p:grpSpPr>
        <a:xfrm>
          <a:off x="0" y="0"/>
          <a:ext cx="0" cy="0"/>
          <a:chOff x="0" y="0"/>
          <a:chExt cx="0" cy="0"/>
        </a:xfrm>
      </p:grpSpPr>
      <p:sp>
        <p:nvSpPr>
          <p:cNvPr id="2" name="Freeform 2"/>
          <p:cNvSpPr/>
          <p:nvPr/>
        </p:nvSpPr>
        <p:spPr>
          <a:xfrm>
            <a:off x="11487306" y="0"/>
            <a:ext cx="6800694" cy="10287000"/>
          </a:xfrm>
          <a:custGeom>
            <a:avLst/>
            <a:gdLst/>
            <a:ahLst/>
            <a:cxnLst/>
            <a:rect l="l" t="t" r="r" b="b"/>
            <a:pathLst>
              <a:path w="6800694" h="10287000">
                <a:moveTo>
                  <a:pt x="0" y="0"/>
                </a:moveTo>
                <a:lnTo>
                  <a:pt x="6800694" y="0"/>
                </a:lnTo>
                <a:lnTo>
                  <a:pt x="6800694" y="10287000"/>
                </a:lnTo>
                <a:lnTo>
                  <a:pt x="0" y="10287000"/>
                </a:lnTo>
                <a:lnTo>
                  <a:pt x="0" y="0"/>
                </a:lnTo>
                <a:close/>
              </a:path>
            </a:pathLst>
          </a:custGeom>
          <a:blipFill>
            <a:blip r:embed="rId3"/>
            <a:stretch>
              <a:fillRect l="-39098" r="-88210"/>
            </a:stretch>
          </a:blipFill>
        </p:spPr>
      </p:sp>
      <p:sp>
        <p:nvSpPr>
          <p:cNvPr id="3" name="TextBox 3"/>
          <p:cNvSpPr txBox="1"/>
          <p:nvPr/>
        </p:nvSpPr>
        <p:spPr>
          <a:xfrm>
            <a:off x="586913" y="1219200"/>
            <a:ext cx="11906327" cy="1320041"/>
          </a:xfrm>
          <a:prstGeom prst="rect">
            <a:avLst/>
          </a:prstGeom>
        </p:spPr>
        <p:txBody>
          <a:bodyPr lIns="0" tIns="0" rIns="0" bIns="0" rtlCol="0" anchor="t">
            <a:spAutoFit/>
          </a:bodyPr>
          <a:lstStyle/>
          <a:p>
            <a:pPr algn="l">
              <a:lnSpc>
                <a:spcPts val="9812"/>
              </a:lnSpc>
            </a:pPr>
            <a:r>
              <a:rPr lang="en-US" sz="9812" b="1" spc="-98" dirty="0">
                <a:solidFill>
                  <a:srgbClr val="E7D4A2"/>
                </a:solidFill>
                <a:latin typeface="Saira Black"/>
                <a:ea typeface="Saira Black"/>
                <a:cs typeface="Saira Black"/>
                <a:sym typeface="Saira Black"/>
              </a:rPr>
              <a:t>CWTAP PROGRAM</a:t>
            </a:r>
          </a:p>
        </p:txBody>
      </p:sp>
      <p:sp>
        <p:nvSpPr>
          <p:cNvPr id="6" name="TextBox 5">
            <a:extLst>
              <a:ext uri="{FF2B5EF4-FFF2-40B4-BE49-F238E27FC236}">
                <a16:creationId xmlns:a16="http://schemas.microsoft.com/office/drawing/2014/main" id="{960FB799-5AF7-4038-B6F8-268FB3FBCECA}"/>
              </a:ext>
            </a:extLst>
          </p:cNvPr>
          <p:cNvSpPr txBox="1"/>
          <p:nvPr/>
        </p:nvSpPr>
        <p:spPr>
          <a:xfrm>
            <a:off x="553782" y="2705100"/>
            <a:ext cx="10571418" cy="7602081"/>
          </a:xfrm>
          <a:prstGeom prst="rect">
            <a:avLst/>
          </a:prstGeom>
          <a:noFill/>
        </p:spPr>
        <p:txBody>
          <a:bodyPr wrap="square">
            <a:spAutoFit/>
          </a:bodyPr>
          <a:lstStyle/>
          <a:p>
            <a:r>
              <a:rPr lang="en-US" sz="4400" dirty="0">
                <a:solidFill>
                  <a:schemeClr val="bg1"/>
                </a:solidFill>
              </a:rPr>
              <a:t>CWTAP offers specialized educational seminars and tuition assistance to students accepted into the MSW program who are interested in working in public child welfare.</a:t>
            </a:r>
          </a:p>
          <a:p>
            <a:endParaRPr lang="en-US" sz="4400" dirty="0">
              <a:solidFill>
                <a:schemeClr val="bg1"/>
              </a:solidFill>
            </a:endParaRPr>
          </a:p>
          <a:p>
            <a:pPr lvl="1">
              <a:buFont typeface="Arial" panose="020B0604020202020204" pitchFamily="34" charset="0"/>
              <a:buChar char="•"/>
            </a:pPr>
            <a:r>
              <a:rPr lang="en-US" sz="2000" b="0" i="0" dirty="0">
                <a:solidFill>
                  <a:schemeClr val="bg1"/>
                </a:solidFill>
                <a:effectLst/>
                <a:latin typeface="open_sans_regular"/>
              </a:rPr>
              <a:t>Promotes professionalization and recruitment of social workers in public child welfare across Washington State.</a:t>
            </a:r>
          </a:p>
          <a:p>
            <a:pPr lvl="1">
              <a:buFont typeface="Arial" panose="020B0604020202020204" pitchFamily="34" charset="0"/>
              <a:buChar char="•"/>
            </a:pPr>
            <a:r>
              <a:rPr lang="en-US" sz="2000" b="0" i="0" dirty="0">
                <a:solidFill>
                  <a:schemeClr val="bg1"/>
                </a:solidFill>
                <a:effectLst/>
                <a:latin typeface="open_sans_regular"/>
              </a:rPr>
              <a:t>Subsidizes the cost of the CWTAP student’s BASW (partial) or MSW education. In return, after graduation students will work for the Department of Children, Youth and Families (DCYF) for an equal amount of time they received financial assistance.</a:t>
            </a:r>
          </a:p>
          <a:p>
            <a:pPr lvl="1">
              <a:buFont typeface="Arial" panose="020B0604020202020204" pitchFamily="34" charset="0"/>
              <a:buChar char="•"/>
            </a:pPr>
            <a:r>
              <a:rPr lang="en-US" sz="2000" b="0" i="0" dirty="0">
                <a:solidFill>
                  <a:schemeClr val="bg1"/>
                </a:solidFill>
                <a:effectLst/>
                <a:latin typeface="open_sans_regular"/>
              </a:rPr>
              <a:t>Provides educational seminars, mentoring support and clinical supervision to accepted CWTAP students.</a:t>
            </a:r>
          </a:p>
          <a:p>
            <a:pPr lvl="1">
              <a:buFont typeface="Arial" panose="020B0604020202020204" pitchFamily="34" charset="0"/>
              <a:buChar char="•"/>
            </a:pPr>
            <a:r>
              <a:rPr lang="en-US" sz="2000" b="0" i="0" dirty="0">
                <a:solidFill>
                  <a:schemeClr val="bg1"/>
                </a:solidFill>
                <a:effectLst/>
                <a:latin typeface="open_sans_regular"/>
              </a:rPr>
              <a:t>Offers professional development opportunities through the annual Student Institute.</a:t>
            </a:r>
          </a:p>
          <a:p>
            <a:pPr lvl="1">
              <a:buFont typeface="Arial" panose="020B0604020202020204" pitchFamily="34" charset="0"/>
              <a:buChar char="•"/>
            </a:pPr>
            <a:r>
              <a:rPr lang="en-US" sz="2000" b="0" i="0" dirty="0">
                <a:solidFill>
                  <a:schemeClr val="bg1"/>
                </a:solidFill>
                <a:effectLst/>
                <a:latin typeface="open_sans_regular"/>
              </a:rPr>
              <a:t>Assists CWTAP students in gaining employment with the Department of Children, Youth and Families.</a:t>
            </a:r>
          </a:p>
          <a:p>
            <a:pPr marL="571500" indent="-571500">
              <a:buFont typeface="Arial" panose="020B0604020202020204" pitchFamily="34" charset="0"/>
              <a:buChar char="•"/>
            </a:pPr>
            <a:endParaRPr lang="en-US" sz="1200" dirty="0">
              <a:solidFill>
                <a:schemeClr val="bg1"/>
              </a:solidFill>
            </a:endParaRPr>
          </a:p>
          <a:p>
            <a:endParaRPr lang="en-US" sz="1200" dirty="0">
              <a:solidFill>
                <a:schemeClr val="bg1"/>
              </a:solidFill>
            </a:endParaRPr>
          </a:p>
          <a:p>
            <a:endParaRPr lang="en-US" sz="4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D4A2"/>
        </a:solidFill>
        <a:effectLst/>
      </p:bgPr>
    </p:bg>
    <p:spTree>
      <p:nvGrpSpPr>
        <p:cNvPr id="1" name=""/>
        <p:cNvGrpSpPr/>
        <p:nvPr/>
      </p:nvGrpSpPr>
      <p:grpSpPr>
        <a:xfrm>
          <a:off x="0" y="0"/>
          <a:ext cx="0" cy="0"/>
          <a:chOff x="0" y="0"/>
          <a:chExt cx="0" cy="0"/>
        </a:xfrm>
      </p:grpSpPr>
      <p:sp>
        <p:nvSpPr>
          <p:cNvPr id="2" name="Freeform 2"/>
          <p:cNvSpPr/>
          <p:nvPr/>
        </p:nvSpPr>
        <p:spPr>
          <a:xfrm>
            <a:off x="9787876" y="0"/>
            <a:ext cx="8500124" cy="10287000"/>
          </a:xfrm>
          <a:custGeom>
            <a:avLst/>
            <a:gdLst/>
            <a:ahLst/>
            <a:cxnLst/>
            <a:rect l="l" t="t" r="r" b="b"/>
            <a:pathLst>
              <a:path w="8500124" h="10287000">
                <a:moveTo>
                  <a:pt x="0" y="0"/>
                </a:moveTo>
                <a:lnTo>
                  <a:pt x="8500124" y="0"/>
                </a:lnTo>
                <a:lnTo>
                  <a:pt x="8500124" y="10287000"/>
                </a:lnTo>
                <a:lnTo>
                  <a:pt x="0" y="10287000"/>
                </a:lnTo>
                <a:lnTo>
                  <a:pt x="0" y="0"/>
                </a:lnTo>
                <a:close/>
              </a:path>
            </a:pathLst>
          </a:custGeom>
          <a:blipFill>
            <a:blip r:embed="rId3"/>
            <a:stretch>
              <a:fillRect l="-56674" r="-1317"/>
            </a:stretch>
          </a:blipFill>
        </p:spPr>
      </p:sp>
      <p:sp>
        <p:nvSpPr>
          <p:cNvPr id="3" name="Freeform 3"/>
          <p:cNvSpPr/>
          <p:nvPr/>
        </p:nvSpPr>
        <p:spPr>
          <a:xfrm>
            <a:off x="219518" y="8366242"/>
            <a:ext cx="598791" cy="598791"/>
          </a:xfrm>
          <a:custGeom>
            <a:avLst/>
            <a:gdLst/>
            <a:ahLst/>
            <a:cxnLst/>
            <a:rect l="l" t="t" r="r" b="b"/>
            <a:pathLst>
              <a:path w="598791" h="598791">
                <a:moveTo>
                  <a:pt x="0" y="0"/>
                </a:moveTo>
                <a:lnTo>
                  <a:pt x="598790" y="0"/>
                </a:lnTo>
                <a:lnTo>
                  <a:pt x="598790" y="598791"/>
                </a:lnTo>
                <a:lnTo>
                  <a:pt x="0" y="5987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19915" y="620526"/>
            <a:ext cx="9167563" cy="1998432"/>
          </a:xfrm>
          <a:prstGeom prst="rect">
            <a:avLst/>
          </a:prstGeom>
        </p:spPr>
        <p:txBody>
          <a:bodyPr lIns="0" tIns="0" rIns="0" bIns="0" rtlCol="0" anchor="t">
            <a:spAutoFit/>
          </a:bodyPr>
          <a:lstStyle/>
          <a:p>
            <a:pPr algn="l">
              <a:lnSpc>
                <a:spcPts val="7613"/>
              </a:lnSpc>
            </a:pPr>
            <a:r>
              <a:rPr lang="en-US" sz="7613" b="1" spc="-76" dirty="0">
                <a:solidFill>
                  <a:srgbClr val="32006F"/>
                </a:solidFill>
                <a:latin typeface="Saira Black"/>
                <a:ea typeface="Saira Black"/>
                <a:cs typeface="Saira Black"/>
                <a:sym typeface="Saira Black"/>
              </a:rPr>
              <a:t>PUBLIC SERVICE LOAN FORGIVENESS</a:t>
            </a:r>
          </a:p>
        </p:txBody>
      </p:sp>
      <p:sp>
        <p:nvSpPr>
          <p:cNvPr id="5" name="TextBox 5"/>
          <p:cNvSpPr txBox="1"/>
          <p:nvPr/>
        </p:nvSpPr>
        <p:spPr>
          <a:xfrm>
            <a:off x="419915" y="2642235"/>
            <a:ext cx="8724085" cy="4897755"/>
          </a:xfrm>
          <a:prstGeom prst="rect">
            <a:avLst/>
          </a:prstGeom>
        </p:spPr>
        <p:txBody>
          <a:bodyPr lIns="0" tIns="0" rIns="0" bIns="0" rtlCol="0" anchor="t">
            <a:spAutoFit/>
          </a:bodyPr>
          <a:lstStyle/>
          <a:p>
            <a:pPr algn="l">
              <a:lnSpc>
                <a:spcPts val="5550"/>
              </a:lnSpc>
            </a:pPr>
            <a:r>
              <a:rPr lang="en-US" sz="3700" spc="37">
                <a:solidFill>
                  <a:srgbClr val="32006F"/>
                </a:solidFill>
                <a:latin typeface="Poppins Light"/>
                <a:ea typeface="Poppins Light"/>
                <a:cs typeface="Poppins Light"/>
                <a:sym typeface="Poppins Light"/>
              </a:rPr>
              <a:t>If you’re employed by a government or not-for-profit organization, you might be eligible for the PSLF Program. </a:t>
            </a:r>
          </a:p>
          <a:p>
            <a:pPr algn="l">
              <a:lnSpc>
                <a:spcPts val="5550"/>
              </a:lnSpc>
            </a:pPr>
            <a:r>
              <a:rPr lang="en-US" sz="3700" spc="37">
                <a:solidFill>
                  <a:srgbClr val="32006F"/>
                </a:solidFill>
                <a:latin typeface="Poppins Light"/>
                <a:ea typeface="Poppins Light"/>
                <a:cs typeface="Poppins Light"/>
                <a:sym typeface="Poppins Light"/>
              </a:rPr>
              <a:t>The PSLF Program forgives the remaining balance on your Direct Loans</a:t>
            </a:r>
          </a:p>
        </p:txBody>
      </p:sp>
      <p:sp>
        <p:nvSpPr>
          <p:cNvPr id="6" name="TextBox 6"/>
          <p:cNvSpPr txBox="1"/>
          <p:nvPr/>
        </p:nvSpPr>
        <p:spPr>
          <a:xfrm>
            <a:off x="1028700" y="8134143"/>
            <a:ext cx="8402147" cy="977264"/>
          </a:xfrm>
          <a:prstGeom prst="rect">
            <a:avLst/>
          </a:prstGeom>
        </p:spPr>
        <p:txBody>
          <a:bodyPr lIns="0" tIns="0" rIns="0" bIns="0" rtlCol="0" anchor="t">
            <a:spAutoFit/>
          </a:bodyPr>
          <a:lstStyle/>
          <a:p>
            <a:pPr algn="l">
              <a:lnSpc>
                <a:spcPts val="3900"/>
              </a:lnSpc>
            </a:pPr>
            <a:r>
              <a:rPr lang="en-US" sz="2600" spc="26">
                <a:solidFill>
                  <a:srgbClr val="32006F"/>
                </a:solidFill>
                <a:latin typeface="Poppins Light"/>
                <a:ea typeface="Poppins Light"/>
                <a:cs typeface="Poppins Light"/>
                <a:sym typeface="Poppins Light"/>
              </a:rPr>
              <a:t>studentaid.gov/manage-loans/forgiveness-cancellation/public-service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46237" y="0"/>
            <a:ext cx="5541763" cy="10567252"/>
            <a:chOff x="0" y="0"/>
            <a:chExt cx="858564" cy="1637144"/>
          </a:xfrm>
        </p:grpSpPr>
        <p:sp>
          <p:nvSpPr>
            <p:cNvPr id="3" name="Freeform 3"/>
            <p:cNvSpPr/>
            <p:nvPr/>
          </p:nvSpPr>
          <p:spPr>
            <a:xfrm>
              <a:off x="0" y="0"/>
              <a:ext cx="858564" cy="1637144"/>
            </a:xfrm>
            <a:custGeom>
              <a:avLst/>
              <a:gdLst/>
              <a:ahLst/>
              <a:cxnLst/>
              <a:rect l="l" t="t" r="r" b="b"/>
              <a:pathLst>
                <a:path w="858564" h="1637144">
                  <a:moveTo>
                    <a:pt x="0" y="0"/>
                  </a:moveTo>
                  <a:lnTo>
                    <a:pt x="858564" y="0"/>
                  </a:lnTo>
                  <a:lnTo>
                    <a:pt x="858564" y="1637144"/>
                  </a:lnTo>
                  <a:lnTo>
                    <a:pt x="0" y="1637144"/>
                  </a:lnTo>
                  <a:close/>
                </a:path>
              </a:pathLst>
            </a:custGeom>
            <a:blipFill>
              <a:blip r:embed="rId3"/>
              <a:stretch>
                <a:fillRect l="-27580" r="-158966"/>
              </a:stretch>
            </a:blipFill>
          </p:spPr>
        </p:sp>
      </p:grpSp>
      <p:grpSp>
        <p:nvGrpSpPr>
          <p:cNvPr id="4" name="Group 4"/>
          <p:cNvGrpSpPr/>
          <p:nvPr/>
        </p:nvGrpSpPr>
        <p:grpSpPr>
          <a:xfrm>
            <a:off x="554617" y="683844"/>
            <a:ext cx="12191620" cy="2002687"/>
            <a:chOff x="0" y="0"/>
            <a:chExt cx="16255493" cy="2670249"/>
          </a:xfrm>
        </p:grpSpPr>
        <p:sp>
          <p:nvSpPr>
            <p:cNvPr id="5" name="TextBox 5"/>
            <p:cNvSpPr txBox="1"/>
            <p:nvPr/>
          </p:nvSpPr>
          <p:spPr>
            <a:xfrm>
              <a:off x="0" y="180975"/>
              <a:ext cx="16255493" cy="1635117"/>
            </a:xfrm>
            <a:prstGeom prst="rect">
              <a:avLst/>
            </a:prstGeom>
          </p:spPr>
          <p:txBody>
            <a:bodyPr lIns="0" tIns="0" rIns="0" bIns="0" rtlCol="0" anchor="t">
              <a:spAutoFit/>
            </a:bodyPr>
            <a:lstStyle/>
            <a:p>
              <a:pPr algn="l">
                <a:lnSpc>
                  <a:spcPts val="8999"/>
                </a:lnSpc>
              </a:pPr>
              <a:r>
                <a:rPr lang="en-US" sz="8999" b="1" spc="-89" dirty="0">
                  <a:solidFill>
                    <a:srgbClr val="32006F"/>
                  </a:solidFill>
                  <a:latin typeface="Saira Black"/>
                  <a:ea typeface="Saira Black"/>
                  <a:cs typeface="Saira Black"/>
                  <a:sym typeface="Saira Black"/>
                </a:rPr>
                <a:t>WHY MSW AT UWT? </a:t>
              </a:r>
            </a:p>
          </p:txBody>
        </p:sp>
        <p:sp>
          <p:nvSpPr>
            <p:cNvPr id="6" name="TextBox 6"/>
            <p:cNvSpPr txBox="1"/>
            <p:nvPr/>
          </p:nvSpPr>
          <p:spPr>
            <a:xfrm>
              <a:off x="0" y="1870149"/>
              <a:ext cx="16255493" cy="800100"/>
            </a:xfrm>
            <a:prstGeom prst="rect">
              <a:avLst/>
            </a:prstGeom>
          </p:spPr>
          <p:txBody>
            <a:bodyPr lIns="0" tIns="0" rIns="0" bIns="0" rtlCol="0" anchor="t">
              <a:spAutoFit/>
            </a:bodyPr>
            <a:lstStyle/>
            <a:p>
              <a:pPr algn="l">
                <a:lnSpc>
                  <a:spcPts val="4799"/>
                </a:lnSpc>
              </a:pPr>
              <a:r>
                <a:rPr lang="en-US" sz="3999" i="1" spc="279" dirty="0">
                  <a:solidFill>
                    <a:srgbClr val="B3A7B4">
                      <a:alpha val="34902"/>
                    </a:srgbClr>
                  </a:solidFill>
                  <a:latin typeface="Poppins Bold"/>
                  <a:ea typeface="Poppins Bold"/>
                  <a:cs typeface="Poppins Bold"/>
                  <a:sym typeface="Poppins Bold"/>
                </a:rPr>
                <a:t>BE THE CHANGE YOU’RE WAITING FOR.</a:t>
              </a:r>
            </a:p>
          </p:txBody>
        </p:sp>
      </p:grpSp>
      <p:sp>
        <p:nvSpPr>
          <p:cNvPr id="7" name="TextBox 7"/>
          <p:cNvSpPr txBox="1"/>
          <p:nvPr/>
        </p:nvSpPr>
        <p:spPr>
          <a:xfrm>
            <a:off x="0" y="3259455"/>
            <a:ext cx="12746237" cy="5549900"/>
          </a:xfrm>
          <a:prstGeom prst="rect">
            <a:avLst/>
          </a:prstGeom>
        </p:spPr>
        <p:txBody>
          <a:bodyPr lIns="0" tIns="0" rIns="0" bIns="0" rtlCol="0" anchor="t">
            <a:spAutoFit/>
          </a:bodyPr>
          <a:lstStyle/>
          <a:p>
            <a:pPr marL="755651" lvl="1" indent="-377825" algn="l">
              <a:lnSpc>
                <a:spcPts val="4900"/>
              </a:lnSpc>
              <a:buFont typeface="Arial"/>
              <a:buChar char="•"/>
            </a:pPr>
            <a:r>
              <a:rPr lang="en-US" sz="3500" b="1">
                <a:solidFill>
                  <a:srgbClr val="32006F"/>
                </a:solidFill>
                <a:latin typeface="Canva Sans Bold"/>
                <a:ea typeface="Canva Sans Bold"/>
                <a:cs typeface="Canva Sans Bold"/>
                <a:sym typeface="Canva Sans Bold"/>
              </a:rPr>
              <a:t>Integrative Practice Specialization</a:t>
            </a:r>
          </a:p>
          <a:p>
            <a:pPr marL="755651" lvl="1" indent="-377825" algn="l">
              <a:lnSpc>
                <a:spcPts val="4900"/>
              </a:lnSpc>
              <a:buFont typeface="Arial"/>
              <a:buChar char="•"/>
            </a:pPr>
            <a:r>
              <a:rPr lang="en-US" sz="3500" b="1">
                <a:solidFill>
                  <a:srgbClr val="32006F"/>
                </a:solidFill>
                <a:latin typeface="Canva Sans Bold"/>
                <a:ea typeface="Canva Sans Bold"/>
                <a:cs typeface="Canva Sans Bold"/>
                <a:sym typeface="Canva Sans Bold"/>
              </a:rPr>
              <a:t>Cohort Model - Support system</a:t>
            </a:r>
          </a:p>
          <a:p>
            <a:pPr marL="755651" lvl="1" indent="-377825" algn="l">
              <a:lnSpc>
                <a:spcPts val="4900"/>
              </a:lnSpc>
              <a:buFont typeface="Arial"/>
              <a:buChar char="•"/>
            </a:pPr>
            <a:r>
              <a:rPr lang="en-US" sz="3500" b="1">
                <a:solidFill>
                  <a:srgbClr val="32006F"/>
                </a:solidFill>
                <a:latin typeface="Canva Sans Bold"/>
                <a:ea typeface="Canva Sans Bold"/>
                <a:cs typeface="Canva Sans Bold"/>
                <a:sym typeface="Canva Sans Bold"/>
              </a:rPr>
              <a:t>Small Class Size </a:t>
            </a:r>
          </a:p>
          <a:p>
            <a:pPr marL="755651" lvl="1" indent="-377825" algn="l">
              <a:lnSpc>
                <a:spcPts val="4900"/>
              </a:lnSpc>
              <a:buFont typeface="Arial"/>
              <a:buChar char="•"/>
            </a:pPr>
            <a:r>
              <a:rPr lang="en-US" sz="3500" b="1">
                <a:solidFill>
                  <a:srgbClr val="32006F"/>
                </a:solidFill>
                <a:latin typeface="Canva Sans Bold"/>
                <a:ea typeface="Canva Sans Bold"/>
                <a:cs typeface="Canva Sans Bold"/>
                <a:sym typeface="Canva Sans Bold"/>
              </a:rPr>
              <a:t>Part-time Program </a:t>
            </a:r>
          </a:p>
          <a:p>
            <a:pPr marL="755651" lvl="1" indent="-377825" algn="l">
              <a:lnSpc>
                <a:spcPts val="4900"/>
              </a:lnSpc>
              <a:buFont typeface="Arial"/>
              <a:buChar char="•"/>
            </a:pPr>
            <a:r>
              <a:rPr lang="en-US" sz="3500" b="1">
                <a:solidFill>
                  <a:srgbClr val="32006F"/>
                </a:solidFill>
                <a:latin typeface="Canva Sans Bold"/>
                <a:ea typeface="Canva Sans Bold"/>
                <a:cs typeface="Canva Sans Bold"/>
                <a:sym typeface="Canva Sans Bold"/>
              </a:rPr>
              <a:t>CSWE Accredited </a:t>
            </a:r>
          </a:p>
          <a:p>
            <a:pPr marL="755651" lvl="1" indent="-377825" algn="l">
              <a:lnSpc>
                <a:spcPts val="4900"/>
              </a:lnSpc>
              <a:buFont typeface="Arial"/>
              <a:buChar char="•"/>
            </a:pPr>
            <a:r>
              <a:rPr lang="en-US" sz="3500" b="1">
                <a:solidFill>
                  <a:srgbClr val="32006F"/>
                </a:solidFill>
                <a:latin typeface="Canva Sans Bold"/>
                <a:ea typeface="Canva Sans Bold"/>
                <a:cs typeface="Canva Sans Bold"/>
                <a:sym typeface="Canva Sans Bold"/>
              </a:rPr>
              <a:t>Ranked #2 in the nation by US World News</a:t>
            </a:r>
          </a:p>
          <a:p>
            <a:pPr marL="755651" lvl="1" indent="-377825" algn="l">
              <a:lnSpc>
                <a:spcPts val="4900"/>
              </a:lnSpc>
              <a:buFont typeface="Arial"/>
              <a:buChar char="•"/>
            </a:pPr>
            <a:r>
              <a:rPr lang="en-US" sz="3500" b="1">
                <a:solidFill>
                  <a:srgbClr val="32006F"/>
                </a:solidFill>
                <a:latin typeface="Canva Sans Bold"/>
                <a:ea typeface="Canva Sans Bold"/>
                <a:cs typeface="Canva Sans Bold"/>
                <a:sym typeface="Canva Sans Bold"/>
              </a:rPr>
              <a:t>Amazing Instructors </a:t>
            </a:r>
          </a:p>
          <a:p>
            <a:pPr marL="755651" lvl="1" indent="-377825" algn="l">
              <a:lnSpc>
                <a:spcPts val="4900"/>
              </a:lnSpc>
              <a:buFont typeface="Arial"/>
              <a:buChar char="•"/>
            </a:pPr>
            <a:r>
              <a:rPr lang="en-US" sz="3500" b="1">
                <a:solidFill>
                  <a:srgbClr val="32006F"/>
                </a:solidFill>
                <a:latin typeface="Canva Sans Bold"/>
                <a:ea typeface="Canva Sans Bold"/>
                <a:cs typeface="Canva Sans Bold"/>
                <a:sym typeface="Canva Sans Bold"/>
              </a:rPr>
              <a:t>Community Focus </a:t>
            </a:r>
          </a:p>
          <a:p>
            <a:pPr algn="ctr">
              <a:lnSpc>
                <a:spcPts val="4900"/>
              </a:lnSpc>
            </a:pPr>
            <a:endParaRPr lang="en-US" sz="3500" b="1">
              <a:solidFill>
                <a:srgbClr val="32006F"/>
              </a:solidFill>
              <a:latin typeface="Canva Sans Bold"/>
              <a:ea typeface="Canva Sans Bold"/>
              <a:cs typeface="Canva Sans Bold"/>
              <a:sym typeface="Canva Sa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859400" cy="10490479"/>
          </a:xfrm>
          <a:prstGeom prst="rect">
            <a:avLst/>
          </a:prstGeom>
          <a:solidFill>
            <a:srgbClr val="32006F"/>
          </a:solidFill>
        </p:spPr>
      </p:sp>
      <p:grpSp>
        <p:nvGrpSpPr>
          <p:cNvPr id="3" name="Group 3"/>
          <p:cNvGrpSpPr/>
          <p:nvPr/>
        </p:nvGrpSpPr>
        <p:grpSpPr>
          <a:xfrm>
            <a:off x="449432" y="1028700"/>
            <a:ext cx="9960536" cy="7221442"/>
            <a:chOff x="0" y="0"/>
            <a:chExt cx="13280715" cy="9628589"/>
          </a:xfrm>
        </p:grpSpPr>
        <p:sp>
          <p:nvSpPr>
            <p:cNvPr id="4" name="TextBox 4"/>
            <p:cNvSpPr txBox="1"/>
            <p:nvPr/>
          </p:nvSpPr>
          <p:spPr>
            <a:xfrm>
              <a:off x="0" y="180975"/>
              <a:ext cx="13280715" cy="3146417"/>
            </a:xfrm>
            <a:prstGeom prst="rect">
              <a:avLst/>
            </a:prstGeom>
          </p:spPr>
          <p:txBody>
            <a:bodyPr lIns="0" tIns="0" rIns="0" bIns="0" rtlCol="0" anchor="t">
              <a:spAutoFit/>
            </a:bodyPr>
            <a:lstStyle/>
            <a:p>
              <a:pPr algn="l">
                <a:lnSpc>
                  <a:spcPts val="8999"/>
                </a:lnSpc>
              </a:pPr>
              <a:r>
                <a:rPr lang="en-US" sz="8999" b="1" spc="-89" dirty="0">
                  <a:solidFill>
                    <a:srgbClr val="FFFFFF"/>
                  </a:solidFill>
                  <a:latin typeface="Saira Black"/>
                  <a:ea typeface="Saira Black"/>
                  <a:cs typeface="Saira Black"/>
                  <a:sym typeface="Saira Black"/>
                </a:rPr>
                <a:t>MSW PROGRAM OPTIONS</a:t>
              </a:r>
            </a:p>
          </p:txBody>
        </p:sp>
        <p:sp>
          <p:nvSpPr>
            <p:cNvPr id="5" name="TextBox 5"/>
            <p:cNvSpPr txBox="1"/>
            <p:nvPr/>
          </p:nvSpPr>
          <p:spPr>
            <a:xfrm>
              <a:off x="0" y="3758177"/>
              <a:ext cx="13280715" cy="685800"/>
            </a:xfrm>
            <a:prstGeom prst="rect">
              <a:avLst/>
            </a:prstGeom>
          </p:spPr>
          <p:txBody>
            <a:bodyPr lIns="0" tIns="0" rIns="0" bIns="0" rtlCol="0" anchor="t">
              <a:spAutoFit/>
            </a:bodyPr>
            <a:lstStyle/>
            <a:p>
              <a:pPr algn="l">
                <a:lnSpc>
                  <a:spcPts val="4079"/>
                </a:lnSpc>
              </a:pPr>
              <a:endParaRPr/>
            </a:p>
          </p:txBody>
        </p:sp>
        <p:sp>
          <p:nvSpPr>
            <p:cNvPr id="6" name="TextBox 6"/>
            <p:cNvSpPr txBox="1"/>
            <p:nvPr/>
          </p:nvSpPr>
          <p:spPr>
            <a:xfrm>
              <a:off x="0" y="4916889"/>
              <a:ext cx="13280715" cy="4711700"/>
            </a:xfrm>
            <a:prstGeom prst="rect">
              <a:avLst/>
            </a:prstGeom>
          </p:spPr>
          <p:txBody>
            <a:bodyPr lIns="0" tIns="0" rIns="0" bIns="0" rtlCol="0" anchor="t">
              <a:spAutoFit/>
            </a:bodyPr>
            <a:lstStyle/>
            <a:p>
              <a:pPr marL="863599" lvl="1" indent="-431800" algn="l">
                <a:lnSpc>
                  <a:spcPts val="5999"/>
                </a:lnSpc>
                <a:buFont typeface="Arial"/>
                <a:buChar char="•"/>
              </a:pPr>
              <a:r>
                <a:rPr lang="en-US" sz="3999" spc="39">
                  <a:solidFill>
                    <a:srgbClr val="FFFFFF"/>
                  </a:solidFill>
                  <a:latin typeface="Poppins Light"/>
                  <a:ea typeface="Poppins Light"/>
                  <a:cs typeface="Poppins Light"/>
                  <a:sym typeface="Poppins Light"/>
                </a:rPr>
                <a:t>3-year </a:t>
              </a:r>
              <a:r>
                <a:rPr lang="en-US" sz="3999" u="sng" spc="39">
                  <a:solidFill>
                    <a:srgbClr val="E7D4A2"/>
                  </a:solidFill>
                  <a:latin typeface="Poppins Light Bold"/>
                  <a:ea typeface="Poppins Light Bold"/>
                  <a:cs typeface="Poppins Light Bold"/>
                  <a:sym typeface="Poppins Light Bold"/>
                </a:rPr>
                <a:t>Part-time</a:t>
              </a:r>
              <a:r>
                <a:rPr lang="en-US" sz="3999" spc="39">
                  <a:solidFill>
                    <a:srgbClr val="FFFFFF"/>
                  </a:solidFill>
                  <a:latin typeface="Poppins Light"/>
                  <a:ea typeface="Poppins Light"/>
                  <a:cs typeface="Poppins Light"/>
                  <a:sym typeface="Poppins Light"/>
                </a:rPr>
                <a:t> MSW Program</a:t>
              </a:r>
            </a:p>
            <a:p>
              <a:pPr algn="l">
                <a:lnSpc>
                  <a:spcPts val="5999"/>
                </a:lnSpc>
              </a:pPr>
              <a:endParaRPr lang="en-US" sz="3999" spc="39">
                <a:solidFill>
                  <a:srgbClr val="FFFFFF"/>
                </a:solidFill>
                <a:latin typeface="Poppins Light"/>
                <a:ea typeface="Poppins Light"/>
                <a:cs typeface="Poppins Light"/>
                <a:sym typeface="Poppins Light"/>
              </a:endParaRPr>
            </a:p>
            <a:p>
              <a:pPr marL="863599" lvl="1" indent="-431800" algn="l">
                <a:lnSpc>
                  <a:spcPts val="5999"/>
                </a:lnSpc>
                <a:buFont typeface="Arial"/>
                <a:buChar char="•"/>
              </a:pPr>
              <a:r>
                <a:rPr lang="en-US" sz="3999" spc="39">
                  <a:solidFill>
                    <a:srgbClr val="FFFFFF"/>
                  </a:solidFill>
                  <a:latin typeface="Poppins Light"/>
                  <a:ea typeface="Poppins Light"/>
                  <a:cs typeface="Poppins Light"/>
                  <a:sym typeface="Poppins Light"/>
                </a:rPr>
                <a:t>18-month </a:t>
              </a:r>
              <a:r>
                <a:rPr lang="en-US" sz="3999" u="sng" spc="39">
                  <a:solidFill>
                    <a:srgbClr val="E7D4A2"/>
                  </a:solidFill>
                  <a:latin typeface="Poppins Light Bold"/>
                  <a:ea typeface="Poppins Light Bold"/>
                  <a:cs typeface="Poppins Light Bold"/>
                  <a:sym typeface="Poppins Light Bold"/>
                </a:rPr>
                <a:t>Part-time</a:t>
              </a:r>
              <a:r>
                <a:rPr lang="en-US" sz="3999" spc="39">
                  <a:solidFill>
                    <a:srgbClr val="FFFFFF"/>
                  </a:solidFill>
                  <a:latin typeface="Poppins Light"/>
                  <a:ea typeface="Poppins Light"/>
                  <a:cs typeface="Poppins Light"/>
                  <a:sym typeface="Poppins Light"/>
                </a:rPr>
                <a:t> Advanced Standing MSW Program </a:t>
              </a:r>
            </a:p>
            <a:p>
              <a:pPr algn="l">
                <a:lnSpc>
                  <a:spcPts val="4500"/>
                </a:lnSpc>
              </a:pPr>
              <a:endParaRPr lang="en-US" sz="3999" spc="39">
                <a:solidFill>
                  <a:srgbClr val="FFFFFF"/>
                </a:solidFill>
                <a:latin typeface="Poppins Light"/>
                <a:ea typeface="Poppins Light"/>
                <a:cs typeface="Poppins Light"/>
                <a:sym typeface="Poppins Light"/>
              </a:endParaRPr>
            </a:p>
          </p:txBody>
        </p:sp>
      </p:grpSp>
      <p:sp>
        <p:nvSpPr>
          <p:cNvPr id="7" name="Freeform 7"/>
          <p:cNvSpPr/>
          <p:nvPr/>
        </p:nvSpPr>
        <p:spPr>
          <a:xfrm>
            <a:off x="11193396" y="1028700"/>
            <a:ext cx="6800694" cy="8229600"/>
          </a:xfrm>
          <a:custGeom>
            <a:avLst/>
            <a:gdLst/>
            <a:ahLst/>
            <a:cxnLst/>
            <a:rect l="l" t="t" r="r" b="b"/>
            <a:pathLst>
              <a:path w="6800694" h="8229600">
                <a:moveTo>
                  <a:pt x="0" y="0"/>
                </a:moveTo>
                <a:lnTo>
                  <a:pt x="6800694" y="0"/>
                </a:lnTo>
                <a:lnTo>
                  <a:pt x="6800694" y="8229600"/>
                </a:lnTo>
                <a:lnTo>
                  <a:pt x="0" y="8229600"/>
                </a:lnTo>
                <a:lnTo>
                  <a:pt x="0" y="0"/>
                </a:lnTo>
                <a:close/>
              </a:path>
            </a:pathLst>
          </a:custGeom>
          <a:blipFill>
            <a:blip r:embed="rId2"/>
            <a:stretch>
              <a:fillRect l="-18575" r="-62776"/>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D4A2"/>
        </a:solidFill>
        <a:effectLst/>
      </p:bgPr>
    </p:bg>
    <p:spTree>
      <p:nvGrpSpPr>
        <p:cNvPr id="1" name=""/>
        <p:cNvGrpSpPr/>
        <p:nvPr/>
      </p:nvGrpSpPr>
      <p:grpSpPr>
        <a:xfrm>
          <a:off x="0" y="0"/>
          <a:ext cx="0" cy="0"/>
          <a:chOff x="0" y="0"/>
          <a:chExt cx="0" cy="0"/>
        </a:xfrm>
      </p:grpSpPr>
      <p:sp>
        <p:nvSpPr>
          <p:cNvPr id="2" name="AutoShape 2"/>
          <p:cNvSpPr/>
          <p:nvPr/>
        </p:nvSpPr>
        <p:spPr>
          <a:xfrm>
            <a:off x="8928769" y="0"/>
            <a:ext cx="9359231" cy="10287000"/>
          </a:xfrm>
          <a:prstGeom prst="rect">
            <a:avLst/>
          </a:prstGeom>
          <a:solidFill>
            <a:srgbClr val="32006F">
              <a:alpha val="90980"/>
            </a:srgbClr>
          </a:solidFill>
        </p:spPr>
      </p:sp>
      <p:sp>
        <p:nvSpPr>
          <p:cNvPr id="3" name="TextBox 3"/>
          <p:cNvSpPr txBox="1"/>
          <p:nvPr/>
        </p:nvSpPr>
        <p:spPr>
          <a:xfrm>
            <a:off x="785762" y="1199730"/>
            <a:ext cx="7847732" cy="1077218"/>
          </a:xfrm>
          <a:prstGeom prst="rect">
            <a:avLst/>
          </a:prstGeom>
        </p:spPr>
        <p:txBody>
          <a:bodyPr lIns="0" tIns="0" rIns="0" bIns="0" rtlCol="0" anchor="t">
            <a:spAutoFit/>
          </a:bodyPr>
          <a:lstStyle/>
          <a:p>
            <a:pPr algn="l">
              <a:lnSpc>
                <a:spcPts val="8000"/>
              </a:lnSpc>
            </a:pPr>
            <a:r>
              <a:rPr lang="en-US" sz="8000" b="1" spc="-80" dirty="0">
                <a:solidFill>
                  <a:srgbClr val="32006F"/>
                </a:solidFill>
                <a:latin typeface="Saira Black"/>
                <a:ea typeface="Saira Black"/>
                <a:cs typeface="Saira Black"/>
                <a:sym typeface="Saira Black"/>
              </a:rPr>
              <a:t>3-YEAR MSW</a:t>
            </a:r>
          </a:p>
        </p:txBody>
      </p:sp>
      <p:sp>
        <p:nvSpPr>
          <p:cNvPr id="4" name="TextBox 4"/>
          <p:cNvSpPr txBox="1"/>
          <p:nvPr/>
        </p:nvSpPr>
        <p:spPr>
          <a:xfrm>
            <a:off x="518565" y="2969498"/>
            <a:ext cx="7847732" cy="7936230"/>
          </a:xfrm>
          <a:prstGeom prst="rect">
            <a:avLst/>
          </a:prstGeom>
        </p:spPr>
        <p:txBody>
          <a:bodyPr lIns="0" tIns="0" rIns="0" bIns="0" rtlCol="0" anchor="t">
            <a:spAutoFit/>
          </a:bodyPr>
          <a:lstStyle/>
          <a:p>
            <a:pPr marL="669288" lvl="1" indent="-334644" algn="l">
              <a:lnSpc>
                <a:spcPts val="4649"/>
              </a:lnSpc>
              <a:buFont typeface="Arial"/>
              <a:buChar char="•"/>
            </a:pPr>
            <a:r>
              <a:rPr lang="en-US" sz="3099" spc="30">
                <a:solidFill>
                  <a:srgbClr val="32006F"/>
                </a:solidFill>
                <a:latin typeface="Poppins Light Bold"/>
                <a:ea typeface="Poppins Light Bold"/>
                <a:cs typeface="Poppins Light Bold"/>
                <a:sym typeface="Poppins Light Bold"/>
              </a:rPr>
              <a:t>Part-time program</a:t>
            </a:r>
          </a:p>
          <a:p>
            <a:pPr marL="669288" lvl="1" indent="-334644" algn="l">
              <a:lnSpc>
                <a:spcPts val="4649"/>
              </a:lnSpc>
              <a:buFont typeface="Arial"/>
              <a:buChar char="•"/>
            </a:pPr>
            <a:r>
              <a:rPr lang="en-US" sz="3099" spc="30">
                <a:solidFill>
                  <a:srgbClr val="32006F"/>
                </a:solidFill>
                <a:latin typeface="Poppins Light Bold"/>
                <a:ea typeface="Poppins Light Bold"/>
                <a:cs typeface="Poppins Light Bold"/>
                <a:sym typeface="Poppins Light Bold"/>
              </a:rPr>
              <a:t>Typically admits 50 students a year</a:t>
            </a:r>
          </a:p>
          <a:p>
            <a:pPr marL="669288" lvl="1" indent="-334644" algn="l">
              <a:lnSpc>
                <a:spcPts val="4649"/>
              </a:lnSpc>
              <a:buFont typeface="Arial"/>
              <a:buChar char="•"/>
            </a:pPr>
            <a:r>
              <a:rPr lang="en-US" sz="3099" spc="30">
                <a:solidFill>
                  <a:srgbClr val="32006F"/>
                </a:solidFill>
                <a:latin typeface="Poppins Light Bold"/>
                <a:ea typeface="Poppins Light Bold"/>
                <a:cs typeface="Poppins Light Bold"/>
                <a:sym typeface="Poppins Light Bold"/>
              </a:rPr>
              <a:t>Autumn Quarter admission only</a:t>
            </a:r>
          </a:p>
          <a:p>
            <a:pPr marL="669288" lvl="1" indent="-334644" algn="l">
              <a:lnSpc>
                <a:spcPts val="4649"/>
              </a:lnSpc>
              <a:buFont typeface="Arial"/>
              <a:buChar char="•"/>
            </a:pPr>
            <a:r>
              <a:rPr lang="en-US" sz="3099" spc="30">
                <a:solidFill>
                  <a:srgbClr val="32006F"/>
                </a:solidFill>
                <a:latin typeface="Poppins Light Bold"/>
                <a:ea typeface="Poppins Light Bold"/>
                <a:cs typeface="Poppins Light Bold"/>
                <a:sym typeface="Poppins Light Bold"/>
              </a:rPr>
              <a:t>Classes typically meet 2 night a week at 6:30PM </a:t>
            </a:r>
          </a:p>
          <a:p>
            <a:pPr marL="669288" lvl="1" indent="-334644" algn="l">
              <a:lnSpc>
                <a:spcPts val="4649"/>
              </a:lnSpc>
              <a:buFont typeface="Arial"/>
              <a:buChar char="•"/>
            </a:pPr>
            <a:r>
              <a:rPr lang="en-US" sz="3099" spc="30">
                <a:solidFill>
                  <a:srgbClr val="32006F"/>
                </a:solidFill>
                <a:latin typeface="Poppins Light Bold"/>
                <a:ea typeface="Poppins Light Bold"/>
                <a:cs typeface="Poppins Light Bold"/>
                <a:sym typeface="Poppins Light Bold"/>
              </a:rPr>
              <a:t>Any four-year baccalaureate degree from an accredited institution </a:t>
            </a:r>
          </a:p>
          <a:p>
            <a:pPr algn="l">
              <a:lnSpc>
                <a:spcPts val="4199"/>
              </a:lnSpc>
            </a:pPr>
            <a:r>
              <a:rPr lang="en-US" sz="2799" spc="27">
                <a:solidFill>
                  <a:srgbClr val="2F3B7B"/>
                </a:solidFill>
                <a:latin typeface="Poppins Light Bold"/>
                <a:ea typeface="Poppins Light Bold"/>
                <a:cs typeface="Poppins Light Bold"/>
                <a:sym typeface="Poppins Light Bold"/>
              </a:rPr>
              <a:t> </a:t>
            </a:r>
          </a:p>
          <a:p>
            <a:pPr algn="l">
              <a:lnSpc>
                <a:spcPts val="4199"/>
              </a:lnSpc>
            </a:pPr>
            <a:endParaRPr lang="en-US" sz="2799" spc="27">
              <a:solidFill>
                <a:srgbClr val="2F3B7B"/>
              </a:solidFill>
              <a:latin typeface="Poppins Light Bold"/>
              <a:ea typeface="Poppins Light Bold"/>
              <a:cs typeface="Poppins Light Bold"/>
              <a:sym typeface="Poppins Light Bold"/>
            </a:endParaRPr>
          </a:p>
          <a:p>
            <a:pPr algn="l">
              <a:lnSpc>
                <a:spcPts val="4649"/>
              </a:lnSpc>
            </a:pPr>
            <a:endParaRPr lang="en-US" sz="2799" spc="27">
              <a:solidFill>
                <a:srgbClr val="2F3B7B"/>
              </a:solidFill>
              <a:latin typeface="Poppins Light Bold"/>
              <a:ea typeface="Poppins Light Bold"/>
              <a:cs typeface="Poppins Light Bold"/>
              <a:sym typeface="Poppins Light Bold"/>
            </a:endParaRPr>
          </a:p>
          <a:p>
            <a:pPr algn="l">
              <a:lnSpc>
                <a:spcPts val="4649"/>
              </a:lnSpc>
            </a:pPr>
            <a:endParaRPr lang="en-US" sz="2799" spc="27">
              <a:solidFill>
                <a:srgbClr val="2F3B7B"/>
              </a:solidFill>
              <a:latin typeface="Poppins Light Bold"/>
              <a:ea typeface="Poppins Light Bold"/>
              <a:cs typeface="Poppins Light Bold"/>
              <a:sym typeface="Poppins Light Bold"/>
            </a:endParaRPr>
          </a:p>
          <a:p>
            <a:pPr algn="l">
              <a:lnSpc>
                <a:spcPts val="4649"/>
              </a:lnSpc>
            </a:pPr>
            <a:endParaRPr lang="en-US" sz="2799" spc="27">
              <a:solidFill>
                <a:srgbClr val="2F3B7B"/>
              </a:solidFill>
              <a:latin typeface="Poppins Light Bold"/>
              <a:ea typeface="Poppins Light Bold"/>
              <a:cs typeface="Poppins Light Bold"/>
              <a:sym typeface="Poppins Light Bold"/>
            </a:endParaRPr>
          </a:p>
          <a:p>
            <a:pPr algn="l">
              <a:lnSpc>
                <a:spcPts val="4199"/>
              </a:lnSpc>
            </a:pPr>
            <a:r>
              <a:rPr lang="en-US" sz="2799" spc="27">
                <a:solidFill>
                  <a:srgbClr val="2F3B7B"/>
                </a:solidFill>
                <a:latin typeface="Poppins Light Bold"/>
                <a:ea typeface="Poppins Light Bold"/>
                <a:cs typeface="Poppins Light Bold"/>
                <a:sym typeface="Poppins Light Bold"/>
              </a:rPr>
              <a:t> </a:t>
            </a:r>
          </a:p>
        </p:txBody>
      </p:sp>
      <p:sp>
        <p:nvSpPr>
          <p:cNvPr id="5" name="TextBox 5"/>
          <p:cNvSpPr txBox="1"/>
          <p:nvPr/>
        </p:nvSpPr>
        <p:spPr>
          <a:xfrm>
            <a:off x="10006074" y="1199730"/>
            <a:ext cx="7847732" cy="1077218"/>
          </a:xfrm>
          <a:prstGeom prst="rect">
            <a:avLst/>
          </a:prstGeom>
        </p:spPr>
        <p:txBody>
          <a:bodyPr lIns="0" tIns="0" rIns="0" bIns="0" rtlCol="0" anchor="t">
            <a:spAutoFit/>
          </a:bodyPr>
          <a:lstStyle/>
          <a:p>
            <a:pPr algn="l">
              <a:lnSpc>
                <a:spcPts val="8000"/>
              </a:lnSpc>
            </a:pPr>
            <a:r>
              <a:rPr lang="en-US" sz="8000" b="1" spc="-80" dirty="0">
                <a:solidFill>
                  <a:srgbClr val="E7D4A2"/>
                </a:solidFill>
                <a:latin typeface="Saira Black"/>
                <a:ea typeface="Saira Black"/>
                <a:cs typeface="Saira Black"/>
                <a:sym typeface="Saira Black"/>
              </a:rPr>
              <a:t>18-MONTH MSW</a:t>
            </a:r>
          </a:p>
        </p:txBody>
      </p:sp>
      <p:sp>
        <p:nvSpPr>
          <p:cNvPr id="6" name="TextBox 6"/>
          <p:cNvSpPr txBox="1"/>
          <p:nvPr/>
        </p:nvSpPr>
        <p:spPr>
          <a:xfrm>
            <a:off x="9684518" y="2969498"/>
            <a:ext cx="7847732" cy="7936230"/>
          </a:xfrm>
          <a:prstGeom prst="rect">
            <a:avLst/>
          </a:prstGeom>
        </p:spPr>
        <p:txBody>
          <a:bodyPr lIns="0" tIns="0" rIns="0" bIns="0" rtlCol="0" anchor="t">
            <a:spAutoFit/>
          </a:bodyPr>
          <a:lstStyle/>
          <a:p>
            <a:pPr marL="669288" lvl="1" indent="-334644" algn="l">
              <a:lnSpc>
                <a:spcPts val="4649"/>
              </a:lnSpc>
              <a:buFont typeface="Arial"/>
              <a:buChar char="•"/>
            </a:pPr>
            <a:r>
              <a:rPr lang="en-US" sz="3099" spc="30">
                <a:solidFill>
                  <a:srgbClr val="E7D4A2"/>
                </a:solidFill>
                <a:latin typeface="Poppins Light Bold"/>
                <a:ea typeface="Poppins Light Bold"/>
                <a:cs typeface="Poppins Light Bold"/>
                <a:sym typeface="Poppins Light Bold"/>
              </a:rPr>
              <a:t>Part-time program</a:t>
            </a:r>
          </a:p>
          <a:p>
            <a:pPr marL="669288" lvl="1" indent="-334644" algn="l">
              <a:lnSpc>
                <a:spcPts val="4649"/>
              </a:lnSpc>
              <a:buFont typeface="Arial"/>
              <a:buChar char="•"/>
            </a:pPr>
            <a:r>
              <a:rPr lang="en-US" sz="3099" spc="30">
                <a:solidFill>
                  <a:srgbClr val="E7D4A2"/>
                </a:solidFill>
                <a:latin typeface="Poppins Light Bold"/>
                <a:ea typeface="Poppins Light Bold"/>
                <a:cs typeface="Poppins Light Bold"/>
                <a:sym typeface="Poppins Light Bold"/>
              </a:rPr>
              <a:t>Typically admits 15-20 students a year </a:t>
            </a:r>
          </a:p>
          <a:p>
            <a:pPr marL="669288" lvl="1" indent="-334644" algn="l">
              <a:lnSpc>
                <a:spcPts val="4649"/>
              </a:lnSpc>
              <a:buFont typeface="Arial"/>
              <a:buChar char="•"/>
            </a:pPr>
            <a:r>
              <a:rPr lang="en-US" sz="3099" spc="30">
                <a:solidFill>
                  <a:srgbClr val="E7D4A2"/>
                </a:solidFill>
                <a:latin typeface="Poppins Light Bold"/>
                <a:ea typeface="Poppins Light Bold"/>
                <a:cs typeface="Poppins Light Bold"/>
                <a:sym typeface="Poppins Light Bold"/>
              </a:rPr>
              <a:t>Winter Quarter admission only </a:t>
            </a:r>
          </a:p>
          <a:p>
            <a:pPr marL="669288" lvl="1" indent="-334644" algn="l">
              <a:lnSpc>
                <a:spcPts val="4649"/>
              </a:lnSpc>
              <a:buFont typeface="Arial"/>
              <a:buChar char="•"/>
            </a:pPr>
            <a:r>
              <a:rPr lang="en-US" sz="3099" spc="30">
                <a:solidFill>
                  <a:srgbClr val="E7D4A2"/>
                </a:solidFill>
                <a:latin typeface="Poppins Light Bold"/>
                <a:ea typeface="Poppins Light Bold"/>
                <a:cs typeface="Poppins Light Bold"/>
                <a:sym typeface="Poppins Light Bold"/>
              </a:rPr>
              <a:t>Classes typically meet 2-3 nights a week at 6:30PM </a:t>
            </a:r>
          </a:p>
          <a:p>
            <a:pPr marL="669288" lvl="1" indent="-334644" algn="l">
              <a:lnSpc>
                <a:spcPts val="4649"/>
              </a:lnSpc>
              <a:buFont typeface="Arial"/>
              <a:buChar char="•"/>
            </a:pPr>
            <a:r>
              <a:rPr lang="en-US" sz="3099" spc="30">
                <a:solidFill>
                  <a:srgbClr val="E7D4A2"/>
                </a:solidFill>
                <a:latin typeface="Poppins Light Bold"/>
                <a:ea typeface="Poppins Light Bold"/>
                <a:cs typeface="Poppins Light Bold"/>
                <a:sym typeface="Poppins Light Bold"/>
              </a:rPr>
              <a:t>BSW or BASW from CSWE-accredited program required </a:t>
            </a:r>
          </a:p>
          <a:p>
            <a:pPr algn="l">
              <a:lnSpc>
                <a:spcPts val="4199"/>
              </a:lnSpc>
            </a:pPr>
            <a:r>
              <a:rPr lang="en-US" sz="2799" spc="27">
                <a:solidFill>
                  <a:srgbClr val="2F3B7B"/>
                </a:solidFill>
                <a:latin typeface="Poppins Light Bold"/>
                <a:ea typeface="Poppins Light Bold"/>
                <a:cs typeface="Poppins Light Bold"/>
                <a:sym typeface="Poppins Light Bold"/>
              </a:rPr>
              <a:t> </a:t>
            </a:r>
          </a:p>
          <a:p>
            <a:pPr algn="l">
              <a:lnSpc>
                <a:spcPts val="4199"/>
              </a:lnSpc>
            </a:pPr>
            <a:endParaRPr lang="en-US" sz="2799" spc="27">
              <a:solidFill>
                <a:srgbClr val="2F3B7B"/>
              </a:solidFill>
              <a:latin typeface="Poppins Light Bold"/>
              <a:ea typeface="Poppins Light Bold"/>
              <a:cs typeface="Poppins Light Bold"/>
              <a:sym typeface="Poppins Light Bold"/>
            </a:endParaRPr>
          </a:p>
          <a:p>
            <a:pPr algn="l">
              <a:lnSpc>
                <a:spcPts val="4649"/>
              </a:lnSpc>
            </a:pPr>
            <a:endParaRPr lang="en-US" sz="2799" spc="27">
              <a:solidFill>
                <a:srgbClr val="2F3B7B"/>
              </a:solidFill>
              <a:latin typeface="Poppins Light Bold"/>
              <a:ea typeface="Poppins Light Bold"/>
              <a:cs typeface="Poppins Light Bold"/>
              <a:sym typeface="Poppins Light Bold"/>
            </a:endParaRPr>
          </a:p>
          <a:p>
            <a:pPr algn="l">
              <a:lnSpc>
                <a:spcPts val="4649"/>
              </a:lnSpc>
            </a:pPr>
            <a:endParaRPr lang="en-US" sz="2799" spc="27">
              <a:solidFill>
                <a:srgbClr val="2F3B7B"/>
              </a:solidFill>
              <a:latin typeface="Poppins Light Bold"/>
              <a:ea typeface="Poppins Light Bold"/>
              <a:cs typeface="Poppins Light Bold"/>
              <a:sym typeface="Poppins Light Bold"/>
            </a:endParaRPr>
          </a:p>
          <a:p>
            <a:pPr algn="l">
              <a:lnSpc>
                <a:spcPts val="4649"/>
              </a:lnSpc>
            </a:pPr>
            <a:endParaRPr lang="en-US" sz="2799" spc="27">
              <a:solidFill>
                <a:srgbClr val="2F3B7B"/>
              </a:solidFill>
              <a:latin typeface="Poppins Light Bold"/>
              <a:ea typeface="Poppins Light Bold"/>
              <a:cs typeface="Poppins Light Bold"/>
              <a:sym typeface="Poppins Light Bold"/>
            </a:endParaRPr>
          </a:p>
          <a:p>
            <a:pPr algn="l">
              <a:lnSpc>
                <a:spcPts val="4199"/>
              </a:lnSpc>
            </a:pPr>
            <a:r>
              <a:rPr lang="en-US" sz="2799" spc="27">
                <a:solidFill>
                  <a:srgbClr val="2F3B7B"/>
                </a:solidFill>
                <a:latin typeface="Poppins Light Bold"/>
                <a:ea typeface="Poppins Light Bold"/>
                <a:cs typeface="Poppins Light Bold"/>
                <a:sym typeface="Poppins Light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926200" cy="10490479"/>
          </a:xfrm>
          <a:prstGeom prst="rect">
            <a:avLst/>
          </a:prstGeom>
          <a:solidFill>
            <a:srgbClr val="E7D4A2"/>
          </a:solidFill>
        </p:spPr>
      </p:sp>
      <p:grpSp>
        <p:nvGrpSpPr>
          <p:cNvPr id="3" name="Group 3"/>
          <p:cNvGrpSpPr/>
          <p:nvPr/>
        </p:nvGrpSpPr>
        <p:grpSpPr>
          <a:xfrm>
            <a:off x="480950" y="620762"/>
            <a:ext cx="9429906" cy="10568449"/>
            <a:chOff x="0" y="0"/>
            <a:chExt cx="12573208" cy="14091266"/>
          </a:xfrm>
        </p:grpSpPr>
        <p:sp>
          <p:nvSpPr>
            <p:cNvPr id="4" name="TextBox 4"/>
            <p:cNvSpPr txBox="1"/>
            <p:nvPr/>
          </p:nvSpPr>
          <p:spPr>
            <a:xfrm>
              <a:off x="0" y="161925"/>
              <a:ext cx="12573208" cy="1629156"/>
            </a:xfrm>
            <a:prstGeom prst="rect">
              <a:avLst/>
            </a:prstGeom>
          </p:spPr>
          <p:txBody>
            <a:bodyPr lIns="0" tIns="0" rIns="0" bIns="0" rtlCol="0" anchor="t">
              <a:spAutoFit/>
            </a:bodyPr>
            <a:lstStyle/>
            <a:p>
              <a:pPr algn="l">
                <a:lnSpc>
                  <a:spcPts val="8860"/>
                </a:lnSpc>
              </a:pPr>
              <a:r>
                <a:rPr lang="en-US" sz="8860" b="1" spc="-88" dirty="0">
                  <a:solidFill>
                    <a:srgbClr val="32006F"/>
                  </a:solidFill>
                  <a:latin typeface="Saira Black"/>
                  <a:ea typeface="Saira Black"/>
                  <a:cs typeface="Saira Black"/>
                  <a:sym typeface="Saira Black"/>
                </a:rPr>
                <a:t>PRACTICUM </a:t>
              </a:r>
            </a:p>
          </p:txBody>
        </p:sp>
        <p:sp>
          <p:nvSpPr>
            <p:cNvPr id="5" name="TextBox 5"/>
            <p:cNvSpPr txBox="1"/>
            <p:nvPr/>
          </p:nvSpPr>
          <p:spPr>
            <a:xfrm>
              <a:off x="0" y="2277728"/>
              <a:ext cx="12573208" cy="665647"/>
            </a:xfrm>
            <a:prstGeom prst="rect">
              <a:avLst/>
            </a:prstGeom>
          </p:spPr>
          <p:txBody>
            <a:bodyPr lIns="0" tIns="0" rIns="0" bIns="0" rtlCol="0" anchor="t">
              <a:spAutoFit/>
            </a:bodyPr>
            <a:lstStyle/>
            <a:p>
              <a:pPr algn="l">
                <a:lnSpc>
                  <a:spcPts val="3987"/>
                </a:lnSpc>
              </a:pPr>
              <a:r>
                <a:rPr lang="en-US" sz="3322" i="1" spc="232">
                  <a:solidFill>
                    <a:srgbClr val="32006F">
                      <a:alpha val="58824"/>
                    </a:srgbClr>
                  </a:solidFill>
                  <a:latin typeface="Poppins Bold"/>
                  <a:ea typeface="Poppins Bold"/>
                  <a:cs typeface="Poppins Bold"/>
                  <a:sym typeface="Poppins Bold"/>
                </a:rPr>
                <a:t>LEARNING OUTSIDE THE CLASSROOM</a:t>
              </a:r>
            </a:p>
          </p:txBody>
        </p:sp>
        <p:sp>
          <p:nvSpPr>
            <p:cNvPr id="6" name="TextBox 6"/>
            <p:cNvSpPr txBox="1"/>
            <p:nvPr/>
          </p:nvSpPr>
          <p:spPr>
            <a:xfrm>
              <a:off x="0" y="3517549"/>
              <a:ext cx="12573208" cy="10573717"/>
            </a:xfrm>
            <a:prstGeom prst="rect">
              <a:avLst/>
            </a:prstGeom>
          </p:spPr>
          <p:txBody>
            <a:bodyPr lIns="0" tIns="0" rIns="0" bIns="0" rtlCol="0" anchor="t">
              <a:spAutoFit/>
            </a:bodyPr>
            <a:lstStyle/>
            <a:p>
              <a:pPr algn="l">
                <a:lnSpc>
                  <a:spcPts val="3750"/>
                </a:lnSpc>
              </a:pPr>
              <a:r>
                <a:rPr lang="en-US" sz="2500" spc="25">
                  <a:solidFill>
                    <a:srgbClr val="32006F"/>
                  </a:solidFill>
                  <a:latin typeface="Poppins Light"/>
                  <a:ea typeface="Poppins Light"/>
                  <a:cs typeface="Poppins Light"/>
                  <a:sym typeface="Poppins Light"/>
                </a:rPr>
                <a:t>Just like an internship where you register and receive academic credit for your field experience.</a:t>
              </a:r>
            </a:p>
            <a:p>
              <a:pPr algn="l">
                <a:lnSpc>
                  <a:spcPts val="3900"/>
                </a:lnSpc>
              </a:pPr>
              <a:endParaRPr lang="en-US" sz="2500" spc="25">
                <a:solidFill>
                  <a:srgbClr val="32006F"/>
                </a:solidFill>
                <a:latin typeface="Poppins Light"/>
                <a:ea typeface="Poppins Light"/>
                <a:cs typeface="Poppins Light"/>
                <a:sym typeface="Poppins Light"/>
              </a:endParaRPr>
            </a:p>
            <a:p>
              <a:pPr algn="l">
                <a:lnSpc>
                  <a:spcPts val="4949"/>
                </a:lnSpc>
              </a:pPr>
              <a:r>
                <a:rPr lang="en-US" sz="3299" u="sng" spc="32">
                  <a:solidFill>
                    <a:srgbClr val="32006F"/>
                  </a:solidFill>
                  <a:latin typeface="Poppins Light Bold"/>
                  <a:ea typeface="Poppins Light Bold"/>
                  <a:cs typeface="Poppins Light Bold"/>
                  <a:sym typeface="Poppins Light Bold"/>
                </a:rPr>
                <a:t>GENERALIST PRACTICUM </a:t>
              </a:r>
            </a:p>
            <a:p>
              <a:pPr marL="561341" lvl="1" indent="-280670" algn="l">
                <a:lnSpc>
                  <a:spcPts val="3900"/>
                </a:lnSpc>
                <a:buFont typeface="Arial"/>
                <a:buChar char="•"/>
              </a:pPr>
              <a:r>
                <a:rPr lang="en-US" sz="2600" spc="26">
                  <a:solidFill>
                    <a:srgbClr val="32006F"/>
                  </a:solidFill>
                  <a:latin typeface="Poppins Light"/>
                  <a:ea typeface="Poppins Light"/>
                  <a:cs typeface="Poppins Light"/>
                  <a:sym typeface="Poppins Light"/>
                </a:rPr>
                <a:t>400 hours (10 credits) </a:t>
              </a:r>
            </a:p>
            <a:p>
              <a:pPr marL="561341" lvl="1" indent="-280670" algn="l">
                <a:lnSpc>
                  <a:spcPts val="3900"/>
                </a:lnSpc>
                <a:buFont typeface="Arial"/>
                <a:buChar char="•"/>
              </a:pPr>
              <a:r>
                <a:rPr lang="en-US" sz="2600" spc="26">
                  <a:solidFill>
                    <a:srgbClr val="32006F"/>
                  </a:solidFill>
                  <a:latin typeface="Poppins Light"/>
                  <a:ea typeface="Poppins Light"/>
                  <a:cs typeface="Poppins Light"/>
                  <a:sym typeface="Poppins Light"/>
                </a:rPr>
                <a:t>Spans 3 quarters</a:t>
              </a:r>
            </a:p>
            <a:p>
              <a:pPr marL="561341" lvl="1" indent="-280670" algn="l">
                <a:lnSpc>
                  <a:spcPts val="3900"/>
                </a:lnSpc>
                <a:buFont typeface="Arial"/>
                <a:buChar char="•"/>
              </a:pPr>
              <a:r>
                <a:rPr lang="en-US" sz="2600" spc="26">
                  <a:solidFill>
                    <a:srgbClr val="32006F"/>
                  </a:solidFill>
                  <a:latin typeface="Poppins Light"/>
                  <a:ea typeface="Poppins Light"/>
                  <a:cs typeface="Poppins Light"/>
                  <a:sym typeface="Poppins Light"/>
                </a:rPr>
                <a:t>Begins the Summer of the first-year </a:t>
              </a:r>
            </a:p>
            <a:p>
              <a:pPr algn="l">
                <a:lnSpc>
                  <a:spcPts val="3900"/>
                </a:lnSpc>
              </a:pPr>
              <a:endParaRPr lang="en-US" sz="2600" spc="26">
                <a:solidFill>
                  <a:srgbClr val="32006F"/>
                </a:solidFill>
                <a:latin typeface="Poppins Light"/>
                <a:ea typeface="Poppins Light"/>
                <a:cs typeface="Poppins Light"/>
                <a:sym typeface="Poppins Light"/>
              </a:endParaRPr>
            </a:p>
            <a:p>
              <a:pPr algn="l">
                <a:lnSpc>
                  <a:spcPts val="4949"/>
                </a:lnSpc>
              </a:pPr>
              <a:r>
                <a:rPr lang="en-US" sz="3299" u="sng" spc="32">
                  <a:solidFill>
                    <a:srgbClr val="32006F"/>
                  </a:solidFill>
                  <a:latin typeface="Poppins Light Bold"/>
                  <a:ea typeface="Poppins Light Bold"/>
                  <a:cs typeface="Poppins Light Bold"/>
                  <a:sym typeface="Poppins Light Bold"/>
                </a:rPr>
                <a:t>SPECIALIZATION PRACTICUM</a:t>
              </a:r>
            </a:p>
            <a:p>
              <a:pPr marL="561341" lvl="1" indent="-280670" algn="l">
                <a:lnSpc>
                  <a:spcPts val="3900"/>
                </a:lnSpc>
                <a:buFont typeface="Arial"/>
                <a:buChar char="•"/>
              </a:pPr>
              <a:r>
                <a:rPr lang="en-US" sz="2600" spc="26">
                  <a:solidFill>
                    <a:srgbClr val="32006F"/>
                  </a:solidFill>
                  <a:latin typeface="Poppins Light"/>
                  <a:ea typeface="Poppins Light"/>
                  <a:cs typeface="Poppins Light"/>
                  <a:sym typeface="Poppins Light"/>
                </a:rPr>
                <a:t>680 hours (17 credits)</a:t>
              </a:r>
            </a:p>
            <a:p>
              <a:pPr marL="561341" lvl="1" indent="-280670" algn="l">
                <a:lnSpc>
                  <a:spcPts val="3900"/>
                </a:lnSpc>
                <a:buFont typeface="Arial"/>
                <a:buChar char="•"/>
              </a:pPr>
              <a:r>
                <a:rPr lang="en-US" sz="2600" spc="26">
                  <a:solidFill>
                    <a:srgbClr val="32006F"/>
                  </a:solidFill>
                  <a:latin typeface="Poppins Light"/>
                  <a:ea typeface="Poppins Light"/>
                  <a:cs typeface="Poppins Light"/>
                  <a:sym typeface="Poppins Light"/>
                </a:rPr>
                <a:t>Spans 4 quarters</a:t>
              </a:r>
            </a:p>
            <a:p>
              <a:pPr marL="561341" lvl="1" indent="-280670" algn="l">
                <a:lnSpc>
                  <a:spcPts val="3900"/>
                </a:lnSpc>
                <a:buFont typeface="Arial"/>
                <a:buChar char="•"/>
              </a:pPr>
              <a:r>
                <a:rPr lang="en-US" sz="2600" spc="26">
                  <a:solidFill>
                    <a:srgbClr val="32006F"/>
                  </a:solidFill>
                  <a:latin typeface="Poppins Light"/>
                  <a:ea typeface="Poppins Light"/>
                  <a:cs typeface="Poppins Light"/>
                  <a:sym typeface="Poppins Light"/>
                </a:rPr>
                <a:t>Begins the Summer of the second-year curriculum</a:t>
              </a:r>
            </a:p>
            <a:p>
              <a:pPr algn="l">
                <a:lnSpc>
                  <a:spcPts val="4817"/>
                </a:lnSpc>
              </a:pPr>
              <a:endParaRPr lang="en-US" sz="2600" spc="26">
                <a:solidFill>
                  <a:srgbClr val="32006F"/>
                </a:solidFill>
                <a:latin typeface="Poppins Light"/>
                <a:ea typeface="Poppins Light"/>
                <a:cs typeface="Poppins Light"/>
                <a:sym typeface="Poppins Light"/>
              </a:endParaRPr>
            </a:p>
            <a:p>
              <a:pPr algn="l">
                <a:lnSpc>
                  <a:spcPts val="4817"/>
                </a:lnSpc>
              </a:pPr>
              <a:endParaRPr lang="en-US" sz="2600" spc="26">
                <a:solidFill>
                  <a:srgbClr val="32006F"/>
                </a:solidFill>
                <a:latin typeface="Poppins Light"/>
                <a:ea typeface="Poppins Light"/>
                <a:cs typeface="Poppins Light"/>
                <a:sym typeface="Poppins Light"/>
              </a:endParaRPr>
            </a:p>
            <a:p>
              <a:pPr algn="l">
                <a:lnSpc>
                  <a:spcPts val="4817"/>
                </a:lnSpc>
              </a:pPr>
              <a:endParaRPr lang="en-US" sz="2600" spc="26">
                <a:solidFill>
                  <a:srgbClr val="32006F"/>
                </a:solidFill>
                <a:latin typeface="Poppins Light"/>
                <a:ea typeface="Poppins Light"/>
                <a:cs typeface="Poppins Light"/>
                <a:sym typeface="Poppins Light"/>
              </a:endParaRPr>
            </a:p>
          </p:txBody>
        </p:sp>
      </p:grpSp>
      <p:sp>
        <p:nvSpPr>
          <p:cNvPr id="7" name="Freeform 7"/>
          <p:cNvSpPr/>
          <p:nvPr/>
        </p:nvSpPr>
        <p:spPr>
          <a:xfrm>
            <a:off x="9910856" y="0"/>
            <a:ext cx="8832422" cy="10688218"/>
          </a:xfrm>
          <a:custGeom>
            <a:avLst/>
            <a:gdLst/>
            <a:ahLst/>
            <a:cxnLst/>
            <a:rect l="l" t="t" r="r" b="b"/>
            <a:pathLst>
              <a:path w="8832422" h="10688218">
                <a:moveTo>
                  <a:pt x="0" y="0"/>
                </a:moveTo>
                <a:lnTo>
                  <a:pt x="8832422" y="0"/>
                </a:lnTo>
                <a:lnTo>
                  <a:pt x="8832422" y="10688218"/>
                </a:lnTo>
                <a:lnTo>
                  <a:pt x="0" y="10688218"/>
                </a:lnTo>
                <a:lnTo>
                  <a:pt x="0" y="0"/>
                </a:lnTo>
                <a:close/>
              </a:path>
            </a:pathLst>
          </a:custGeom>
          <a:blipFill>
            <a:blip r:embed="rId2"/>
            <a:stretch>
              <a:fillRect l="-12940" r="-68906"/>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2711" y="0"/>
            <a:ext cx="18510711" cy="10287000"/>
          </a:xfrm>
          <a:prstGeom prst="rect">
            <a:avLst/>
          </a:prstGeom>
          <a:solidFill>
            <a:srgbClr val="E7D4A2">
              <a:alpha val="80784"/>
            </a:srgbClr>
          </a:solidFill>
        </p:spPr>
      </p:sp>
      <p:sp>
        <p:nvSpPr>
          <p:cNvPr id="3" name="Freeform 3"/>
          <p:cNvSpPr/>
          <p:nvPr/>
        </p:nvSpPr>
        <p:spPr>
          <a:xfrm>
            <a:off x="4478644" y="1178998"/>
            <a:ext cx="9108002" cy="9108002"/>
          </a:xfrm>
          <a:custGeom>
            <a:avLst/>
            <a:gdLst/>
            <a:ahLst/>
            <a:cxnLst/>
            <a:rect l="l" t="t" r="r" b="b"/>
            <a:pathLst>
              <a:path w="9108002" h="9108002">
                <a:moveTo>
                  <a:pt x="0" y="0"/>
                </a:moveTo>
                <a:lnTo>
                  <a:pt x="9108002" y="0"/>
                </a:lnTo>
                <a:lnTo>
                  <a:pt x="9108002" y="9108002"/>
                </a:lnTo>
                <a:lnTo>
                  <a:pt x="0" y="9108002"/>
                </a:lnTo>
                <a:lnTo>
                  <a:pt x="0" y="0"/>
                </a:lnTo>
                <a:close/>
              </a:path>
            </a:pathLst>
          </a:custGeom>
          <a:blipFill>
            <a:blip r:embed="rId3">
              <a:alphaModFix amt="31999"/>
            </a:blip>
            <a:stretch>
              <a:fillRect/>
            </a:stretch>
          </a:blipFill>
        </p:spPr>
      </p:sp>
      <p:sp>
        <p:nvSpPr>
          <p:cNvPr id="4" name="TextBox 4"/>
          <p:cNvSpPr txBox="1"/>
          <p:nvPr/>
        </p:nvSpPr>
        <p:spPr>
          <a:xfrm>
            <a:off x="279580" y="1296021"/>
            <a:ext cx="17762240" cy="8742045"/>
          </a:xfrm>
          <a:prstGeom prst="rect">
            <a:avLst/>
          </a:prstGeom>
        </p:spPr>
        <p:txBody>
          <a:bodyPr lIns="0" tIns="0" rIns="0" bIns="0" rtlCol="0" anchor="t">
            <a:spAutoFit/>
          </a:bodyPr>
          <a:lstStyle/>
          <a:p>
            <a:pPr algn="l">
              <a:lnSpc>
                <a:spcPts val="3450"/>
              </a:lnSpc>
              <a:spcBef>
                <a:spcPct val="0"/>
              </a:spcBef>
            </a:pPr>
            <a:r>
              <a:rPr lang="en-US" sz="2300" spc="23">
                <a:solidFill>
                  <a:srgbClr val="32006F"/>
                </a:solidFill>
                <a:latin typeface="Poppins Light Bold"/>
                <a:ea typeface="Poppins Light Bold"/>
                <a:cs typeface="Poppins Light Bold"/>
                <a:sym typeface="Poppins Light Bold"/>
              </a:rPr>
              <a:t>Anger Control Treatment &amp; Therapies, Tukwila | Asian Counseling &amp; Referral Services, Seattle | Behavioral Health Resources, Olympia | Bethel Community Services | Bethel School District | Cascade Behavioral Hospital, Seatac | Cascade Mental Health, Centralia | Catholic Community Services | Tahoma Indian Center | Unaccompanied Minor Services | Drexel House, Olympia | Center for Independence | Children's Home Society | City of Seattle | Comprehensive Life Resources | Consejo Counseling Services | Crystal Judson Family Justice Center | Downtown Emergency Services Center, Seattle | Department of Child and Family Services | Department of Social and Health Services (DSHS) | Fairfax Hospital | Friends of Youth | Full Life Care, Seattle | Greater Lakes Mental Healthcare | Helpline House, Bainbridge Island | Interfaith Works Emergency Shelter, Olympia | Kent School District | King County Prosecutor's Office, Kent | Kitsap County Juvenile Department, Port Orchard | Life Wire, Bellevue | Lutheran Community Services | Multicare | Native American Community &amp; Child Welfare Association | NeighborCare, Seattle | Neighborhood Clinic, Tacoma | Oasis Youth Center | Olympia School District | Peninsula School District | Gig Harbor High School | Pierce County Aging &amp; Longterm Care (Pierce Community Connections) | Pierce County AIDS Foundation, Tacoma and Olympia | Pierce County Juvenile Court | Pacific Lutheran University Center for Gender Equity | Puyallup Tribe of Indians | Rainbow Center | Serenity Counseling Services, Fife | South Sound Parent to Parent | Sumner-Bonney Lake School District | TACID | Tacoma Community House | Tacoma School District | Eugene Tone Center | Therapeutic Health Services, Seattle | Thurston County Court | UW Autism Center, Tacoma Clinic | UW Tacoma Office of Student Advocacy and Support | Valley Cities Behavioral Health Care, Federal Way | Washington State Department of Health | Youth Eastside Services, Bellevue and Kirkland | YWCA Pierce County | Building Changes, Seattle | HopeSparks Family Services | Kaiser Permanente, Olympia | Multicare Health Systems, Tacoma, Puyallup, and Auburn | National Alliance on Mental Illness, Seattle | The NW Network Support for Survivors | UW Medicine | Veteran's Administration of the Puget Sound, American Lake and Seattle</a:t>
            </a:r>
          </a:p>
        </p:txBody>
      </p:sp>
      <p:sp>
        <p:nvSpPr>
          <p:cNvPr id="5" name="TextBox 5"/>
          <p:cNvSpPr txBox="1"/>
          <p:nvPr/>
        </p:nvSpPr>
        <p:spPr>
          <a:xfrm>
            <a:off x="479977" y="302246"/>
            <a:ext cx="14429500" cy="1077218"/>
          </a:xfrm>
          <a:prstGeom prst="rect">
            <a:avLst/>
          </a:prstGeom>
        </p:spPr>
        <p:txBody>
          <a:bodyPr lIns="0" tIns="0" rIns="0" bIns="0" rtlCol="0" anchor="t">
            <a:spAutoFit/>
          </a:bodyPr>
          <a:lstStyle/>
          <a:p>
            <a:pPr algn="l">
              <a:lnSpc>
                <a:spcPts val="8000"/>
              </a:lnSpc>
            </a:pPr>
            <a:r>
              <a:rPr lang="en-US" sz="8000" b="1" spc="-80" dirty="0">
                <a:solidFill>
                  <a:srgbClr val="32006F"/>
                </a:solidFill>
                <a:latin typeface="Saira Black"/>
                <a:ea typeface="Saira Black"/>
                <a:cs typeface="Saira Black"/>
                <a:sym typeface="Saira Black"/>
              </a:rPr>
              <a:t>PRACTICUM EXAMPLES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05634" y="0"/>
            <a:ext cx="18693634" cy="10490479"/>
          </a:xfrm>
          <a:prstGeom prst="rect">
            <a:avLst/>
          </a:prstGeom>
          <a:solidFill>
            <a:srgbClr val="E7D4A2">
              <a:alpha val="94902"/>
            </a:srgbClr>
          </a:solidFill>
        </p:spPr>
      </p:sp>
      <p:grpSp>
        <p:nvGrpSpPr>
          <p:cNvPr id="3" name="Group 3"/>
          <p:cNvGrpSpPr/>
          <p:nvPr/>
        </p:nvGrpSpPr>
        <p:grpSpPr>
          <a:xfrm>
            <a:off x="12496800" y="-66153"/>
            <a:ext cx="6314888" cy="10556632"/>
            <a:chOff x="0" y="0"/>
            <a:chExt cx="486210" cy="812800"/>
          </a:xfrm>
        </p:grpSpPr>
        <p:sp>
          <p:nvSpPr>
            <p:cNvPr id="4" name="Freeform 4"/>
            <p:cNvSpPr/>
            <p:nvPr/>
          </p:nvSpPr>
          <p:spPr>
            <a:xfrm>
              <a:off x="0" y="0"/>
              <a:ext cx="486210" cy="812800"/>
            </a:xfrm>
            <a:custGeom>
              <a:avLst/>
              <a:gdLst/>
              <a:ahLst/>
              <a:cxnLst/>
              <a:rect l="l" t="t" r="r" b="b"/>
              <a:pathLst>
                <a:path w="486210" h="812800">
                  <a:moveTo>
                    <a:pt x="0" y="0"/>
                  </a:moveTo>
                  <a:lnTo>
                    <a:pt x="486210" y="0"/>
                  </a:lnTo>
                  <a:lnTo>
                    <a:pt x="486210" y="812800"/>
                  </a:lnTo>
                  <a:lnTo>
                    <a:pt x="0" y="812800"/>
                  </a:lnTo>
                  <a:close/>
                </a:path>
              </a:pathLst>
            </a:custGeom>
            <a:blipFill>
              <a:blip r:embed="rId3"/>
              <a:stretch>
                <a:fillRect l="-34265" r="-33585"/>
              </a:stretch>
            </a:blipFill>
          </p:spPr>
        </p:sp>
      </p:grpSp>
      <p:grpSp>
        <p:nvGrpSpPr>
          <p:cNvPr id="5" name="Group 5"/>
          <p:cNvGrpSpPr/>
          <p:nvPr/>
        </p:nvGrpSpPr>
        <p:grpSpPr>
          <a:xfrm>
            <a:off x="303358" y="479819"/>
            <a:ext cx="12038335" cy="10275149"/>
            <a:chOff x="0" y="0"/>
            <a:chExt cx="16051113" cy="13700198"/>
          </a:xfrm>
        </p:grpSpPr>
        <p:sp>
          <p:nvSpPr>
            <p:cNvPr id="6" name="TextBox 6"/>
            <p:cNvSpPr txBox="1"/>
            <p:nvPr/>
          </p:nvSpPr>
          <p:spPr>
            <a:xfrm>
              <a:off x="0" y="142875"/>
              <a:ext cx="16051113" cy="3961911"/>
            </a:xfrm>
            <a:prstGeom prst="rect">
              <a:avLst/>
            </a:prstGeom>
          </p:spPr>
          <p:txBody>
            <a:bodyPr lIns="0" tIns="0" rIns="0" bIns="0" rtlCol="0" anchor="t">
              <a:spAutoFit/>
            </a:bodyPr>
            <a:lstStyle/>
            <a:p>
              <a:pPr algn="l">
                <a:lnSpc>
                  <a:spcPts val="7619"/>
                </a:lnSpc>
              </a:pPr>
              <a:r>
                <a:rPr lang="en-US" sz="7619" b="1" spc="-76" dirty="0">
                  <a:solidFill>
                    <a:srgbClr val="32006F"/>
                  </a:solidFill>
                  <a:latin typeface="Saira Black"/>
                  <a:ea typeface="Saira Black"/>
                  <a:cs typeface="Saira Black"/>
                  <a:sym typeface="Saira Black"/>
                </a:rPr>
                <a:t>UW GRADUATE SCHOOL ADMISSION REQUIREMENT </a:t>
              </a:r>
            </a:p>
          </p:txBody>
        </p:sp>
        <p:sp>
          <p:nvSpPr>
            <p:cNvPr id="7" name="TextBox 7"/>
            <p:cNvSpPr txBox="1"/>
            <p:nvPr/>
          </p:nvSpPr>
          <p:spPr>
            <a:xfrm>
              <a:off x="0" y="4505579"/>
              <a:ext cx="16051113" cy="809625"/>
            </a:xfrm>
            <a:prstGeom prst="rect">
              <a:avLst/>
            </a:prstGeom>
          </p:spPr>
          <p:txBody>
            <a:bodyPr lIns="0" tIns="0" rIns="0" bIns="0" rtlCol="0" anchor="t">
              <a:spAutoFit/>
            </a:bodyPr>
            <a:lstStyle/>
            <a:p>
              <a:pPr algn="l">
                <a:lnSpc>
                  <a:spcPts val="4726"/>
                </a:lnSpc>
              </a:pPr>
              <a:r>
                <a:rPr lang="en-US" sz="3938" spc="275">
                  <a:solidFill>
                    <a:srgbClr val="32006F">
                      <a:alpha val="73725"/>
                    </a:srgbClr>
                  </a:solidFill>
                  <a:latin typeface="Poppins Bold"/>
                  <a:ea typeface="Poppins Bold"/>
                  <a:cs typeface="Poppins Bold"/>
                  <a:sym typeface="Poppins Bold"/>
                </a:rPr>
                <a:t>GRAD.UW.EDU</a:t>
              </a:r>
            </a:p>
          </p:txBody>
        </p:sp>
        <p:sp>
          <p:nvSpPr>
            <p:cNvPr id="8" name="TextBox 8"/>
            <p:cNvSpPr txBox="1"/>
            <p:nvPr/>
          </p:nvSpPr>
          <p:spPr>
            <a:xfrm>
              <a:off x="0" y="5798317"/>
              <a:ext cx="16051113" cy="7901882"/>
            </a:xfrm>
            <a:prstGeom prst="rect">
              <a:avLst/>
            </a:prstGeom>
          </p:spPr>
          <p:txBody>
            <a:bodyPr lIns="0" tIns="0" rIns="0" bIns="0" rtlCol="0" anchor="t">
              <a:spAutoFit/>
            </a:bodyPr>
            <a:lstStyle/>
            <a:p>
              <a:pPr marL="569994" lvl="1" indent="-284997" algn="l">
                <a:lnSpc>
                  <a:spcPts val="3960"/>
                </a:lnSpc>
                <a:buFont typeface="Arial"/>
                <a:buChar char="•"/>
              </a:pPr>
              <a:r>
                <a:rPr lang="en-US" sz="2640" spc="26" dirty="0">
                  <a:solidFill>
                    <a:srgbClr val="32006F"/>
                  </a:solidFill>
                  <a:latin typeface="Poppins Light"/>
                  <a:ea typeface="Poppins Light"/>
                  <a:cs typeface="Poppins Light"/>
                  <a:sym typeface="Poppins Light"/>
                </a:rPr>
                <a:t>Hold a </a:t>
              </a:r>
              <a:r>
                <a:rPr lang="en-US" sz="2640" u="sng" spc="26" dirty="0">
                  <a:solidFill>
                    <a:srgbClr val="32006F"/>
                  </a:solidFill>
                  <a:latin typeface="Poppins Light Bold"/>
                  <a:ea typeface="Poppins Light Bold"/>
                  <a:cs typeface="Poppins Light Bold"/>
                  <a:sym typeface="Poppins Light Bold"/>
                </a:rPr>
                <a:t>baccalaureate degree</a:t>
              </a:r>
              <a:r>
                <a:rPr lang="en-US" sz="2640" spc="26" dirty="0">
                  <a:solidFill>
                    <a:srgbClr val="32006F"/>
                  </a:solidFill>
                  <a:latin typeface="Poppins Light"/>
                  <a:ea typeface="Poppins Light"/>
                  <a:cs typeface="Poppins Light"/>
                  <a:sym typeface="Poppins Light"/>
                </a:rPr>
                <a:t> from an accredited college or university in the U.S. or its equivalent from a foreign institution (Please note Advanced Standing Only: Must have a BSW or BASW from a U.S. program accredited by the Council on Social Work Education)</a:t>
              </a:r>
            </a:p>
            <a:p>
              <a:pPr algn="l">
                <a:lnSpc>
                  <a:spcPts val="3960"/>
                </a:lnSpc>
              </a:pPr>
              <a:endParaRPr lang="en-US" sz="2640" spc="26" dirty="0">
                <a:solidFill>
                  <a:srgbClr val="32006F"/>
                </a:solidFill>
                <a:latin typeface="Poppins Light"/>
                <a:ea typeface="Poppins Light"/>
                <a:cs typeface="Poppins Light"/>
                <a:sym typeface="Poppins Light"/>
              </a:endParaRPr>
            </a:p>
            <a:p>
              <a:pPr marL="569994" lvl="1" indent="-284997" algn="l">
                <a:lnSpc>
                  <a:spcPts val="3960"/>
                </a:lnSpc>
                <a:buFont typeface="Arial"/>
                <a:buChar char="•"/>
              </a:pPr>
              <a:r>
                <a:rPr lang="en-US" sz="2640" spc="26" dirty="0">
                  <a:solidFill>
                    <a:srgbClr val="32006F"/>
                  </a:solidFill>
                  <a:latin typeface="Poppins Light"/>
                  <a:ea typeface="Poppins Light"/>
                  <a:cs typeface="Poppins Light"/>
                  <a:sym typeface="Poppins Light"/>
                </a:rPr>
                <a:t>Have a minimum </a:t>
              </a:r>
              <a:r>
                <a:rPr lang="en-US" sz="2640" u="sng" spc="26" dirty="0">
                  <a:solidFill>
                    <a:srgbClr val="32006F"/>
                  </a:solidFill>
                  <a:latin typeface="Poppins Light Bold"/>
                  <a:ea typeface="Poppins Light Bold"/>
                  <a:cs typeface="Poppins Light Bold"/>
                  <a:sym typeface="Poppins Light Bold"/>
                </a:rPr>
                <a:t>3.0 cumulative GPA</a:t>
              </a:r>
              <a:r>
                <a:rPr lang="en-US" sz="2640" spc="26" dirty="0">
                  <a:solidFill>
                    <a:srgbClr val="32006F"/>
                  </a:solidFill>
                  <a:latin typeface="Poppins Light"/>
                  <a:ea typeface="Poppins Light"/>
                  <a:cs typeface="Poppins Light"/>
                  <a:sym typeface="Poppins Light"/>
                </a:rPr>
                <a:t> in your last 90 graded quarter credits or 60 graded semester credits. (Students with below a 3.0 </a:t>
              </a:r>
              <a:r>
                <a:rPr lang="en-US" sz="2640" spc="26" dirty="0" err="1">
                  <a:solidFill>
                    <a:srgbClr val="32006F"/>
                  </a:solidFill>
                  <a:latin typeface="Poppins Light"/>
                  <a:ea typeface="Poppins Light"/>
                  <a:cs typeface="Poppins Light"/>
                  <a:sym typeface="Poppins Light"/>
                </a:rPr>
                <a:t>gpa</a:t>
              </a:r>
              <a:r>
                <a:rPr lang="en-US" sz="2640" spc="26" dirty="0">
                  <a:solidFill>
                    <a:srgbClr val="32006F"/>
                  </a:solidFill>
                  <a:latin typeface="Poppins Light"/>
                  <a:ea typeface="Poppins Light"/>
                  <a:cs typeface="Poppins Light"/>
                  <a:sym typeface="Poppins Light"/>
                </a:rPr>
                <a:t> are encouraged to apply. Admission is subject to UW Graduate School departmental petition approval.)</a:t>
              </a:r>
            </a:p>
            <a:p>
              <a:pPr algn="l">
                <a:lnSpc>
                  <a:spcPts val="3960"/>
                </a:lnSpc>
              </a:pPr>
              <a:endParaRPr lang="en-US" sz="2640" spc="26" dirty="0">
                <a:solidFill>
                  <a:srgbClr val="32006F"/>
                </a:solidFill>
                <a:latin typeface="Poppins Light"/>
                <a:ea typeface="Poppins Light"/>
                <a:cs typeface="Poppins Light"/>
                <a:sym typeface="Poppins Light"/>
              </a:endParaRPr>
            </a:p>
            <a:p>
              <a:pPr algn="l">
                <a:lnSpc>
                  <a:spcPts val="4143"/>
                </a:lnSpc>
              </a:pPr>
              <a:endParaRPr lang="en-US" sz="2640" spc="26" dirty="0">
                <a:solidFill>
                  <a:srgbClr val="32006F"/>
                </a:solidFill>
                <a:latin typeface="Poppins Light"/>
                <a:ea typeface="Poppins Light"/>
                <a:cs typeface="Poppins Light"/>
                <a:sym typeface="Poppins Ligh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05634" y="0"/>
            <a:ext cx="18693634" cy="10490479"/>
          </a:xfrm>
          <a:prstGeom prst="rect">
            <a:avLst/>
          </a:prstGeom>
          <a:solidFill>
            <a:srgbClr val="32006F">
              <a:alpha val="94902"/>
            </a:srgbClr>
          </a:solidFill>
        </p:spPr>
      </p:sp>
      <p:grpSp>
        <p:nvGrpSpPr>
          <p:cNvPr id="3" name="Group 3"/>
          <p:cNvGrpSpPr/>
          <p:nvPr/>
        </p:nvGrpSpPr>
        <p:grpSpPr>
          <a:xfrm>
            <a:off x="12341693" y="-269632"/>
            <a:ext cx="6314888" cy="10556632"/>
            <a:chOff x="0" y="0"/>
            <a:chExt cx="486210" cy="812800"/>
          </a:xfrm>
        </p:grpSpPr>
        <p:sp>
          <p:nvSpPr>
            <p:cNvPr id="4" name="Freeform 4"/>
            <p:cNvSpPr/>
            <p:nvPr/>
          </p:nvSpPr>
          <p:spPr>
            <a:xfrm>
              <a:off x="0" y="0"/>
              <a:ext cx="486210" cy="812800"/>
            </a:xfrm>
            <a:custGeom>
              <a:avLst/>
              <a:gdLst/>
              <a:ahLst/>
              <a:cxnLst/>
              <a:rect l="l" t="t" r="r" b="b"/>
              <a:pathLst>
                <a:path w="486210" h="812800">
                  <a:moveTo>
                    <a:pt x="0" y="0"/>
                  </a:moveTo>
                  <a:lnTo>
                    <a:pt x="486210" y="0"/>
                  </a:lnTo>
                  <a:lnTo>
                    <a:pt x="486210" y="812800"/>
                  </a:lnTo>
                  <a:lnTo>
                    <a:pt x="0" y="812800"/>
                  </a:lnTo>
                  <a:close/>
                </a:path>
              </a:pathLst>
            </a:custGeom>
            <a:blipFill>
              <a:blip r:embed="rId3"/>
              <a:stretch>
                <a:fillRect l="-66377" r="-793"/>
              </a:stretch>
            </a:blipFill>
          </p:spPr>
        </p:sp>
      </p:grpSp>
      <p:sp>
        <p:nvSpPr>
          <p:cNvPr id="5" name="TextBox 5"/>
          <p:cNvSpPr txBox="1"/>
          <p:nvPr/>
        </p:nvSpPr>
        <p:spPr>
          <a:xfrm>
            <a:off x="303358" y="1098843"/>
            <a:ext cx="11503942" cy="1104854"/>
          </a:xfrm>
          <a:prstGeom prst="rect">
            <a:avLst/>
          </a:prstGeom>
        </p:spPr>
        <p:txBody>
          <a:bodyPr lIns="0" tIns="0" rIns="0" bIns="0" rtlCol="0" anchor="t">
            <a:spAutoFit/>
          </a:bodyPr>
          <a:lstStyle/>
          <a:p>
            <a:pPr algn="l">
              <a:lnSpc>
                <a:spcPts val="8219"/>
              </a:lnSpc>
            </a:pPr>
            <a:r>
              <a:rPr lang="en-US" sz="8219" b="1" spc="-82" dirty="0">
                <a:solidFill>
                  <a:srgbClr val="FFFFFF"/>
                </a:solidFill>
                <a:latin typeface="Saira Black"/>
                <a:ea typeface="Saira Black"/>
                <a:cs typeface="Saira Black"/>
                <a:sym typeface="Saira Black"/>
              </a:rPr>
              <a:t>APPLICATION PROCESS </a:t>
            </a:r>
          </a:p>
        </p:txBody>
      </p:sp>
      <p:sp>
        <p:nvSpPr>
          <p:cNvPr id="6" name="TextBox 6"/>
          <p:cNvSpPr txBox="1"/>
          <p:nvPr/>
        </p:nvSpPr>
        <p:spPr>
          <a:xfrm>
            <a:off x="303358" y="2117252"/>
            <a:ext cx="11503942" cy="666750"/>
          </a:xfrm>
          <a:prstGeom prst="rect">
            <a:avLst/>
          </a:prstGeom>
        </p:spPr>
        <p:txBody>
          <a:bodyPr lIns="0" tIns="0" rIns="0" bIns="0" rtlCol="0" anchor="t">
            <a:spAutoFit/>
          </a:bodyPr>
          <a:lstStyle/>
          <a:p>
            <a:pPr algn="l">
              <a:lnSpc>
                <a:spcPts val="5206"/>
              </a:lnSpc>
            </a:pPr>
            <a:r>
              <a:rPr lang="en-US" sz="4338" spc="303">
                <a:solidFill>
                  <a:srgbClr val="FFFFFF">
                    <a:alpha val="73725"/>
                  </a:srgbClr>
                </a:solidFill>
                <a:latin typeface="Poppins Bold"/>
                <a:ea typeface="Poppins Bold"/>
                <a:cs typeface="Poppins Bold"/>
                <a:sym typeface="Poppins Bold"/>
              </a:rPr>
              <a:t>IN TWO EASY STEPS! </a:t>
            </a:r>
          </a:p>
        </p:txBody>
      </p:sp>
      <p:sp>
        <p:nvSpPr>
          <p:cNvPr id="7" name="TextBox 7"/>
          <p:cNvSpPr txBox="1"/>
          <p:nvPr/>
        </p:nvSpPr>
        <p:spPr>
          <a:xfrm>
            <a:off x="303358" y="3424470"/>
            <a:ext cx="11503942" cy="6862530"/>
          </a:xfrm>
          <a:prstGeom prst="rect">
            <a:avLst/>
          </a:prstGeom>
        </p:spPr>
        <p:txBody>
          <a:bodyPr lIns="0" tIns="0" rIns="0" bIns="0" rtlCol="0" anchor="t">
            <a:spAutoFit/>
          </a:bodyPr>
          <a:lstStyle/>
          <a:p>
            <a:pPr algn="l">
              <a:lnSpc>
                <a:spcPts val="5249"/>
              </a:lnSpc>
            </a:pPr>
            <a:r>
              <a:rPr lang="en-US" sz="3499" spc="34">
                <a:solidFill>
                  <a:srgbClr val="FFFFFF"/>
                </a:solidFill>
                <a:latin typeface="Poppins Light"/>
                <a:ea typeface="Poppins Light"/>
                <a:cs typeface="Poppins Light"/>
                <a:sym typeface="Poppins Light"/>
              </a:rPr>
              <a:t>1.Start an application with the UW Graduate School</a:t>
            </a:r>
          </a:p>
          <a:p>
            <a:pPr algn="l">
              <a:lnSpc>
                <a:spcPts val="5249"/>
              </a:lnSpc>
            </a:pPr>
            <a:r>
              <a:rPr lang="en-US" sz="3499" spc="34">
                <a:solidFill>
                  <a:srgbClr val="FFFFFF"/>
                </a:solidFill>
                <a:latin typeface="Poppins Light"/>
                <a:ea typeface="Poppins Light"/>
                <a:cs typeface="Poppins Light"/>
                <a:sym typeface="Poppins Light"/>
              </a:rPr>
              <a:t>     </a:t>
            </a:r>
            <a:r>
              <a:rPr lang="en-US" sz="3499" u="sng" spc="34">
                <a:solidFill>
                  <a:srgbClr val="FFFFFF"/>
                </a:solidFill>
                <a:latin typeface="Poppins Light Bold"/>
                <a:ea typeface="Poppins Light Bold"/>
                <a:cs typeface="Poppins Light Bold"/>
                <a:sym typeface="Poppins Light Bold"/>
                <a:hlinkClick r:id="rId4" tooltip="https://grad.uw.edu/admission/apply-now/"/>
              </a:rPr>
              <a:t>https://grad.uw.edu/admission/apply-now/</a:t>
            </a:r>
          </a:p>
          <a:p>
            <a:pPr algn="l">
              <a:lnSpc>
                <a:spcPts val="4500"/>
              </a:lnSpc>
            </a:pPr>
            <a:endParaRPr lang="en-US" sz="3499" u="sng" spc="34">
              <a:solidFill>
                <a:srgbClr val="FFFFFF"/>
              </a:solidFill>
              <a:latin typeface="Poppins Light Bold"/>
              <a:ea typeface="Poppins Light Bold"/>
              <a:cs typeface="Poppins Light Bold"/>
              <a:sym typeface="Poppins Light Bold"/>
              <a:hlinkClick r:id="rId4" tooltip="https://grad.uw.edu/admission/apply-now/"/>
            </a:endParaRPr>
          </a:p>
          <a:p>
            <a:pPr algn="l">
              <a:lnSpc>
                <a:spcPts val="5250"/>
              </a:lnSpc>
            </a:pPr>
            <a:r>
              <a:rPr lang="en-US" sz="3500" spc="35">
                <a:solidFill>
                  <a:srgbClr val="FFFFFF"/>
                </a:solidFill>
                <a:latin typeface="Poppins Light"/>
                <a:ea typeface="Poppins Light"/>
                <a:cs typeface="Poppins Light"/>
                <a:sym typeface="Poppins Light"/>
              </a:rPr>
              <a:t>2.Apply to the UW Tacoma MSW program- select </a:t>
            </a:r>
            <a:r>
              <a:rPr lang="en-US" sz="3500" u="sng" spc="35">
                <a:solidFill>
                  <a:srgbClr val="FFFFFF"/>
                </a:solidFill>
                <a:latin typeface="Poppins Light"/>
                <a:ea typeface="Poppins Light"/>
                <a:cs typeface="Poppins Light"/>
                <a:sym typeface="Poppins Light"/>
              </a:rPr>
              <a:t>Social Work - Tacoma Campus (Master of Social Work-Part Time Program or Advanced Standing</a:t>
            </a:r>
            <a:r>
              <a:rPr lang="en-US" sz="3500" spc="35">
                <a:solidFill>
                  <a:srgbClr val="FFFFFF"/>
                </a:solidFill>
                <a:latin typeface="Poppins Light"/>
                <a:ea typeface="Poppins Light"/>
                <a:cs typeface="Poppins Light"/>
                <a:sym typeface="Poppins Light"/>
              </a:rPr>
              <a:t>)</a:t>
            </a:r>
          </a:p>
          <a:p>
            <a:pPr algn="l">
              <a:lnSpc>
                <a:spcPts val="5250"/>
              </a:lnSpc>
            </a:pPr>
            <a:endParaRPr lang="en-US" sz="3500" spc="35">
              <a:solidFill>
                <a:srgbClr val="FFFFFF"/>
              </a:solidFill>
              <a:latin typeface="Poppins Light"/>
              <a:ea typeface="Poppins Light"/>
              <a:cs typeface="Poppins Light"/>
              <a:sym typeface="Poppins Light"/>
            </a:endParaRPr>
          </a:p>
          <a:p>
            <a:pPr algn="l">
              <a:lnSpc>
                <a:spcPts val="3450"/>
              </a:lnSpc>
            </a:pPr>
            <a:r>
              <a:rPr lang="en-US" sz="2300" spc="23">
                <a:solidFill>
                  <a:srgbClr val="FFFFFF"/>
                </a:solidFill>
                <a:latin typeface="Poppins Light"/>
                <a:ea typeface="Poppins Light"/>
                <a:cs typeface="Poppins Light"/>
                <a:sym typeface="Poppins Light"/>
              </a:rPr>
              <a:t>**Application materials are submitted via the application portal. </a:t>
            </a:r>
          </a:p>
          <a:p>
            <a:pPr algn="l">
              <a:lnSpc>
                <a:spcPts val="3450"/>
              </a:lnSpc>
            </a:pPr>
            <a:r>
              <a:rPr lang="en-US" sz="2300" spc="23">
                <a:solidFill>
                  <a:srgbClr val="FFFFFF"/>
                </a:solidFill>
                <a:latin typeface="Poppins Light"/>
                <a:ea typeface="Poppins Light"/>
                <a:cs typeface="Poppins Light"/>
                <a:sym typeface="Poppins Light"/>
              </a:rPr>
              <a:t>Essay, Resume and unofficial transcripts must be uploaded as part of the process</a:t>
            </a:r>
          </a:p>
          <a:p>
            <a:pPr algn="l">
              <a:lnSpc>
                <a:spcPts val="3960"/>
              </a:lnSpc>
            </a:pPr>
            <a:endParaRPr lang="en-US" sz="2300" spc="23">
              <a:solidFill>
                <a:srgbClr val="FFFFFF"/>
              </a:solidFill>
              <a:latin typeface="Poppins Light"/>
              <a:ea typeface="Poppins Light"/>
              <a:cs typeface="Poppins Light"/>
              <a:sym typeface="Poppins Light"/>
            </a:endParaRPr>
          </a:p>
          <a:p>
            <a:pPr algn="l">
              <a:lnSpc>
                <a:spcPts val="4143"/>
              </a:lnSpc>
            </a:pPr>
            <a:endParaRPr lang="en-US" sz="2300" spc="23">
              <a:solidFill>
                <a:srgbClr val="FFFFFF"/>
              </a:solidFill>
              <a:latin typeface="Poppins Light"/>
              <a:ea typeface="Poppins Light"/>
              <a:cs typeface="Poppins Light"/>
              <a:sym typeface="Poppi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05634" y="0"/>
            <a:ext cx="18693634" cy="10490479"/>
          </a:xfrm>
          <a:prstGeom prst="rect">
            <a:avLst/>
          </a:prstGeom>
          <a:solidFill>
            <a:srgbClr val="32006F">
              <a:alpha val="94902"/>
            </a:srgbClr>
          </a:solidFill>
        </p:spPr>
      </p:sp>
      <p:grpSp>
        <p:nvGrpSpPr>
          <p:cNvPr id="3" name="Group 3"/>
          <p:cNvGrpSpPr/>
          <p:nvPr/>
        </p:nvGrpSpPr>
        <p:grpSpPr>
          <a:xfrm>
            <a:off x="11840699" y="-269632"/>
            <a:ext cx="6815881" cy="10556632"/>
            <a:chOff x="0" y="0"/>
            <a:chExt cx="524784" cy="812800"/>
          </a:xfrm>
        </p:grpSpPr>
        <p:sp>
          <p:nvSpPr>
            <p:cNvPr id="4" name="Freeform 4"/>
            <p:cNvSpPr/>
            <p:nvPr/>
          </p:nvSpPr>
          <p:spPr>
            <a:xfrm>
              <a:off x="0" y="0"/>
              <a:ext cx="524784" cy="812800"/>
            </a:xfrm>
            <a:custGeom>
              <a:avLst/>
              <a:gdLst/>
              <a:ahLst/>
              <a:cxnLst/>
              <a:rect l="l" t="t" r="r" b="b"/>
              <a:pathLst>
                <a:path w="524784" h="812800">
                  <a:moveTo>
                    <a:pt x="0" y="0"/>
                  </a:moveTo>
                  <a:lnTo>
                    <a:pt x="524784" y="0"/>
                  </a:lnTo>
                  <a:lnTo>
                    <a:pt x="524784" y="812800"/>
                  </a:lnTo>
                  <a:lnTo>
                    <a:pt x="0" y="812800"/>
                  </a:lnTo>
                  <a:close/>
                </a:path>
              </a:pathLst>
            </a:custGeom>
            <a:blipFill>
              <a:blip r:embed="rId3"/>
              <a:stretch>
                <a:fillRect l="-134388" r="-13965"/>
              </a:stretch>
            </a:blipFill>
          </p:spPr>
        </p:sp>
      </p:grpSp>
      <p:sp>
        <p:nvSpPr>
          <p:cNvPr id="5" name="TextBox 5"/>
          <p:cNvSpPr txBox="1"/>
          <p:nvPr/>
        </p:nvSpPr>
        <p:spPr>
          <a:xfrm>
            <a:off x="570555" y="744287"/>
            <a:ext cx="11503942" cy="1998689"/>
          </a:xfrm>
          <a:prstGeom prst="rect">
            <a:avLst/>
          </a:prstGeom>
        </p:spPr>
        <p:txBody>
          <a:bodyPr lIns="0" tIns="0" rIns="0" bIns="0" rtlCol="0" anchor="t">
            <a:spAutoFit/>
          </a:bodyPr>
          <a:lstStyle/>
          <a:p>
            <a:pPr algn="l">
              <a:lnSpc>
                <a:spcPts val="7619"/>
              </a:lnSpc>
            </a:pPr>
            <a:r>
              <a:rPr lang="en-US" sz="7619" b="1" spc="-76" dirty="0">
                <a:solidFill>
                  <a:srgbClr val="FFFFFF"/>
                </a:solidFill>
                <a:latin typeface="Saira Black"/>
                <a:ea typeface="Saira Black"/>
                <a:cs typeface="Saira Black"/>
                <a:sym typeface="Saira Black"/>
              </a:rPr>
              <a:t>APPLICATION REQUIREMENTS</a:t>
            </a:r>
          </a:p>
        </p:txBody>
      </p:sp>
      <p:sp>
        <p:nvSpPr>
          <p:cNvPr id="6" name="TextBox 6"/>
          <p:cNvSpPr txBox="1"/>
          <p:nvPr/>
        </p:nvSpPr>
        <p:spPr>
          <a:xfrm>
            <a:off x="269959" y="3101675"/>
            <a:ext cx="11570741" cy="5558306"/>
          </a:xfrm>
          <a:prstGeom prst="rect">
            <a:avLst/>
          </a:prstGeom>
        </p:spPr>
        <p:txBody>
          <a:bodyPr lIns="0" tIns="0" rIns="0" bIns="0" rtlCol="0" anchor="t">
            <a:spAutoFit/>
          </a:bodyPr>
          <a:lstStyle/>
          <a:p>
            <a:pPr marL="564822" lvl="1" indent="-282411" algn="l">
              <a:lnSpc>
                <a:spcPts val="3924"/>
              </a:lnSpc>
              <a:buFont typeface="Arial"/>
              <a:buChar char="•"/>
            </a:pPr>
            <a:r>
              <a:rPr lang="en-US" sz="2616" spc="26">
                <a:solidFill>
                  <a:srgbClr val="FFFFFF"/>
                </a:solidFill>
                <a:latin typeface="Poppins Light"/>
                <a:ea typeface="Poppins Light"/>
                <a:cs typeface="Poppins Light"/>
                <a:sym typeface="Poppins Light"/>
              </a:rPr>
              <a:t>UW Tacoma MSW Application for the appropriate year</a:t>
            </a:r>
          </a:p>
          <a:p>
            <a:pPr marL="564822" lvl="1" indent="-282411" algn="l">
              <a:lnSpc>
                <a:spcPts val="3924"/>
              </a:lnSpc>
              <a:buFont typeface="Arial"/>
              <a:buChar char="•"/>
            </a:pPr>
            <a:r>
              <a:rPr lang="en-US" sz="2616" spc="26">
                <a:solidFill>
                  <a:srgbClr val="FFFFFF"/>
                </a:solidFill>
                <a:latin typeface="Poppins Light"/>
                <a:ea typeface="Poppins Light"/>
                <a:cs typeface="Poppins Light"/>
                <a:sym typeface="Poppins Light"/>
              </a:rPr>
              <a:t>Admission Essay (Essay questions provided online)</a:t>
            </a:r>
          </a:p>
          <a:p>
            <a:pPr marL="564822" lvl="1" indent="-282411" algn="l">
              <a:lnSpc>
                <a:spcPts val="3924"/>
              </a:lnSpc>
              <a:buFont typeface="Arial"/>
              <a:buChar char="•"/>
            </a:pPr>
            <a:r>
              <a:rPr lang="en-US" sz="2616" spc="26">
                <a:solidFill>
                  <a:srgbClr val="FFFFFF"/>
                </a:solidFill>
                <a:latin typeface="Poppins Light"/>
                <a:ea typeface="Poppins Light"/>
                <a:cs typeface="Poppins Light"/>
                <a:sym typeface="Poppins Light"/>
              </a:rPr>
              <a:t>Unofficial Transcripts from each college or university attended</a:t>
            </a:r>
          </a:p>
          <a:p>
            <a:pPr marL="564822" lvl="1" indent="-282411" algn="l">
              <a:lnSpc>
                <a:spcPts val="3924"/>
              </a:lnSpc>
              <a:buFont typeface="Arial"/>
              <a:buChar char="•"/>
            </a:pPr>
            <a:r>
              <a:rPr lang="en-US" sz="2616" spc="26">
                <a:solidFill>
                  <a:srgbClr val="FFFFFF"/>
                </a:solidFill>
                <a:latin typeface="Poppins Light"/>
                <a:ea typeface="Poppins Light"/>
                <a:cs typeface="Poppins Light"/>
                <a:sym typeface="Poppins Light"/>
              </a:rPr>
              <a:t>Resume</a:t>
            </a:r>
          </a:p>
          <a:p>
            <a:pPr marL="564822" lvl="1" indent="-282411" algn="l">
              <a:lnSpc>
                <a:spcPts val="3924"/>
              </a:lnSpc>
              <a:buFont typeface="Arial"/>
              <a:buChar char="•"/>
            </a:pPr>
            <a:r>
              <a:rPr lang="en-US" sz="2616" spc="26">
                <a:solidFill>
                  <a:srgbClr val="FFFFFF"/>
                </a:solidFill>
                <a:latin typeface="Poppins Light"/>
                <a:ea typeface="Poppins Light"/>
                <a:cs typeface="Poppins Light"/>
                <a:sym typeface="Poppins Light"/>
              </a:rPr>
              <a:t>Social Service Experience Hours</a:t>
            </a:r>
          </a:p>
          <a:p>
            <a:pPr marL="564822" lvl="1" indent="-282411" algn="l">
              <a:lnSpc>
                <a:spcPts val="3924"/>
              </a:lnSpc>
              <a:buFont typeface="Arial"/>
              <a:buChar char="•"/>
            </a:pPr>
            <a:r>
              <a:rPr lang="en-US" sz="2616" spc="26">
                <a:solidFill>
                  <a:srgbClr val="FFFFFF"/>
                </a:solidFill>
                <a:latin typeface="Poppins Light"/>
                <a:ea typeface="Poppins Light"/>
                <a:cs typeface="Poppins Light"/>
                <a:sym typeface="Poppins Light"/>
              </a:rPr>
              <a:t>Three professional and/or academic references (For Advanced Standing program, one must be from the field) </a:t>
            </a:r>
          </a:p>
          <a:p>
            <a:pPr marL="564822" lvl="1" indent="-282411" algn="l">
              <a:lnSpc>
                <a:spcPts val="3924"/>
              </a:lnSpc>
              <a:buFont typeface="Arial"/>
              <a:buChar char="•"/>
            </a:pPr>
            <a:r>
              <a:rPr lang="en-US" sz="2616" spc="26">
                <a:solidFill>
                  <a:srgbClr val="FFFFFF"/>
                </a:solidFill>
                <a:latin typeface="Poppins Light"/>
                <a:ea typeface="Poppins Light"/>
                <a:cs typeface="Poppins Light"/>
                <a:sym typeface="Poppins Light"/>
              </a:rPr>
              <a:t>UW HSIP, background check, social work program and Commitment Acknowledgements</a:t>
            </a:r>
          </a:p>
          <a:p>
            <a:pPr algn="l">
              <a:lnSpc>
                <a:spcPts val="4709"/>
              </a:lnSpc>
            </a:pPr>
            <a:endParaRPr lang="en-US" sz="2616" spc="26">
              <a:solidFill>
                <a:srgbClr val="FFFFFF"/>
              </a:solidFill>
              <a:latin typeface="Poppins Light"/>
              <a:ea typeface="Poppins Light"/>
              <a:cs typeface="Poppins Light"/>
              <a:sym typeface="Poppins Light"/>
            </a:endParaRPr>
          </a:p>
          <a:p>
            <a:pPr algn="l">
              <a:lnSpc>
                <a:spcPts val="4709"/>
              </a:lnSpc>
            </a:pPr>
            <a:endParaRPr lang="en-US" sz="2616" spc="26">
              <a:solidFill>
                <a:srgbClr val="FFFFFF"/>
              </a:solidFill>
              <a:latin typeface="Poppins Light"/>
              <a:ea typeface="Poppins Light"/>
              <a:cs typeface="Poppins Light"/>
              <a:sym typeface="Poppins Light"/>
            </a:endParaRPr>
          </a:p>
        </p:txBody>
      </p:sp>
      <p:grpSp>
        <p:nvGrpSpPr>
          <p:cNvPr id="7" name="Group 7"/>
          <p:cNvGrpSpPr/>
          <p:nvPr/>
        </p:nvGrpSpPr>
        <p:grpSpPr>
          <a:xfrm>
            <a:off x="0" y="6555999"/>
            <a:ext cx="11666101" cy="3403692"/>
            <a:chOff x="0" y="0"/>
            <a:chExt cx="15554801" cy="4538256"/>
          </a:xfrm>
        </p:grpSpPr>
        <p:sp>
          <p:nvSpPr>
            <p:cNvPr id="8" name="TextBox 8"/>
            <p:cNvSpPr txBox="1"/>
            <p:nvPr/>
          </p:nvSpPr>
          <p:spPr>
            <a:xfrm>
              <a:off x="1523526" y="419100"/>
              <a:ext cx="14031274" cy="2935890"/>
            </a:xfrm>
            <a:prstGeom prst="rect">
              <a:avLst/>
            </a:prstGeom>
          </p:spPr>
          <p:txBody>
            <a:bodyPr lIns="0" tIns="0" rIns="0" bIns="0" rtlCol="0" anchor="t">
              <a:spAutoFit/>
            </a:bodyPr>
            <a:lstStyle/>
            <a:p>
              <a:pPr algn="ctr">
                <a:lnSpc>
                  <a:spcPts val="14873"/>
                </a:lnSpc>
              </a:pPr>
              <a:endParaRPr/>
            </a:p>
          </p:txBody>
        </p:sp>
        <p:sp>
          <p:nvSpPr>
            <p:cNvPr id="9" name="TextBox 9"/>
            <p:cNvSpPr txBox="1"/>
            <p:nvPr/>
          </p:nvSpPr>
          <p:spPr>
            <a:xfrm>
              <a:off x="0" y="2564123"/>
              <a:ext cx="15554801" cy="1974133"/>
            </a:xfrm>
            <a:prstGeom prst="rect">
              <a:avLst/>
            </a:prstGeom>
          </p:spPr>
          <p:txBody>
            <a:bodyPr lIns="0" tIns="0" rIns="0" bIns="0" rtlCol="0" anchor="t">
              <a:spAutoFit/>
            </a:bodyPr>
            <a:lstStyle/>
            <a:p>
              <a:pPr algn="ctr">
                <a:lnSpc>
                  <a:spcPts val="10096"/>
                </a:lnSpc>
              </a:pPr>
              <a:r>
                <a:rPr lang="en-US" sz="11473" i="1" spc="-229">
                  <a:solidFill>
                    <a:srgbClr val="E7D4A2"/>
                  </a:solidFill>
                  <a:latin typeface="League Gothic Italics"/>
                  <a:ea typeface="League Gothic Italics"/>
                  <a:cs typeface="League Gothic Italics"/>
                  <a:sym typeface="League Gothic Italics"/>
                </a:rPr>
                <a:t>NO GRE NEEDED!</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1628</Words>
  <Application>Microsoft Office PowerPoint</Application>
  <PresentationFormat>Custom</PresentationFormat>
  <Paragraphs>200</Paragraphs>
  <Slides>14</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Poppins Bold</vt:lpstr>
      <vt:lpstr>League Gothic Italics</vt:lpstr>
      <vt:lpstr>Arial</vt:lpstr>
      <vt:lpstr>Canva Sans Bold</vt:lpstr>
      <vt:lpstr>Canva Sans</vt:lpstr>
      <vt:lpstr>Calibri</vt:lpstr>
      <vt:lpstr>Poppins Light</vt:lpstr>
      <vt:lpstr>open_sans_regular</vt:lpstr>
      <vt:lpstr>Saira Black</vt:lpstr>
      <vt:lpstr>Poppins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MSW Info Session</dc:title>
  <dc:creator>nkeely</dc:creator>
  <cp:lastModifiedBy>Nhien Keely</cp:lastModifiedBy>
  <cp:revision>4</cp:revision>
  <dcterms:created xsi:type="dcterms:W3CDTF">2006-08-16T00:00:00Z</dcterms:created>
  <dcterms:modified xsi:type="dcterms:W3CDTF">2025-05-30T23:04:02Z</dcterms:modified>
  <dc:identifier>DAGV1YBxTYY</dc:identifier>
</cp:coreProperties>
</file>