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3"/>
  </p:notesMasterIdLst>
  <p:sldIdLst>
    <p:sldId id="259" r:id="rId4"/>
    <p:sldId id="280" r:id="rId5"/>
    <p:sldId id="281" r:id="rId6"/>
    <p:sldId id="257" r:id="rId7"/>
    <p:sldId id="260" r:id="rId8"/>
    <p:sldId id="258" r:id="rId9"/>
    <p:sldId id="261" r:id="rId10"/>
    <p:sldId id="288" r:id="rId11"/>
    <p:sldId id="294" r:id="rId12"/>
    <p:sldId id="298" r:id="rId13"/>
    <p:sldId id="290" r:id="rId14"/>
    <p:sldId id="263" r:id="rId15"/>
    <p:sldId id="295" r:id="rId16"/>
    <p:sldId id="296" r:id="rId17"/>
    <p:sldId id="265" r:id="rId18"/>
    <p:sldId id="266" r:id="rId19"/>
    <p:sldId id="291" r:id="rId20"/>
    <p:sldId id="279" r:id="rId21"/>
    <p:sldId id="299" r:id="rId22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BC270-030C-4E35-8B74-BB134953B409}" type="datetimeFigureOut">
              <a:rPr lang="en-US" smtClean="0"/>
              <a:t>5/30/2025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1E707-F3F1-47C6-9096-98CBF4AB6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6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1E707-F3F1-47C6-9096-98CBF4AB6AC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8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8" name="Picture 7" descr="Tacoma_wordmark_paths_purpl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1" y="5726754"/>
            <a:ext cx="3899289" cy="5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 descr="Tacoma_wordmark_paths_purpl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69" y="6281737"/>
            <a:ext cx="3714750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9" name="Picture 8" descr="Tacoma_wordmark_paths_purpl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281737"/>
            <a:ext cx="3714750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6" name="Picture 5" descr="Tacoma_wordmark_paths_purpl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69" y="6281737"/>
            <a:ext cx="3714750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2" name="Picture 1" descr="Tacoma_wordmark_paths_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6294120"/>
            <a:ext cx="37592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7" name="Picture 6" descr="Tacoma_wordmark_paths_whit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5" y="6034162"/>
            <a:ext cx="37592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 descr="Tacoma_wordmark_paths_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6294120"/>
            <a:ext cx="37592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7" name="Picture 6" descr="Tacoma_wordmark_paths_whit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6148070"/>
            <a:ext cx="37592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 descr="Tacoma_wordmark_paths_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6294120"/>
            <a:ext cx="37592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 descr="Tacoma_wordmark_paths_whit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6129020"/>
            <a:ext cx="37592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 descr="Tacoma_wordmark_paths_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6294120"/>
            <a:ext cx="37592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6" name="Picture 5" descr="Tacoma_wordmark_paths_purpl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281737"/>
            <a:ext cx="3714750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coma.uw.edu/swcj/basw-application" TargetMode="External"/><Relationship Id="rId2" Type="http://schemas.openxmlformats.org/officeDocument/2006/relationships/hyperlink" Target="https://www.tacoma.uw.edu/admissions/transferstudent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coma.uw.edu/swcj/basw-applic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coma.uw.edu/swcj" TargetMode="External"/><Relationship Id="rId2" Type="http://schemas.openxmlformats.org/officeDocument/2006/relationships/hyperlink" Target="mailto:swcj@uw.edu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6460" y="1058371"/>
            <a:ext cx="8727540" cy="2641756"/>
          </a:xfrm>
        </p:spPr>
        <p:txBody>
          <a:bodyPr>
            <a:normAutofit/>
          </a:bodyPr>
          <a:lstStyle/>
          <a:p>
            <a:r>
              <a:rPr lang="en-US" altLang="en-US" sz="3700" dirty="0"/>
              <a:t>UW Tacoma </a:t>
            </a:r>
          </a:p>
          <a:p>
            <a:r>
              <a:rPr lang="en-US" altLang="en-US" sz="3700" dirty="0"/>
              <a:t>Bachelor of Arts in Social Welfare </a:t>
            </a:r>
            <a:br>
              <a:rPr lang="en-US" altLang="en-US" sz="3700" dirty="0"/>
            </a:br>
            <a:r>
              <a:rPr lang="en-US" altLang="en-US" sz="3700" dirty="0"/>
              <a:t>(BASW)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Who are our faculty?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564005"/>
            <a:ext cx="8076956" cy="4643755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Faculty have research interests which include: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Violence prevention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Disapportionality in the child welfare system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Disabilities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LGBTQIA+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Gender studies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Arts and humanities in social work practice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Animal assisted therapy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Race and transnational adoption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Health disparities and elder care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Social work within the criminal justice system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Justice involved youth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457200" lvl="1" indent="0">
              <a:buClr>
                <a:schemeClr val="tx1"/>
              </a:buClr>
              <a:buNone/>
              <a:defRPr/>
            </a:pPr>
            <a:r>
              <a:rPr lang="en-US" sz="1600" dirty="0"/>
              <a:t>Many faculty also come with practice experience working with the homeless, immigrants, substance abuse, mental health, healthcare, etc.  </a:t>
            </a:r>
          </a:p>
          <a:p>
            <a:pPr marL="457200" lvl="1" indent="0">
              <a:buClr>
                <a:schemeClr val="tx1"/>
              </a:buClr>
              <a:buNone/>
              <a:defRPr/>
            </a:pPr>
            <a:endParaRPr lang="en-US" sz="160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Admission Criteria</a:t>
            </a:r>
          </a:p>
        </p:txBody>
      </p:sp>
    </p:spTree>
    <p:extLst>
      <p:ext uri="{BB962C8B-B14F-4D97-AF65-F5344CB8AC3E}">
        <p14:creationId xmlns:p14="http://schemas.microsoft.com/office/powerpoint/2010/main" val="202257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BASW Prerequisites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Successful completion (minimum grade of 2.00)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 to English Composition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 to Sociology*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 to Psychology*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Minimum of 75 college-level and transferable credits </a:t>
            </a:r>
          </a:p>
          <a:p>
            <a:pPr marL="457200" lvl="1" indent="0">
              <a:buClr>
                <a:schemeClr val="tx1"/>
              </a:buClr>
              <a:buNone/>
              <a:defRPr/>
            </a:pPr>
            <a:endParaRPr lang="en-US" sz="1800" b="1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Applicants can be considered for admission if one or both of these courses are planned for an upcoming quarter and are encouraged to apply.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2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Essay and Resume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will write a two page essay which will provide autobiographical information and discuss your experiences with human and/or social services.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essay is the most important element of your application.  </a:t>
            </a:r>
          </a:p>
          <a:p>
            <a:pPr marL="457200" lvl="1" indent="0">
              <a:buClr>
                <a:schemeClr val="tx1"/>
              </a:buClr>
              <a:buNone/>
              <a:defRPr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will provide a current resume.  If you have social service experience (paid or unpaid), please highlight this on your resume in addition to any special skills or certifications. 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9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Who is a strong candidate?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Articulate a strong commitment to social justice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Articulate a desire to work with diverse populations in a social service capacity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Has experience (paid or unpaid) in social or human services – experience is </a:t>
            </a:r>
            <a:r>
              <a:rPr lang="en-US" b="1" u="sng" dirty="0">
                <a:solidFill>
                  <a:schemeClr val="accent3"/>
                </a:solidFill>
              </a:rPr>
              <a:t>NOT</a:t>
            </a:r>
            <a:r>
              <a:rPr lang="en-US" b="1" dirty="0">
                <a:solidFill>
                  <a:schemeClr val="accent3"/>
                </a:solidFill>
              </a:rPr>
              <a:t> required however.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6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71757" y="2437692"/>
            <a:ext cx="6972300" cy="2641756"/>
          </a:xfrm>
        </p:spPr>
        <p:txBody>
          <a:bodyPr/>
          <a:lstStyle/>
          <a:p>
            <a:r>
              <a:rPr lang="en-US" dirty="0"/>
              <a:t>How do I apply?</a:t>
            </a:r>
          </a:p>
        </p:txBody>
      </p:sp>
    </p:spTree>
    <p:extLst>
      <p:ext uri="{BB962C8B-B14F-4D97-AF65-F5344CB8AC3E}">
        <p14:creationId xmlns:p14="http://schemas.microsoft.com/office/powerpoint/2010/main" val="345293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066" y="452992"/>
            <a:ext cx="8709433" cy="991998"/>
          </a:xfrm>
        </p:spPr>
        <p:txBody>
          <a:bodyPr/>
          <a:lstStyle/>
          <a:p>
            <a:r>
              <a:rPr lang="en-US" altLang="en-US" sz="3200" dirty="0"/>
              <a:t>UWT Application &amp; Admission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363509"/>
            <a:ext cx="8076956" cy="4832576"/>
          </a:xfrm>
        </p:spPr>
        <p:txBody>
          <a:bodyPr/>
          <a:lstStyle/>
          <a:p>
            <a:pPr marL="1371600" lvl="2" indent="-457200" defTabSz="9144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/>
              <a:defRPr/>
            </a:pPr>
            <a:endParaRPr lang="en-US" altLang="en-US" sz="1000" kern="0" dirty="0">
              <a:solidFill>
                <a:schemeClr val="tx1"/>
              </a:solidFill>
              <a:latin typeface="Verdana"/>
            </a:endParaRPr>
          </a:p>
          <a:p>
            <a:pPr marL="0" lvl="1" indent="0" defTabSz="9144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None/>
              <a:defRPr/>
            </a:pPr>
            <a:r>
              <a:rPr lang="en-US" altLang="en-US" sz="1800" b="1" kern="0" dirty="0">
                <a:solidFill>
                  <a:schemeClr val="tx1"/>
                </a:solidFill>
                <a:latin typeface="Verdana"/>
              </a:rPr>
              <a:t>Transfer and Running Start Students</a:t>
            </a:r>
          </a:p>
          <a:p>
            <a:pPr marL="457200" lvl="1" indent="-457200" defTabSz="9144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800" kern="0" dirty="0">
                <a:solidFill>
                  <a:schemeClr val="tx1"/>
                </a:solidFill>
                <a:latin typeface="Verdana"/>
              </a:rPr>
              <a:t>Start an application with the university </a:t>
            </a:r>
          </a:p>
          <a:p>
            <a:pPr marL="971550" lvl="2" indent="-381000" defTabSz="9144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altLang="en-US" sz="1500" kern="0" dirty="0">
                <a:solidFill>
                  <a:schemeClr val="tx1"/>
                </a:solidFill>
                <a:latin typeface="Verdana"/>
              </a:rPr>
              <a:t>Applications must be submitted online </a:t>
            </a:r>
          </a:p>
          <a:p>
            <a:pPr marL="1428750" lvl="3" indent="-381000" defTabSz="9144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altLang="en-US" sz="1300" kern="0" dirty="0">
                <a:solidFill>
                  <a:schemeClr val="tx1"/>
                </a:solidFill>
                <a:latin typeface="Verdana"/>
                <a:hlinkClick r:id="rId2"/>
              </a:rPr>
              <a:t>https://www.tacoma.uw.edu/admissions/transferstudents</a:t>
            </a:r>
            <a:r>
              <a:rPr lang="en-US" sz="1400" dirty="0"/>
              <a:t>//www.tacoma.uw.edu/admissions/transfer-students</a:t>
            </a:r>
          </a:p>
          <a:p>
            <a:pPr marL="971550" lvl="2" indent="-381000" defTabSz="9144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altLang="en-US" sz="1500" kern="0" dirty="0">
                <a:solidFill>
                  <a:schemeClr val="tx1"/>
                </a:solidFill>
                <a:latin typeface="Verdana"/>
              </a:rPr>
              <a:t>A </a:t>
            </a:r>
            <a:r>
              <a:rPr lang="en-US" altLang="en-US" sz="1500" u="sng" kern="0" dirty="0">
                <a:solidFill>
                  <a:schemeClr val="tx1"/>
                </a:solidFill>
                <a:latin typeface="Verdana"/>
              </a:rPr>
              <a:t>$60.00 application fee</a:t>
            </a:r>
            <a:r>
              <a:rPr lang="en-US" altLang="en-US" sz="1500" kern="0" dirty="0">
                <a:solidFill>
                  <a:schemeClr val="tx1"/>
                </a:solidFill>
                <a:latin typeface="Verdana"/>
              </a:rPr>
              <a:t> must be paid at the time of submission. </a:t>
            </a:r>
          </a:p>
          <a:p>
            <a:pPr marL="590550" lvl="2" indent="0" defTabSz="9144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None/>
              <a:defRPr/>
            </a:pPr>
            <a:endParaRPr lang="en-US" altLang="en-US" sz="1800" kern="0" dirty="0">
              <a:solidFill>
                <a:schemeClr val="tx1"/>
              </a:solidFill>
              <a:latin typeface="Verdana"/>
            </a:endParaRPr>
          </a:p>
          <a:p>
            <a:pPr marL="0" lvl="1" indent="0" defTabSz="461963" fontAlgn="base">
              <a:lnSpc>
                <a:spcPct val="80000"/>
              </a:lnSpc>
              <a:spcAft>
                <a:spcPct val="0"/>
              </a:spcAft>
              <a:buClr>
                <a:srgbClr val="660099"/>
              </a:buClr>
              <a:buNone/>
              <a:defRPr/>
            </a:pPr>
            <a:r>
              <a:rPr lang="en-US" altLang="en-US" sz="1800" kern="0" dirty="0">
                <a:solidFill>
                  <a:schemeClr val="tx1"/>
                </a:solidFill>
                <a:latin typeface="Verdana"/>
              </a:rPr>
              <a:t>2.	Once admitted to UW Tacoma, complete the BASW Application</a:t>
            </a:r>
          </a:p>
          <a:p>
            <a:pPr marL="971550" lvl="2" indent="-381000" defTabSz="91440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altLang="en-US" sz="1500" kern="0" dirty="0">
                <a:solidFill>
                  <a:schemeClr val="tx1"/>
                </a:solidFill>
                <a:latin typeface="Verdana"/>
              </a:rPr>
              <a:t>Application must be submitted online</a:t>
            </a:r>
          </a:p>
          <a:p>
            <a:pPr marL="1428750" lvl="3" indent="-381000" defTabSz="91440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altLang="en-US" sz="1300" kern="0" dirty="0">
                <a:solidFill>
                  <a:schemeClr val="tx1"/>
                </a:solidFill>
                <a:latin typeface="Verdana"/>
                <a:hlinkClick r:id="rId3"/>
              </a:rPr>
              <a:t>https://www.tacoma.uw.edu/swcj/basw-application</a:t>
            </a:r>
            <a:r>
              <a:rPr lang="en-US" altLang="en-US" sz="1300" kern="0" dirty="0">
                <a:solidFill>
                  <a:schemeClr val="tx1"/>
                </a:solidFill>
                <a:latin typeface="Verdana"/>
              </a:rPr>
              <a:t> </a:t>
            </a:r>
          </a:p>
          <a:p>
            <a:pPr marL="971550" lvl="2" indent="-381000" defTabSz="91440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altLang="en-US" sz="1500" kern="0" dirty="0">
                <a:solidFill>
                  <a:schemeClr val="tx1"/>
                </a:solidFill>
                <a:latin typeface="Verdana"/>
              </a:rPr>
              <a:t>Personal Statement</a:t>
            </a:r>
          </a:p>
          <a:p>
            <a:pPr marL="971550" lvl="2" indent="-381000" defTabSz="91440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altLang="en-US" sz="1500" kern="0" dirty="0">
                <a:solidFill>
                  <a:schemeClr val="tx1"/>
                </a:solidFill>
                <a:latin typeface="Verdana"/>
              </a:rPr>
              <a:t>Resume</a:t>
            </a:r>
          </a:p>
          <a:p>
            <a:pPr marL="971550" lvl="2" indent="-381000" defTabSz="91440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altLang="en-US" sz="1500" kern="0" dirty="0">
                <a:solidFill>
                  <a:schemeClr val="tx1"/>
                </a:solidFill>
                <a:latin typeface="Verdana"/>
              </a:rPr>
              <a:t>Authorization for Repeat Background Check/HSIP Acknowledgement form</a:t>
            </a:r>
          </a:p>
          <a:p>
            <a:pPr marL="971550" lvl="2" indent="-381000" defTabSz="91440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endParaRPr lang="en-US" altLang="en-US" sz="1000" kern="0" dirty="0">
              <a:solidFill>
                <a:schemeClr val="tx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8632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2962" y="371510"/>
            <a:ext cx="8693457" cy="991998"/>
          </a:xfrm>
        </p:spPr>
        <p:txBody>
          <a:bodyPr/>
          <a:lstStyle/>
          <a:p>
            <a:r>
              <a:rPr lang="en-US" altLang="en-US" sz="3200" dirty="0"/>
              <a:t>UWT Application &amp; Admission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371600" lvl="2" indent="-457200" defTabSz="914400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/>
              <a:defRPr/>
            </a:pPr>
            <a:endParaRPr lang="en-US" altLang="en-US" sz="1000" kern="0" dirty="0">
              <a:solidFill>
                <a:schemeClr val="tx1"/>
              </a:solidFill>
              <a:latin typeface="Verdana"/>
            </a:endParaRPr>
          </a:p>
          <a:p>
            <a:pPr marL="0" lvl="1" indent="0" defTabSz="461963" fontAlgn="base">
              <a:lnSpc>
                <a:spcPct val="80000"/>
              </a:lnSpc>
              <a:spcAft>
                <a:spcPct val="0"/>
              </a:spcAft>
              <a:buClr>
                <a:srgbClr val="660099"/>
              </a:buClr>
              <a:buNone/>
              <a:defRPr/>
            </a:pPr>
            <a:endParaRPr lang="en-US" altLang="en-US" kern="0" dirty="0">
              <a:solidFill>
                <a:schemeClr val="tx1"/>
              </a:solidFill>
              <a:latin typeface="Verdana"/>
            </a:endParaRPr>
          </a:p>
          <a:p>
            <a:pPr marL="0" lvl="1" indent="0" defTabSz="461963" fontAlgn="base">
              <a:lnSpc>
                <a:spcPct val="80000"/>
              </a:lnSpc>
              <a:spcAft>
                <a:spcPct val="0"/>
              </a:spcAft>
              <a:buClr>
                <a:srgbClr val="660099"/>
              </a:buClr>
              <a:buNone/>
              <a:defRPr/>
            </a:pPr>
            <a:r>
              <a:rPr lang="en-US" altLang="en-US" kern="0" dirty="0">
                <a:solidFill>
                  <a:schemeClr val="tx1"/>
                </a:solidFill>
                <a:latin typeface="Verdana"/>
              </a:rPr>
              <a:t>Complete the BASW Application:</a:t>
            </a:r>
          </a:p>
          <a:p>
            <a:pPr marL="0" lvl="1" indent="0" defTabSz="461963" fontAlgn="base">
              <a:lnSpc>
                <a:spcPct val="80000"/>
              </a:lnSpc>
              <a:spcAft>
                <a:spcPct val="0"/>
              </a:spcAft>
              <a:buClr>
                <a:srgbClr val="660099"/>
              </a:buClr>
              <a:buNone/>
              <a:defRPr/>
            </a:pPr>
            <a:endParaRPr lang="en-US" altLang="en-US" sz="1800" kern="0" dirty="0">
              <a:solidFill>
                <a:schemeClr val="tx1"/>
              </a:solidFill>
              <a:latin typeface="Verdana"/>
            </a:endParaRPr>
          </a:p>
          <a:p>
            <a:pPr marL="971550" lvl="2" indent="-381000" defTabSz="91440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altLang="en-US" sz="1500" kern="0" dirty="0">
                <a:solidFill>
                  <a:schemeClr val="tx1"/>
                </a:solidFill>
                <a:latin typeface="Verdana"/>
              </a:rPr>
              <a:t>Application must be completed online</a:t>
            </a:r>
          </a:p>
          <a:p>
            <a:pPr marL="1428750" lvl="3" indent="-381000" defTabSz="91440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altLang="en-US" sz="1500" kern="0" dirty="0">
                <a:solidFill>
                  <a:schemeClr val="tx1"/>
                </a:solidFill>
                <a:latin typeface="Verdana"/>
                <a:hlinkClick r:id="rId3"/>
              </a:rPr>
              <a:t>https://www.tacoma.uw.edu/swcj/basw-application</a:t>
            </a:r>
            <a:r>
              <a:rPr lang="en-US" altLang="en-US" sz="1500" kern="0" dirty="0">
                <a:solidFill>
                  <a:schemeClr val="tx1"/>
                </a:solidFill>
                <a:latin typeface="Verdana"/>
              </a:rPr>
              <a:t> </a:t>
            </a:r>
          </a:p>
          <a:p>
            <a:pPr marL="971550" lvl="2" indent="-381000" defTabSz="91440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altLang="en-US" sz="1500" kern="0" dirty="0">
                <a:solidFill>
                  <a:schemeClr val="tx1"/>
                </a:solidFill>
                <a:latin typeface="Verdana"/>
              </a:rPr>
              <a:t>Personal Statement</a:t>
            </a:r>
          </a:p>
          <a:p>
            <a:pPr marL="971550" lvl="2" indent="-381000" defTabSz="91440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altLang="en-US" sz="1500" kern="0" dirty="0">
                <a:solidFill>
                  <a:schemeClr val="tx1"/>
                </a:solidFill>
                <a:latin typeface="Verdana"/>
              </a:rPr>
              <a:t>Resume</a:t>
            </a:r>
          </a:p>
          <a:p>
            <a:pPr marL="971550" lvl="2" indent="-381000" defTabSz="91440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altLang="en-US" sz="1500" kern="0" dirty="0">
                <a:solidFill>
                  <a:schemeClr val="tx1"/>
                </a:solidFill>
                <a:latin typeface="Verdana"/>
              </a:rPr>
              <a:t>Authorization for Repeat Background Check/HSIP Acknowledgement form</a:t>
            </a:r>
          </a:p>
          <a:p>
            <a:pPr marL="590550" lvl="2" indent="0" defTabSz="914400" fontAlgn="base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None/>
              <a:defRPr/>
            </a:pPr>
            <a:endParaRPr lang="en-US" altLang="en-US" sz="1000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b="1" kern="0" dirty="0">
                <a:solidFill>
                  <a:schemeClr val="tx1"/>
                </a:solidFill>
                <a:latin typeface="Verdana"/>
              </a:rPr>
              <a:t>Current UW Tacoma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3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tx2"/>
                </a:solidFill>
              </a:rPr>
              <a:t>Phone: 	(253) 692-5820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tx2"/>
                </a:solidFill>
              </a:rPr>
              <a:t>Email: 		</a:t>
            </a:r>
            <a:r>
              <a:rPr lang="en-US" altLang="en-US" dirty="0">
                <a:solidFill>
                  <a:schemeClr val="tx2"/>
                </a:solidFill>
                <a:hlinkClick r:id="rId2"/>
              </a:rPr>
              <a:t>swcj@uw.edu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tx2"/>
                </a:solidFill>
              </a:rPr>
              <a:t>Web: 		</a:t>
            </a:r>
            <a:r>
              <a:rPr lang="en-US" altLang="en-US" dirty="0">
                <a:solidFill>
                  <a:schemeClr val="tx2"/>
                </a:solidFill>
                <a:hlinkClick r:id="rId3"/>
              </a:rPr>
              <a:t>https://www.tacoma.uw.</a:t>
            </a:r>
            <a:r>
              <a:rPr lang="en-US" altLang="en-US">
                <a:solidFill>
                  <a:schemeClr val="tx2"/>
                </a:solidFill>
                <a:hlinkClick r:id="rId3"/>
              </a:rPr>
              <a:t>edu/swcj</a:t>
            </a:r>
            <a:r>
              <a:rPr lang="en-US" altLang="en-US">
                <a:solidFill>
                  <a:schemeClr val="tx2"/>
                </a:solidFill>
              </a:rPr>
              <a:t>  </a:t>
            </a:r>
            <a:endParaRPr lang="en-US" dirty="0"/>
          </a:p>
        </p:txBody>
      </p:sp>
      <p:sp>
        <p:nvSpPr>
          <p:cNvPr id="4" name="AutoShape 2" descr="Image result for faceboo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9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634" y="272143"/>
            <a:ext cx="8184662" cy="9919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your interest in the UW Tacoma BASW Major!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5487" y="1789822"/>
            <a:ext cx="8076956" cy="40154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DE7C2-F24A-431B-B4F7-CA12BE823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44" y="1263871"/>
            <a:ext cx="6807911" cy="45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What is Social Work?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076956" cy="4459359"/>
          </a:xfrm>
        </p:spPr>
        <p:txBody>
          <a:bodyPr/>
          <a:lstStyle/>
          <a:p>
            <a:pPr lvl="0" defTabSz="914400" eaLnBrk="0" fontAlgn="base" hangingPunct="0"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200" kern="0" dirty="0">
                <a:solidFill>
                  <a:schemeClr val="tx1"/>
                </a:solidFill>
                <a:latin typeface="Verdana"/>
                <a:cs typeface="+mn-cs"/>
              </a:rPr>
              <a:t>Social Workers…</a:t>
            </a:r>
          </a:p>
          <a:p>
            <a:pPr lvl="1" defTabSz="914400" eaLnBrk="0" fontAlgn="base" hangingPunct="0"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kern="0" dirty="0">
                <a:solidFill>
                  <a:schemeClr val="tx1"/>
                </a:solidFill>
                <a:latin typeface="Verdana"/>
              </a:rPr>
              <a:t>Empower individuals, relieve suffering, and affect social change</a:t>
            </a:r>
          </a:p>
          <a:p>
            <a:pPr lvl="1" defTabSz="914400" eaLnBrk="0" fontAlgn="base" hangingPunct="0"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kern="0" dirty="0">
                <a:solidFill>
                  <a:schemeClr val="tx1"/>
                </a:solidFill>
                <a:latin typeface="Verdana"/>
              </a:rPr>
              <a:t>Are advocates for social change</a:t>
            </a:r>
          </a:p>
          <a:p>
            <a:pPr lvl="1" defTabSz="914400" eaLnBrk="0" fontAlgn="base" hangingPunct="0"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kern="0" dirty="0">
                <a:solidFill>
                  <a:schemeClr val="tx1"/>
                </a:solidFill>
                <a:latin typeface="Verdana"/>
              </a:rPr>
              <a:t>Care about human dignity and social justice</a:t>
            </a:r>
          </a:p>
          <a:p>
            <a:pPr lvl="1" defTabSz="914400" eaLnBrk="0" fontAlgn="base" hangingPunct="0"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kern="0" dirty="0">
                <a:solidFill>
                  <a:schemeClr val="tx1"/>
                </a:solidFill>
                <a:latin typeface="Verdana"/>
              </a:rPr>
              <a:t>Help people identify and manage factors that contribute to their problems</a:t>
            </a:r>
          </a:p>
          <a:p>
            <a:pPr lvl="1" defTabSz="914400" eaLnBrk="0" fontAlgn="base" hangingPunct="0"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2400" kern="0" dirty="0">
                <a:solidFill>
                  <a:schemeClr val="tx1"/>
                </a:solidFill>
                <a:latin typeface="Verdana"/>
              </a:rPr>
              <a:t>Work in a wide variety of settings but have common core values, techniques, and principles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Careers in Social Work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555845"/>
            <a:ext cx="8196210" cy="4681182"/>
          </a:xfrm>
        </p:spPr>
        <p:txBody>
          <a:bodyPr/>
          <a:lstStyle/>
          <a:p>
            <a:pPr lvl="0" defTabSz="914400" eaLnBrk="0" fontAlgn="base" hangingPunct="0">
              <a:spcAft>
                <a:spcPct val="0"/>
              </a:spcAft>
              <a:buClr>
                <a:srgbClr val="996633"/>
              </a:buClr>
              <a:buSzPct val="75000"/>
              <a:buFont typeface="Wingdings" pitchFamily="2" charset="2"/>
              <a:buChar char="n"/>
            </a:pPr>
            <a:r>
              <a:rPr lang="en-US" altLang="en-US" sz="2000" kern="0" dirty="0">
                <a:solidFill>
                  <a:schemeClr val="tx1"/>
                </a:solidFill>
                <a:latin typeface="Verdana"/>
                <a:cs typeface="+mn-cs"/>
              </a:rPr>
              <a:t>Administration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996633"/>
              </a:buClr>
              <a:buSzPct val="75000"/>
              <a:buFont typeface="Wingdings" pitchFamily="2" charset="2"/>
              <a:buChar char="n"/>
            </a:pPr>
            <a:r>
              <a:rPr lang="en-US" altLang="en-US" sz="2000" kern="0" dirty="0">
                <a:solidFill>
                  <a:schemeClr val="tx1"/>
                </a:solidFill>
                <a:latin typeface="Verdana"/>
                <a:cs typeface="+mn-cs"/>
              </a:rPr>
              <a:t>Advocacy &amp; community organizations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996633"/>
              </a:buClr>
              <a:buSzPct val="75000"/>
              <a:buFont typeface="Wingdings" pitchFamily="2" charset="2"/>
              <a:buChar char="n"/>
            </a:pPr>
            <a:r>
              <a:rPr lang="en-US" altLang="en-US" sz="2000" kern="0" dirty="0">
                <a:solidFill>
                  <a:schemeClr val="tx1"/>
                </a:solidFill>
                <a:latin typeface="Verdana"/>
                <a:cs typeface="+mn-cs"/>
              </a:rPr>
              <a:t>Aging &amp; gerontology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996633"/>
              </a:buClr>
              <a:buSzPct val="75000"/>
              <a:buFont typeface="Wingdings" pitchFamily="2" charset="2"/>
              <a:buChar char="n"/>
            </a:pPr>
            <a:r>
              <a:rPr lang="en-US" altLang="en-US" sz="2000" kern="0" dirty="0">
                <a:solidFill>
                  <a:schemeClr val="tx1"/>
                </a:solidFill>
                <a:latin typeface="Verdana"/>
                <a:cs typeface="+mn-cs"/>
              </a:rPr>
              <a:t>Child welfare &amp; families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996633"/>
              </a:buClr>
              <a:buSzPct val="75000"/>
              <a:buFont typeface="Wingdings" pitchFamily="2" charset="2"/>
              <a:buChar char="n"/>
            </a:pPr>
            <a:r>
              <a:rPr lang="en-US" altLang="en-US" sz="2000" kern="0" dirty="0">
                <a:solidFill>
                  <a:schemeClr val="tx1"/>
                </a:solidFill>
                <a:latin typeface="Verdana"/>
                <a:cs typeface="+mn-cs"/>
              </a:rPr>
              <a:t>Health care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996633"/>
              </a:buClr>
              <a:buSzPct val="75000"/>
              <a:buFont typeface="Wingdings" pitchFamily="2" charset="2"/>
              <a:buChar char="n"/>
            </a:pPr>
            <a:r>
              <a:rPr lang="en-US" altLang="en-US" sz="2000" kern="0" dirty="0">
                <a:solidFill>
                  <a:schemeClr val="tx1"/>
                </a:solidFill>
                <a:latin typeface="Verdana"/>
                <a:cs typeface="+mn-cs"/>
              </a:rPr>
              <a:t>Justice &amp; corrections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996633"/>
              </a:buClr>
              <a:buSzPct val="75000"/>
              <a:buFont typeface="Wingdings" pitchFamily="2" charset="2"/>
              <a:buChar char="n"/>
            </a:pPr>
            <a:r>
              <a:rPr lang="en-US" altLang="en-US" sz="2000" kern="0" dirty="0">
                <a:solidFill>
                  <a:schemeClr val="tx1"/>
                </a:solidFill>
                <a:latin typeface="Verdana"/>
                <a:cs typeface="+mn-cs"/>
              </a:rPr>
              <a:t>Mental health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996633"/>
              </a:buClr>
              <a:buSzPct val="75000"/>
              <a:buFont typeface="Wingdings" pitchFamily="2" charset="2"/>
              <a:buChar char="n"/>
            </a:pPr>
            <a:r>
              <a:rPr lang="en-US" altLang="en-US" sz="2000" kern="0" dirty="0">
                <a:solidFill>
                  <a:schemeClr val="tx1"/>
                </a:solidFill>
                <a:latin typeface="Verdana"/>
                <a:cs typeface="+mn-cs"/>
              </a:rPr>
              <a:t>Public welfare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996633"/>
              </a:buClr>
              <a:buSzPct val="75000"/>
              <a:buFont typeface="Wingdings" pitchFamily="2" charset="2"/>
              <a:buChar char="n"/>
            </a:pPr>
            <a:r>
              <a:rPr lang="en-US" altLang="en-US" sz="2000" kern="0" dirty="0">
                <a:solidFill>
                  <a:schemeClr val="tx1"/>
                </a:solidFill>
                <a:latin typeface="Verdana"/>
                <a:cs typeface="+mn-cs"/>
              </a:rPr>
              <a:t>Research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996633"/>
              </a:buClr>
              <a:buSzPct val="75000"/>
              <a:buFont typeface="Wingdings" pitchFamily="2" charset="2"/>
              <a:buChar char="n"/>
            </a:pPr>
            <a:r>
              <a:rPr lang="en-US" altLang="en-US" sz="2000" kern="0" dirty="0">
                <a:solidFill>
                  <a:schemeClr val="tx1"/>
                </a:solidFill>
                <a:latin typeface="Verdana"/>
                <a:cs typeface="+mn-cs"/>
              </a:rPr>
              <a:t>…and more!</a:t>
            </a:r>
          </a:p>
          <a:p>
            <a:pPr lvl="0" defTabSz="914400" eaLnBrk="0" fontAlgn="base" hangingPunct="0">
              <a:spcAft>
                <a:spcPct val="0"/>
              </a:spcAft>
              <a:buClr>
                <a:srgbClr val="996633"/>
              </a:buClr>
              <a:buSzPct val="75000"/>
              <a:buFont typeface="Wingdings" pitchFamily="2" charset="2"/>
              <a:buChar char="n"/>
            </a:pPr>
            <a:endParaRPr lang="en-US" altLang="en-US" sz="1200" kern="0" dirty="0">
              <a:solidFill>
                <a:srgbClr val="000000"/>
              </a:solidFill>
              <a:latin typeface="Verdana"/>
              <a:cs typeface="+mn-cs"/>
            </a:endParaRPr>
          </a:p>
          <a:p>
            <a:pPr lvl="0" defTabSz="914400" eaLnBrk="0" fontAlgn="base" hangingPunct="0">
              <a:spcAft>
                <a:spcPct val="0"/>
              </a:spcAft>
              <a:buClr>
                <a:srgbClr val="996633"/>
              </a:buClr>
              <a:buSzPct val="75000"/>
              <a:buFont typeface="Wingdings" pitchFamily="2" charset="2"/>
              <a:buChar char="n"/>
            </a:pPr>
            <a:r>
              <a:rPr lang="en-US" altLang="en-US" sz="1600" kern="0" dirty="0">
                <a:solidFill>
                  <a:schemeClr val="tx1"/>
                </a:solidFill>
                <a:latin typeface="Verdana"/>
                <a:cs typeface="+mn-cs"/>
              </a:rPr>
              <a:t>Visit</a:t>
            </a:r>
            <a:r>
              <a:rPr lang="en-US" altLang="en-US" sz="1600" kern="0" dirty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r>
              <a:rPr lang="en-US" altLang="en-US" sz="1600" b="1" u="sng" kern="0" dirty="0">
                <a:solidFill>
                  <a:schemeClr val="bg1">
                    <a:lumMod val="50000"/>
                  </a:schemeClr>
                </a:solidFill>
                <a:latin typeface="Verdana"/>
                <a:cs typeface="+mn-cs"/>
              </a:rPr>
              <a:t>www.socialworkers.org</a:t>
            </a:r>
            <a:r>
              <a:rPr lang="en-US" altLang="en-US" sz="1600" kern="0" dirty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r>
              <a:rPr lang="en-US" altLang="en-US" sz="1600" kern="0" dirty="0">
                <a:solidFill>
                  <a:schemeClr val="tx1"/>
                </a:solidFill>
                <a:latin typeface="Verdana"/>
                <a:cs typeface="+mn-cs"/>
              </a:rPr>
              <a:t>for further info on careers in social work!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3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Program Overview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2433" y="1004935"/>
            <a:ext cx="8421321" cy="4626320"/>
          </a:xfrm>
        </p:spPr>
        <p:txBody>
          <a:bodyPr/>
          <a:lstStyle/>
          <a:p>
            <a:pPr marL="404813" indent="-404813">
              <a:lnSpc>
                <a:spcPct val="90000"/>
              </a:lnSpc>
              <a:spcBef>
                <a:spcPct val="100000"/>
              </a:spcBef>
              <a:buSzPct val="125000"/>
              <a:buFont typeface="Wingdings" pitchFamily="2" charset="2"/>
              <a:buChar char="§"/>
            </a:pP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4813" indent="-404813">
              <a:lnSpc>
                <a:spcPct val="90000"/>
              </a:lnSpc>
              <a:spcBef>
                <a:spcPct val="100000"/>
              </a:spcBef>
              <a:buSzPct val="125000"/>
              <a:buFont typeface="Wingdings" pitchFamily="2" charset="2"/>
              <a:buChar char="§"/>
            </a:pP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4813" indent="-404813">
              <a:lnSpc>
                <a:spcPct val="90000"/>
              </a:lnSpc>
              <a:spcBef>
                <a:spcPct val="100000"/>
              </a:spcBef>
              <a:buSzPct val="125000"/>
              <a:buFont typeface="Wingdings" pitchFamily="2" charset="2"/>
              <a:buChar char="§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Accredited by the Council on Social Work Education (CSWE) </a:t>
            </a:r>
          </a:p>
          <a:p>
            <a:pPr marL="404813" indent="-404813">
              <a:lnSpc>
                <a:spcPct val="90000"/>
              </a:lnSpc>
              <a:spcBef>
                <a:spcPct val="100000"/>
              </a:spcBef>
              <a:buSzPct val="125000"/>
              <a:buFont typeface="Wingdings" pitchFamily="2" charset="2"/>
              <a:buChar char="§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Sequenced Cohort Model</a:t>
            </a:r>
          </a:p>
          <a:p>
            <a:pPr marL="404813" indent="-404813">
              <a:lnSpc>
                <a:spcPct val="90000"/>
              </a:lnSpc>
              <a:spcBef>
                <a:spcPct val="100000"/>
              </a:spcBef>
              <a:buSzPct val="125000"/>
              <a:buFont typeface="Wingdings" pitchFamily="2" charset="2"/>
              <a:buChar char="§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year full-time, day, on-campus program</a:t>
            </a:r>
          </a:p>
          <a:p>
            <a:pPr marL="404813" indent="-404813">
              <a:lnSpc>
                <a:spcPct val="90000"/>
              </a:lnSpc>
              <a:spcBef>
                <a:spcPct val="100000"/>
              </a:spcBef>
              <a:buSzPct val="125000"/>
              <a:buFont typeface="Wingdings" pitchFamily="2" charset="2"/>
              <a:buChar char="§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 experience completed in second year applying classroom knowledge and skills to real-world settings.</a:t>
            </a:r>
          </a:p>
          <a:p>
            <a:pPr marL="804863" lvl="1" indent="-404813">
              <a:lnSpc>
                <a:spcPct val="90000"/>
              </a:lnSpc>
              <a:spcBef>
                <a:spcPct val="100000"/>
              </a:spcBef>
              <a:buSzPct val="125000"/>
              <a:buFont typeface="Wingdings" pitchFamily="2" charset="2"/>
              <a:buChar char="§"/>
            </a:pP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Admits approximately 60 students yearly</a:t>
            </a:r>
          </a:p>
          <a:p>
            <a:pPr marL="804863" lvl="1" indent="-404813">
              <a:lnSpc>
                <a:spcPct val="90000"/>
              </a:lnSpc>
              <a:spcBef>
                <a:spcPct val="100000"/>
              </a:spcBef>
              <a:buSzPct val="125000"/>
              <a:buFont typeface="Wingdings" pitchFamily="2" charset="2"/>
              <a:buChar char="§"/>
            </a:pP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Priority application deadline March 15 (Autumn Quarter admission only)  - often admit students after the deadline</a:t>
            </a:r>
          </a:p>
        </p:txBody>
      </p:sp>
    </p:spTree>
    <p:extLst>
      <p:ext uri="{BB962C8B-B14F-4D97-AF65-F5344CB8AC3E}">
        <p14:creationId xmlns:p14="http://schemas.microsoft.com/office/powerpoint/2010/main" val="139913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3600" dirty="0">
                <a:solidFill>
                  <a:schemeClr val="tx2"/>
                </a:solidFill>
              </a:rPr>
              <a:t>Program Curriculum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076956" cy="4161155"/>
          </a:xfrm>
        </p:spPr>
        <p:txBody>
          <a:bodyPr/>
          <a:lstStyle/>
          <a:p>
            <a:pPr>
              <a:spcBef>
                <a:spcPct val="100000"/>
              </a:spcBef>
              <a:buSzPct val="12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 credit program of study</a:t>
            </a:r>
          </a:p>
          <a:p>
            <a:pPr lvl="1">
              <a:spcBef>
                <a:spcPct val="100000"/>
              </a:spcBef>
              <a:buSzPct val="12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Includes 440 hours of Field Experience (Practicum) in the second year of the program</a:t>
            </a:r>
          </a:p>
          <a:p>
            <a:pPr>
              <a:spcBef>
                <a:spcPct val="100000"/>
              </a:spcBef>
              <a:buSzPct val="12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 Courses focus on:</a:t>
            </a:r>
          </a:p>
          <a:p>
            <a:pPr lvl="1">
              <a:spcBef>
                <a:spcPct val="25000"/>
              </a:spcBef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Work Practice Foundations</a:t>
            </a:r>
          </a:p>
          <a:p>
            <a:pPr lvl="1">
              <a:spcBef>
                <a:spcPct val="25000"/>
              </a:spcBef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and Advocacy</a:t>
            </a:r>
          </a:p>
          <a:p>
            <a:pPr lvl="1">
              <a:spcBef>
                <a:spcPct val="25000"/>
              </a:spcBef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Cultural Diversity and Societal Justice</a:t>
            </a:r>
          </a:p>
          <a:p>
            <a:pPr lvl="1">
              <a:spcBef>
                <a:spcPct val="25000"/>
              </a:spcBef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 Behavior and the Social Environment</a:t>
            </a:r>
          </a:p>
          <a:p>
            <a:pPr lvl="1">
              <a:spcBef>
                <a:spcPct val="25000"/>
              </a:spcBef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Work Research</a:t>
            </a:r>
          </a:p>
          <a:p>
            <a:pPr lvl="1">
              <a:spcBef>
                <a:spcPct val="25000"/>
              </a:spcBef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Professionalism in Social Work</a:t>
            </a:r>
          </a:p>
          <a:p>
            <a:pPr lvl="1">
              <a:spcBef>
                <a:spcPct val="25000"/>
              </a:spcBef>
              <a:buClr>
                <a:schemeClr val="bg1"/>
              </a:buClr>
              <a:buSzPct val="125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History of Social Work </a:t>
            </a:r>
          </a:p>
        </p:txBody>
      </p:sp>
    </p:spTree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Social Welfare Electives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2"/>
                </a:solidFill>
              </a:rPr>
              <a:t>TSOCWF 350 Biopsychosocial Human Services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351 Applied Statistics for Social and Human Services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353 Mental Illness and Recovery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355 HIV/AIDS: Global and National Issues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356 Disabilities: Individuals and Community Perspectives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361 Substance Abuse and Mental Health in Criminal Justice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363 Criminalization of Immigration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374 Human Trafficking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409 Readings in Social Welfare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420 Interpersonal Violence and Society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421 Cross-Cultural Grieving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422 Aging in American Society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427 Disproportionality Across Systems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430 Children of Incarcerated Parents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433 Crisis and Trauma Interventions with Crime Victims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436 Social Work in Criminal Justice Settings</a:t>
            </a:r>
          </a:p>
          <a:p>
            <a:r>
              <a:rPr lang="en-US" sz="1400" dirty="0">
                <a:solidFill>
                  <a:schemeClr val="tx2"/>
                </a:solidFill>
              </a:rPr>
              <a:t>TSOCWF 490 Research in Social Welfare</a:t>
            </a:r>
          </a:p>
        </p:txBody>
      </p:sp>
    </p:spTree>
    <p:extLst>
      <p:ext uri="{BB962C8B-B14F-4D97-AF65-F5344CB8AC3E}">
        <p14:creationId xmlns:p14="http://schemas.microsoft.com/office/powerpoint/2010/main" val="381934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tx2"/>
                </a:solidFill>
              </a:rPr>
              <a:t>Practicum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lvl="1">
              <a:spcBef>
                <a:spcPct val="100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Practicum is like </a:t>
            </a: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internship, in which you register and receive academic credit for your field experience.</a:t>
            </a:r>
          </a:p>
          <a:p>
            <a:pPr marL="1262063" lvl="2">
              <a:spcBef>
                <a:spcPct val="25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440 hours (11 credits)</a:t>
            </a:r>
          </a:p>
          <a:p>
            <a:pPr marL="1262063" lvl="2">
              <a:spcBef>
                <a:spcPct val="25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Spans three quarters your second year</a:t>
            </a:r>
          </a:p>
          <a:p>
            <a:pPr marL="285750" lvl="1">
              <a:spcBef>
                <a:spcPct val="100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Practicum agencies include those that serve:</a:t>
            </a:r>
          </a:p>
          <a:p>
            <a:pPr marL="1262063" lvl="2">
              <a:spcBef>
                <a:spcPct val="25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K-12 students and schools</a:t>
            </a:r>
          </a:p>
          <a:p>
            <a:pPr marL="1262063" lvl="2">
              <a:spcBef>
                <a:spcPct val="25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Behavioral health needs</a:t>
            </a:r>
          </a:p>
          <a:p>
            <a:pPr marL="1262063" lvl="2">
              <a:spcBef>
                <a:spcPct val="25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Foster youth and families</a:t>
            </a:r>
          </a:p>
          <a:p>
            <a:pPr marL="1262063" lvl="2">
              <a:spcBef>
                <a:spcPct val="25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LGBTQIA+ </a:t>
            </a:r>
          </a:p>
          <a:p>
            <a:pPr marL="1262063" lvl="2">
              <a:spcBef>
                <a:spcPct val="25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Unhoused population</a:t>
            </a:r>
          </a:p>
          <a:p>
            <a:pPr marL="1262063" lvl="2">
              <a:spcBef>
                <a:spcPct val="25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Aging population</a:t>
            </a:r>
          </a:p>
          <a:p>
            <a:pPr marL="1262063" lvl="2">
              <a:spcBef>
                <a:spcPct val="25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Individuals living with HIV/AIDS</a:t>
            </a:r>
          </a:p>
          <a:p>
            <a:pPr marL="1262063" lvl="2">
              <a:spcBef>
                <a:spcPct val="25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Individuals with disabilities</a:t>
            </a:r>
          </a:p>
          <a:p>
            <a:pPr marL="1262063" lvl="2">
              <a:spcBef>
                <a:spcPct val="25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Individuals connected to the criminal justice system</a:t>
            </a:r>
          </a:p>
          <a:p>
            <a:pPr marL="1262063" lvl="2">
              <a:spcBef>
                <a:spcPct val="25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2">
              <a:spcBef>
                <a:spcPct val="100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en-US" alt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Clr>
                <a:schemeClr val="bg1">
                  <a:lumMod val="75000"/>
                </a:schemeClr>
              </a:buClr>
              <a:buSzPct val="125000"/>
              <a:buNone/>
            </a:pP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62063" lvl="2">
              <a:spcBef>
                <a:spcPct val="25000"/>
              </a:spcBef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47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Program Requirements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7824" y="1537549"/>
            <a:ext cx="8076956" cy="4015497"/>
          </a:xfrm>
        </p:spPr>
        <p:txBody>
          <a:bodyPr/>
          <a:lstStyle/>
          <a:p>
            <a:pPr marL="0" lvl="1" indent="0" defTabSz="914400" eaLnBrk="0" fontAlgn="base" hangingPunct="0">
              <a:spcAft>
                <a:spcPct val="0"/>
              </a:spcAft>
              <a:buClr>
                <a:srgbClr val="996633"/>
              </a:buClr>
              <a:buSzPct val="75000"/>
              <a:buNone/>
              <a:defRPr/>
            </a:pPr>
            <a:r>
              <a:rPr lang="en-US" altLang="en-US" b="1" kern="0" dirty="0">
                <a:solidFill>
                  <a:schemeClr val="tx1"/>
                </a:solidFill>
                <a:latin typeface="Verdana"/>
              </a:rPr>
              <a:t>Health Sciences Immunization Policy</a:t>
            </a:r>
          </a:p>
          <a:p>
            <a:pPr marL="342900" lvl="1" indent="-342900" defTabSz="914400" eaLnBrk="0" fontAlgn="base" hangingPunct="0">
              <a:spcAft>
                <a:spcPct val="0"/>
              </a:spcAft>
              <a:buClr>
                <a:srgbClr val="996633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1400" b="1" kern="0" dirty="0">
              <a:solidFill>
                <a:schemeClr val="tx1"/>
              </a:solidFill>
              <a:latin typeface="Verdana"/>
            </a:endParaRPr>
          </a:p>
          <a:p>
            <a:pPr marL="342900" lvl="1" indent="-342900" defTabSz="914400" eaLnBrk="0" fontAlgn="base" hangingPunct="0">
              <a:spcAft>
                <a:spcPct val="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altLang="en-US" sz="1800" kern="0" dirty="0">
                <a:solidFill>
                  <a:schemeClr val="tx1"/>
                </a:solidFill>
                <a:latin typeface="Verdana"/>
              </a:rPr>
              <a:t>All students in the Bachelor of Social Welfare Program must abide by the Health Sciences Immunization Policy (HSIP).</a:t>
            </a:r>
          </a:p>
          <a:p>
            <a:pPr marL="342900" lvl="1" indent="-342900" defTabSz="914400" eaLnBrk="0" fontAlgn="base" hangingPunct="0">
              <a:spcAft>
                <a:spcPct val="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en-US" altLang="en-US" sz="1800" kern="0" dirty="0">
              <a:solidFill>
                <a:schemeClr val="tx1"/>
              </a:solidFill>
              <a:latin typeface="Verdana"/>
            </a:endParaRPr>
          </a:p>
          <a:p>
            <a:pPr marL="342900" lvl="1" indent="-342900" defTabSz="914400" eaLnBrk="0" fontAlgn="base" hangingPunct="0">
              <a:spcAft>
                <a:spcPct val="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must document immunity to Measles (Rubeola), Mumps, Rubella, Hepatitis B, Tetanus-Diphtheria-Pertussis, Varicella (chicken pox), TB screening, and seasonal influenza vaccine.  The influenza vaccine must be renewed each year you are in the program.  </a:t>
            </a:r>
          </a:p>
          <a:p>
            <a:pPr marL="0" lvl="1" indent="0" defTabSz="914400" eaLnBrk="0" fontAlgn="base" hangingPunct="0">
              <a:spcAft>
                <a:spcPct val="0"/>
              </a:spcAft>
              <a:buClr>
                <a:schemeClr val="tx1"/>
              </a:buClr>
              <a:buSzPct val="125000"/>
              <a:buNone/>
              <a:defRPr/>
            </a:pPr>
            <a:endParaRPr lang="en-US" altLang="en-US" sz="180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 defTabSz="914400" eaLnBrk="0" fontAlgn="base" hangingPunct="0">
              <a:spcAft>
                <a:spcPct val="0"/>
              </a:spcAft>
              <a:buClr>
                <a:schemeClr val="tx1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altLang="en-US" sz="1800" b="1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more: wellbeing.uw.edu/imms-req/hsip/</a:t>
            </a:r>
          </a:p>
        </p:txBody>
      </p:sp>
    </p:spTree>
    <p:extLst>
      <p:ext uri="{BB962C8B-B14F-4D97-AF65-F5344CB8AC3E}">
        <p14:creationId xmlns:p14="http://schemas.microsoft.com/office/powerpoint/2010/main" val="394206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Program Requirements, cont.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kern="0" dirty="0">
                <a:solidFill>
                  <a:schemeClr val="tx1"/>
                </a:solidFill>
                <a:latin typeface="Verdana"/>
              </a:rPr>
              <a:t>Authorization for Repeat Background Check form is a required document to complete your BASW application.</a:t>
            </a:r>
          </a:p>
          <a:p>
            <a:pPr marL="0" indent="0">
              <a:buNone/>
            </a:pPr>
            <a:endParaRPr lang="en-US" altLang="en-US" kern="0" dirty="0">
              <a:solidFill>
                <a:schemeClr val="tx1"/>
              </a:solidFill>
              <a:latin typeface="Verdana"/>
            </a:endParaRPr>
          </a:p>
          <a:p>
            <a:pPr marL="0" indent="0">
              <a:buNone/>
            </a:pPr>
            <a:r>
              <a:rPr lang="en-US" altLang="en-US" kern="0" dirty="0">
                <a:solidFill>
                  <a:schemeClr val="tx1"/>
                </a:solidFill>
                <a:latin typeface="Verdana"/>
              </a:rPr>
              <a:t>If you are offered admission, and you accept, you will order a background check through </a:t>
            </a:r>
            <a:r>
              <a:rPr lang="en-US" altLang="en-US" kern="0" dirty="0" err="1">
                <a:solidFill>
                  <a:schemeClr val="tx1"/>
                </a:solidFill>
                <a:latin typeface="Verdana"/>
              </a:rPr>
              <a:t>CastleBranch</a:t>
            </a:r>
            <a:r>
              <a:rPr lang="en-US" altLang="en-US" kern="0" dirty="0">
                <a:solidFill>
                  <a:schemeClr val="tx1"/>
                </a:solidFill>
                <a:latin typeface="Verdana"/>
              </a:rPr>
              <a:t>, a third-party vendor.  You will pay the background check fee of $53.00. Additional background checks and fees may apply if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1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1020</Words>
  <Application>Microsoft Office PowerPoint</Application>
  <PresentationFormat>On-screen Show (4:3)</PresentationFormat>
  <Paragraphs>161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Encode Sans Normal Black</vt:lpstr>
      <vt:lpstr>Lucida Grande</vt:lpstr>
      <vt:lpstr>Open Sans Light</vt:lpstr>
      <vt:lpstr>Uni Sans Regular</vt:lpstr>
      <vt:lpstr>Verdana</vt:lpstr>
      <vt:lpstr>Wingdings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Nhien Keely</cp:lastModifiedBy>
  <cp:revision>102</cp:revision>
  <cp:lastPrinted>2019-01-30T18:47:15Z</cp:lastPrinted>
  <dcterms:created xsi:type="dcterms:W3CDTF">2014-10-14T00:51:43Z</dcterms:created>
  <dcterms:modified xsi:type="dcterms:W3CDTF">2025-05-30T22:59:26Z</dcterms:modified>
</cp:coreProperties>
</file>