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notesMasterIdLst>
    <p:notesMasterId r:id="rId17"/>
  </p:notesMasterIdLst>
  <p:sldIdLst>
    <p:sldId id="259" r:id="rId4"/>
    <p:sldId id="257" r:id="rId5"/>
    <p:sldId id="261" r:id="rId6"/>
    <p:sldId id="275" r:id="rId7"/>
    <p:sldId id="274" r:id="rId8"/>
    <p:sldId id="263" r:id="rId9"/>
    <p:sldId id="264" r:id="rId10"/>
    <p:sldId id="273" r:id="rId11"/>
    <p:sldId id="266" r:id="rId12"/>
    <p:sldId id="267" r:id="rId13"/>
    <p:sldId id="268" r:id="rId14"/>
    <p:sldId id="270"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showGuides="1">
      <p:cViewPr varScale="1">
        <p:scale>
          <a:sx n="113" d="100"/>
          <a:sy n="113" d="100"/>
        </p:scale>
        <p:origin x="159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AA0049-BB55-486C-933A-75410FEA95BF}" type="datetimeFigureOut">
              <a:rPr lang="en-US" smtClean="0"/>
              <a:t>5/28/2025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6D4105-502F-4EB7-A07B-26369EA58195}" type="slidenum">
              <a:rPr lang="en-US" smtClean="0"/>
              <a:t>‹#›</a:t>
            </a:fld>
            <a:endParaRPr lang="en-US"/>
          </a:p>
        </p:txBody>
      </p:sp>
    </p:spTree>
    <p:extLst>
      <p:ext uri="{BB962C8B-B14F-4D97-AF65-F5344CB8AC3E}">
        <p14:creationId xmlns:p14="http://schemas.microsoft.com/office/powerpoint/2010/main" val="2577489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D4105-502F-4EB7-A07B-26369EA58195}" type="slidenum">
              <a:rPr lang="en-US" smtClean="0"/>
              <a:t>1</a:t>
            </a:fld>
            <a:endParaRPr lang="en-US"/>
          </a:p>
        </p:txBody>
      </p:sp>
    </p:spTree>
    <p:extLst>
      <p:ext uri="{BB962C8B-B14F-4D97-AF65-F5344CB8AC3E}">
        <p14:creationId xmlns:p14="http://schemas.microsoft.com/office/powerpoint/2010/main" val="1420306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sp>
        <p:nvSpPr>
          <p:cNvPr id="6" name="Text Placeholder 5"/>
          <p:cNvSpPr>
            <a:spLocks noGrp="1"/>
          </p:cNvSpPr>
          <p:nvPr>
            <p:ph type="body" sz="quarter" idx="10" hasCustomPrompt="1"/>
          </p:nvPr>
        </p:nvSpPr>
        <p:spPr>
          <a:xfrm>
            <a:off x="671757" y="1332224"/>
            <a:ext cx="6972300" cy="2641756"/>
          </a:xfrm>
          <a:prstGeom prst="rect">
            <a:avLst/>
          </a:prstGeom>
          <a:ln>
            <a:noFill/>
          </a:ln>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15" name="Picture 14"/>
          <p:cNvPicPr>
            <a:picLocks noChangeAspect="1"/>
          </p:cNvPicPr>
          <p:nvPr userDrawn="1"/>
        </p:nvPicPr>
        <p:blipFill>
          <a:blip r:embed="rId3"/>
          <a:stretch>
            <a:fillRect/>
          </a:stretch>
        </p:blipFill>
        <p:spPr>
          <a:xfrm>
            <a:off x="779463" y="3973980"/>
            <a:ext cx="1600200" cy="139700"/>
          </a:xfrm>
          <a:prstGeom prst="rect">
            <a:avLst/>
          </a:prstGeom>
        </p:spPr>
      </p:pic>
      <p:pic>
        <p:nvPicPr>
          <p:cNvPr id="8" name="Picture 7" descr="Tacoma_wordmark_paths_purpl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1731" y="5726754"/>
            <a:ext cx="3899289" cy="584893"/>
          </a:xfrm>
          <a:prstGeom prst="rect">
            <a:avLst/>
          </a:prstGeom>
        </p:spPr>
      </p:pic>
    </p:spTree>
    <p:extLst>
      <p:ext uri="{BB962C8B-B14F-4D97-AF65-F5344CB8AC3E}">
        <p14:creationId xmlns:p14="http://schemas.microsoft.com/office/powerpoint/2010/main" val="239025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descr="Tacoma_wordmark_paths_purpl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1669" y="6281737"/>
            <a:ext cx="3714750" cy="557213"/>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7" name="Picture 6"/>
          <p:cNvPicPr>
            <a:picLocks noChangeAspect="1"/>
          </p:cNvPicPr>
          <p:nvPr userDrawn="1"/>
        </p:nvPicPr>
        <p:blipFill>
          <a:blip r:embed="rId2"/>
          <a:stretch>
            <a:fillRect/>
          </a:stretch>
        </p:blipFill>
        <p:spPr>
          <a:xfrm>
            <a:off x="766763" y="1363508"/>
            <a:ext cx="1103781" cy="96362"/>
          </a:xfrm>
          <a:prstGeom prst="rect">
            <a:avLst/>
          </a:prstGeom>
        </p:spPr>
      </p:pic>
      <p:pic>
        <p:nvPicPr>
          <p:cNvPr id="8" name="Picture 7"/>
          <p:cNvPicPr>
            <a:picLocks noChangeAspect="1"/>
          </p:cNvPicPr>
          <p:nvPr userDrawn="1"/>
        </p:nvPicPr>
        <p:blipFill>
          <a:blip r:embed="rId3"/>
          <a:stretch>
            <a:fillRect/>
          </a:stretch>
        </p:blipFill>
        <p:spPr>
          <a:xfrm>
            <a:off x="7483915" y="5945854"/>
            <a:ext cx="1371600" cy="927100"/>
          </a:xfrm>
          <a:prstGeom prst="rect">
            <a:avLst/>
          </a:prstGeom>
        </p:spPr>
      </p:pic>
      <p:pic>
        <p:nvPicPr>
          <p:cNvPr id="9" name="Picture 8" descr="Tacoma_wordmark_paths_purpl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500" y="6281737"/>
            <a:ext cx="3714750" cy="557213"/>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999999"/>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17" name="Picture 16"/>
          <p:cNvPicPr>
            <a:picLocks noChangeAspect="1"/>
          </p:cNvPicPr>
          <p:nvPr userDrawn="1"/>
        </p:nvPicPr>
        <p:blipFill>
          <a:blip r:embed="rId2"/>
          <a:stretch>
            <a:fillRect/>
          </a:stretch>
        </p:blipFill>
        <p:spPr>
          <a:xfrm>
            <a:off x="766763" y="1363508"/>
            <a:ext cx="1103781" cy="96362"/>
          </a:xfrm>
          <a:prstGeom prst="rect">
            <a:avLst/>
          </a:prstGeom>
        </p:spPr>
      </p:pic>
      <p:pic>
        <p:nvPicPr>
          <p:cNvPr id="6" name="Picture 5" descr="Tacoma_wordmark_paths_purpl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1669" y="6281737"/>
            <a:ext cx="3714750" cy="557213"/>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2" name="Picture 1" descr="Tacoma_wordmark_paths_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5100" y="6294120"/>
            <a:ext cx="3759200" cy="563880"/>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p:cNvPicPr>
            <a:picLocks noChangeAspect="1"/>
          </p:cNvPicPr>
          <p:nvPr userDrawn="1"/>
        </p:nvPicPr>
        <p:blipFill>
          <a:blip r:embed="rId3"/>
          <a:stretch>
            <a:fillRect/>
          </a:stretch>
        </p:blipFill>
        <p:spPr>
          <a:xfrm>
            <a:off x="766763" y="1364403"/>
            <a:ext cx="1103781" cy="96361"/>
          </a:xfrm>
          <a:prstGeom prst="rect">
            <a:avLst/>
          </a:prstGeom>
        </p:spPr>
      </p:pic>
      <p:pic>
        <p:nvPicPr>
          <p:cNvPr id="7" name="Picture 6" descr="Tacoma_wordmark_paths_whit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9305" y="6034162"/>
            <a:ext cx="3759200" cy="563880"/>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descr="Tacoma_wordmark_paths_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5100" y="6294120"/>
            <a:ext cx="3759200" cy="563880"/>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33006F"/>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sp>
        <p:nvSpPr>
          <p:cNvPr id="6" name="Text Placeholder 5"/>
          <p:cNvSpPr>
            <a:spLocks noGrp="1"/>
          </p:cNvSpPr>
          <p:nvPr>
            <p:ph type="body" sz="quarter" idx="10" hasCustomPrompt="1"/>
          </p:nvPr>
        </p:nvSpPr>
        <p:spPr>
          <a:xfrm>
            <a:off x="671757" y="1332224"/>
            <a:ext cx="6972300" cy="2641756"/>
          </a:xfrm>
          <a:prstGeom prst="rect">
            <a:avLst/>
          </a:prstGeom>
        </p:spPr>
        <p:txBody>
          <a:bodyPr>
            <a:normAutofit/>
          </a:bodyPr>
          <a:lstStyle>
            <a:lvl1pPr marL="0" indent="0">
              <a:lnSpc>
                <a:spcPct val="100000"/>
              </a:lnSpc>
              <a:buNone/>
              <a:defRPr sz="5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15" name="Picture 14"/>
          <p:cNvPicPr>
            <a:picLocks noChangeAspect="1"/>
          </p:cNvPicPr>
          <p:nvPr userDrawn="1"/>
        </p:nvPicPr>
        <p:blipFill>
          <a:blip r:embed="rId3"/>
          <a:stretch>
            <a:fillRect/>
          </a:stretch>
        </p:blipFill>
        <p:spPr>
          <a:xfrm>
            <a:off x="779463" y="3973980"/>
            <a:ext cx="1600200" cy="139700"/>
          </a:xfrm>
          <a:prstGeom prst="rect">
            <a:avLst/>
          </a:prstGeom>
        </p:spPr>
      </p:pic>
      <p:pic>
        <p:nvPicPr>
          <p:cNvPr id="7" name="Picture 6" descr="Tacoma_wordmark_paths_whit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1757" y="6148070"/>
            <a:ext cx="3759200" cy="563880"/>
          </a:xfrm>
          <a:prstGeom prst="rect">
            <a:avLst/>
          </a:prstGeom>
        </p:spPr>
      </p:pic>
    </p:spTree>
    <p:extLst>
      <p:ext uri="{BB962C8B-B14F-4D97-AF65-F5344CB8AC3E}">
        <p14:creationId xmlns:p14="http://schemas.microsoft.com/office/powerpoint/2010/main" val="237349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E8D3A2"/>
                </a:solidFill>
                <a:latin typeface="Open Sans Light"/>
                <a:cs typeface="Open Sans Light"/>
              </a:defRPr>
            </a:lvl1pPr>
            <a:lvl2pPr>
              <a:defRPr sz="2000" b="0" i="0" baseline="0">
                <a:solidFill>
                  <a:srgbClr val="E8D3A2"/>
                </a:solidFill>
                <a:latin typeface="Open Sans Light"/>
                <a:cs typeface="Open Sans Light"/>
              </a:defRPr>
            </a:lvl2pPr>
            <a:lvl3pPr marL="1143000" indent="-228600">
              <a:buSzPct val="100000"/>
              <a:buFont typeface="Lucida Grande"/>
              <a:buChar char="&gt;"/>
              <a:defRPr sz="1800" b="0" i="0" baseline="0">
                <a:solidFill>
                  <a:srgbClr val="E8D3A2"/>
                </a:solidFill>
                <a:latin typeface="Open Sans Light"/>
                <a:cs typeface="Open Sans Light"/>
              </a:defRPr>
            </a:lvl3pPr>
            <a:lvl4pPr>
              <a:defRPr sz="1600" b="0" i="0" baseline="0">
                <a:solidFill>
                  <a:srgbClr val="E8D3A2"/>
                </a:solidFill>
                <a:latin typeface="Open Sans Light"/>
                <a:cs typeface="Open Sans Light"/>
              </a:defRPr>
            </a:lvl4pPr>
            <a:lvl5pPr marL="2057400" indent="-228600">
              <a:buFont typeface="Lucida Grande"/>
              <a:buChar char="&gt;"/>
              <a:defRPr sz="1400" b="0" i="0" baseline="0">
                <a:solidFill>
                  <a:srgbClr val="E8D3A2"/>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E8D3A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descr="Tacoma_wordmark_paths_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5100" y="6294120"/>
            <a:ext cx="3759200" cy="56388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33006F"/>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chemeClr val="bg1"/>
                </a:solidFill>
                <a:latin typeface="Open Sans Light"/>
                <a:cs typeface="Open Sans Light"/>
              </a:defRPr>
            </a:lvl1pPr>
            <a:lvl2pPr>
              <a:defRPr sz="2000" b="0" i="0" baseline="0">
                <a:solidFill>
                  <a:schemeClr val="bg1"/>
                </a:solidFill>
                <a:latin typeface="Open Sans Light"/>
                <a:cs typeface="Open Sans Light"/>
              </a:defRPr>
            </a:lvl2pPr>
            <a:lvl3pPr marL="1143000" indent="-228600">
              <a:buSzPct val="100000"/>
              <a:buFont typeface="Lucida Grande"/>
              <a:buChar char="&gt;"/>
              <a:defRPr sz="1800" b="0" i="0" baseline="0">
                <a:solidFill>
                  <a:schemeClr val="bg1"/>
                </a:solidFill>
                <a:latin typeface="Open Sans Light"/>
                <a:cs typeface="Open Sans Light"/>
              </a:defRPr>
            </a:lvl3pPr>
            <a:lvl4pPr>
              <a:defRPr sz="1600" b="0" i="0" baseline="0">
                <a:solidFill>
                  <a:schemeClr val="bg1"/>
                </a:solidFill>
                <a:latin typeface="Open Sans Light"/>
                <a:cs typeface="Open Sans Light"/>
              </a:defRPr>
            </a:lvl4pPr>
            <a:lvl5pPr marL="2057400" indent="-228600">
              <a:buFont typeface="Lucida Grande"/>
              <a:buChar char="&gt;"/>
              <a:defRPr sz="1400" b="0" i="0" baseline="0">
                <a:solidFill>
                  <a:schemeClr val="bg1"/>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7" name="Picture 6"/>
          <p:cNvPicPr>
            <a:picLocks noChangeAspect="1"/>
          </p:cNvPicPr>
          <p:nvPr userDrawn="1"/>
        </p:nvPicPr>
        <p:blipFill>
          <a:blip r:embed="rId3"/>
          <a:stretch>
            <a:fillRect/>
          </a:stretch>
        </p:blipFill>
        <p:spPr>
          <a:xfrm>
            <a:off x="766763" y="1364403"/>
            <a:ext cx="1103781" cy="96361"/>
          </a:xfrm>
          <a:prstGeom prst="rect">
            <a:avLst/>
          </a:prstGeom>
        </p:spPr>
      </p:pic>
      <p:pic>
        <p:nvPicPr>
          <p:cNvPr id="8" name="Picture 7" descr="Tacoma_wordmark_paths_whit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6900" y="6129020"/>
            <a:ext cx="3759200" cy="563880"/>
          </a:xfrm>
          <a:prstGeom prst="rect">
            <a:avLst/>
          </a:prstGeom>
        </p:spPr>
      </p:pic>
    </p:spTree>
    <p:extLst>
      <p:ext uri="{BB962C8B-B14F-4D97-AF65-F5344CB8AC3E}">
        <p14:creationId xmlns:p14="http://schemas.microsoft.com/office/powerpoint/2010/main" val="323633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33006F"/>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chemeClr val="bg1"/>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descr="Tacoma_wordmark_paths_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5100" y="6294120"/>
            <a:ext cx="3759200" cy="56388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332224"/>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2"/>
          <a:stretch>
            <a:fillRect/>
          </a:stretch>
        </p:blipFill>
        <p:spPr>
          <a:xfrm>
            <a:off x="779463" y="3973980"/>
            <a:ext cx="1600200" cy="139700"/>
          </a:xfrm>
          <a:prstGeom prst="rect">
            <a:avLst/>
          </a:prstGeom>
        </p:spPr>
      </p:pic>
      <p:pic>
        <p:nvPicPr>
          <p:cNvPr id="4" name="Picture 3"/>
          <p:cNvPicPr>
            <a:picLocks noChangeAspect="1"/>
          </p:cNvPicPr>
          <p:nvPr userDrawn="1"/>
        </p:nvPicPr>
        <p:blipFill>
          <a:blip r:embed="rId3"/>
          <a:stretch>
            <a:fillRect/>
          </a:stretch>
        </p:blipFill>
        <p:spPr>
          <a:xfrm>
            <a:off x="7483915" y="5945854"/>
            <a:ext cx="1371600" cy="927100"/>
          </a:xfrm>
          <a:prstGeom prst="rect">
            <a:avLst/>
          </a:prstGeom>
        </p:spPr>
      </p:pic>
      <p:pic>
        <p:nvPicPr>
          <p:cNvPr id="6" name="Picture 5" descr="Tacoma_wordmark_paths_purpl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500" y="6281737"/>
            <a:ext cx="3714750" cy="557213"/>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49630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www.tacoma.uw.edu/swcj/application"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tacoma.uw.edu/admissions/transfer-admissions-requirements" TargetMode="External"/><Relationship Id="rId2" Type="http://schemas.openxmlformats.org/officeDocument/2006/relationships/hyperlink" Target="http://www.tacoma.uw.edu/swcj/bachelor-arts-criminal-justice" TargetMode="External"/><Relationship Id="rId1" Type="http://schemas.openxmlformats.org/officeDocument/2006/relationships/slideLayout" Target="../slideLayouts/slideLayout6.xml"/><Relationship Id="rId4" Type="http://schemas.openxmlformats.org/officeDocument/2006/relationships/hyperlink" Target="https://www.tacoma.uw.edu/swcj/bachelor-arts-criminal-justi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tacoma.uw.edu/criminal-justice" TargetMode="External"/><Relationship Id="rId2" Type="http://schemas.openxmlformats.org/officeDocument/2006/relationships/hyperlink" Target="mailto:swcj@uw.edu"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acoma.uw.edu/swcj/criminal-justice-career-opportunitie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tacoma.uw.edu/swcj/cj-online-model-program-study"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tacoma.uw.edu/swcj/criminal-justice-campus-curriculu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1757" y="1981173"/>
            <a:ext cx="6972300" cy="1717836"/>
          </a:xfrm>
        </p:spPr>
        <p:txBody>
          <a:bodyPr>
            <a:normAutofit/>
          </a:bodyPr>
          <a:lstStyle/>
          <a:p>
            <a:r>
              <a:rPr lang="en-US" dirty="0"/>
              <a:t>Bachelor of Arts in Criminal Justice</a:t>
            </a:r>
          </a:p>
          <a:p>
            <a:endParaRPr lang="en-US" dirty="0"/>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HOW TO APPLY</a:t>
            </a:r>
          </a:p>
        </p:txBody>
      </p:sp>
      <p:sp>
        <p:nvSpPr>
          <p:cNvPr id="3" name="Text Placeholder 2"/>
          <p:cNvSpPr>
            <a:spLocks noGrp="1"/>
          </p:cNvSpPr>
          <p:nvPr>
            <p:ph type="body" sz="quarter" idx="11"/>
          </p:nvPr>
        </p:nvSpPr>
        <p:spPr>
          <a:xfrm>
            <a:off x="511387" y="1968653"/>
            <a:ext cx="8197114" cy="4566617"/>
          </a:xfrm>
        </p:spPr>
        <p:txBody>
          <a:bodyPr/>
          <a:lstStyle/>
          <a:p>
            <a:r>
              <a:rPr lang="en-US" dirty="0"/>
              <a:t>Credit minimums</a:t>
            </a:r>
          </a:p>
          <a:p>
            <a:r>
              <a:rPr lang="en-US" dirty="0"/>
              <a:t>English composition (2.0 grade or higher required)</a:t>
            </a:r>
          </a:p>
          <a:p>
            <a:pPr marL="0" indent="0">
              <a:buNone/>
            </a:pPr>
            <a:endParaRPr lang="en-US" sz="1800" b="1" dirty="0"/>
          </a:p>
          <a:p>
            <a:pPr marL="0" indent="0">
              <a:buNone/>
            </a:pPr>
            <a:r>
              <a:rPr lang="en-US" dirty="0">
                <a:latin typeface="Uni Sans Regular"/>
                <a:cs typeface="Uni Sans Regular"/>
              </a:rPr>
              <a:t>Submit:</a:t>
            </a:r>
          </a:p>
          <a:p>
            <a:pPr marL="0" indent="0">
              <a:buNone/>
            </a:pPr>
            <a:r>
              <a:rPr lang="en-US" dirty="0"/>
              <a:t>Criminal Justice </a:t>
            </a:r>
            <a:r>
              <a:rPr lang="en-US" dirty="0">
                <a:hlinkClick r:id="rId2"/>
              </a:rPr>
              <a:t>Program Application </a:t>
            </a:r>
            <a:endParaRPr lang="en-US" dirty="0"/>
          </a:p>
          <a:p>
            <a:pPr marL="0" indent="0">
              <a:buNone/>
            </a:pPr>
            <a:endParaRPr lang="en-US" dirty="0"/>
          </a:p>
        </p:txBody>
      </p:sp>
      <p:sp>
        <p:nvSpPr>
          <p:cNvPr id="4" name="Text Placeholder 3"/>
          <p:cNvSpPr>
            <a:spLocks noGrp="1"/>
          </p:cNvSpPr>
          <p:nvPr>
            <p:ph type="body" sz="quarter" idx="12"/>
          </p:nvPr>
        </p:nvSpPr>
        <p:spPr>
          <a:xfrm>
            <a:off x="671757" y="1557483"/>
            <a:ext cx="8184662" cy="411171"/>
          </a:xfrm>
        </p:spPr>
        <p:txBody>
          <a:bodyPr/>
          <a:lstStyle/>
          <a:p>
            <a:r>
              <a:rPr lang="en-US" dirty="0"/>
              <a:t>Complete admission prerequisites:</a:t>
            </a:r>
          </a:p>
        </p:txBody>
      </p:sp>
    </p:spTree>
    <p:extLst>
      <p:ext uri="{BB962C8B-B14F-4D97-AF65-F5344CB8AC3E}">
        <p14:creationId xmlns:p14="http://schemas.microsoft.com/office/powerpoint/2010/main" val="403047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9305" y="519427"/>
            <a:ext cx="8184662" cy="502549"/>
          </a:xfrm>
        </p:spPr>
        <p:txBody>
          <a:bodyPr>
            <a:normAutofit lnSpcReduction="10000"/>
          </a:bodyPr>
          <a:lstStyle/>
          <a:p>
            <a:r>
              <a:rPr lang="en-US" dirty="0"/>
              <a:t>NEXT STEPS</a:t>
            </a:r>
          </a:p>
        </p:txBody>
      </p:sp>
      <p:sp>
        <p:nvSpPr>
          <p:cNvPr id="3" name="Text Placeholder 2"/>
          <p:cNvSpPr>
            <a:spLocks noGrp="1"/>
          </p:cNvSpPr>
          <p:nvPr>
            <p:ph type="body" sz="quarter" idx="11"/>
          </p:nvPr>
        </p:nvSpPr>
        <p:spPr>
          <a:xfrm>
            <a:off x="568591" y="1896009"/>
            <a:ext cx="8395947" cy="1676133"/>
          </a:xfrm>
        </p:spPr>
        <p:txBody>
          <a:bodyPr/>
          <a:lstStyle/>
          <a:p>
            <a:pPr>
              <a:buFont typeface="Wingdings" panose="05000000000000000000" pitchFamily="2" charset="2"/>
              <a:buChar char="Ø"/>
            </a:pPr>
            <a:r>
              <a:rPr lang="en-US" sz="2000" dirty="0"/>
              <a:t>Submit a CJ Program application located on the SSWCJ website</a:t>
            </a:r>
          </a:p>
          <a:p>
            <a:pPr>
              <a:buFont typeface="Wingdings" panose="05000000000000000000" pitchFamily="2" charset="2"/>
              <a:buChar char="Ø"/>
            </a:pPr>
            <a:r>
              <a:rPr lang="en-US" sz="2000" dirty="0"/>
              <a:t>Upload a copy of your UW Tacoma unofficial transcript</a:t>
            </a:r>
          </a:p>
          <a:p>
            <a:pPr>
              <a:buFont typeface="Wingdings" panose="05000000000000000000" pitchFamily="2" charset="2"/>
              <a:buChar char="Ø"/>
            </a:pPr>
            <a:r>
              <a:rPr lang="en-US" sz="2000" dirty="0">
                <a:hlinkClick r:id="rId2"/>
              </a:rPr>
              <a:t>www.tacoma.uw.edu/swcj/bachelor-arts-criminal-justice</a:t>
            </a:r>
            <a:r>
              <a:rPr lang="en-US" sz="2000" dirty="0"/>
              <a:t>  </a:t>
            </a:r>
          </a:p>
          <a:p>
            <a:pPr marL="0" indent="0">
              <a:buNone/>
            </a:pPr>
            <a:endParaRPr lang="en-US" dirty="0"/>
          </a:p>
        </p:txBody>
      </p:sp>
      <p:sp>
        <p:nvSpPr>
          <p:cNvPr id="4" name="Text Placeholder 3"/>
          <p:cNvSpPr>
            <a:spLocks noGrp="1"/>
          </p:cNvSpPr>
          <p:nvPr>
            <p:ph type="body" sz="quarter" idx="12"/>
          </p:nvPr>
        </p:nvSpPr>
        <p:spPr>
          <a:xfrm>
            <a:off x="613948" y="1521932"/>
            <a:ext cx="8184662" cy="411171"/>
          </a:xfrm>
        </p:spPr>
        <p:txBody>
          <a:bodyPr/>
          <a:lstStyle/>
          <a:p>
            <a:r>
              <a:rPr lang="en-US" dirty="0"/>
              <a:t>Current UW Tacoma Students: </a:t>
            </a:r>
          </a:p>
          <a:p>
            <a:pPr marL="342900" indent="-342900">
              <a:buFont typeface="Wingdings" panose="05000000000000000000" pitchFamily="2" charset="2"/>
              <a:buChar char="Ø"/>
            </a:pPr>
            <a:endParaRPr lang="en-US" dirty="0"/>
          </a:p>
        </p:txBody>
      </p:sp>
      <p:sp>
        <p:nvSpPr>
          <p:cNvPr id="5" name="TextBox 4"/>
          <p:cNvSpPr txBox="1"/>
          <p:nvPr/>
        </p:nvSpPr>
        <p:spPr>
          <a:xfrm>
            <a:off x="659305" y="3449663"/>
            <a:ext cx="7342690" cy="461665"/>
          </a:xfrm>
          <a:prstGeom prst="rect">
            <a:avLst/>
          </a:prstGeom>
          <a:noFill/>
        </p:spPr>
        <p:txBody>
          <a:bodyPr wrap="square" rtlCol="0">
            <a:spAutoFit/>
          </a:bodyPr>
          <a:lstStyle/>
          <a:p>
            <a:r>
              <a:rPr lang="en-US" sz="2400" dirty="0">
                <a:latin typeface="Uni Sans Regular" panose="00000500000000000000" pitchFamily="50" charset="0"/>
              </a:rPr>
              <a:t>Transfer Students: </a:t>
            </a:r>
          </a:p>
        </p:txBody>
      </p:sp>
      <p:sp>
        <p:nvSpPr>
          <p:cNvPr id="6" name="TextBox 5"/>
          <p:cNvSpPr txBox="1"/>
          <p:nvPr/>
        </p:nvSpPr>
        <p:spPr>
          <a:xfrm>
            <a:off x="613948" y="3877027"/>
            <a:ext cx="7957484" cy="255454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Apply to UW Tacoma, </a:t>
            </a:r>
            <a:r>
              <a:rPr lang="en-US" sz="2000" dirty="0">
                <a:latin typeface="Open Sans Light" panose="020B0306030504020204" pitchFamily="34" charset="0"/>
                <a:ea typeface="Open Sans Light" panose="020B0306030504020204" pitchFamily="34" charset="0"/>
                <a:cs typeface="Open Sans Light" panose="020B0306030504020204" pitchFamily="34" charset="0"/>
                <a:hlinkClick r:id="rId3"/>
              </a:rPr>
              <a:t>www.tacoma.uw.edu/admissions/transfer-admissions-requirements   </a:t>
            </a: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Wingdings" panose="05000000000000000000" pitchFamily="2" charset="2"/>
              <a:buChar char="Ø"/>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Submit </a:t>
            </a:r>
            <a:r>
              <a:rPr lang="en-US" sz="2000" u="sng" dirty="0">
                <a:latin typeface="Open Sans Light" panose="020B0306030504020204" pitchFamily="34" charset="0"/>
                <a:ea typeface="Open Sans Light" panose="020B0306030504020204" pitchFamily="34" charset="0"/>
                <a:cs typeface="Open Sans Light" panose="020B0306030504020204" pitchFamily="34" charset="0"/>
              </a:rPr>
              <a:t>all</a:t>
            </a:r>
            <a:r>
              <a:rPr lang="en-US" sz="2000" dirty="0">
                <a:latin typeface="Open Sans Light" panose="020B0306030504020204" pitchFamily="34" charset="0"/>
                <a:ea typeface="Open Sans Light" panose="020B0306030504020204" pitchFamily="34" charset="0"/>
                <a:cs typeface="Open Sans Light" panose="020B0306030504020204" pitchFamily="34" charset="0"/>
              </a:rPr>
              <a:t> official transcripts</a:t>
            </a:r>
          </a:p>
          <a:p>
            <a:pPr marL="342900" indent="-342900">
              <a:buFont typeface="Wingdings" panose="05000000000000000000" pitchFamily="2" charset="2"/>
              <a:buChar char="Ø"/>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Include Criminal Justice as your intended major and include all planned coursework on the university application. </a:t>
            </a:r>
          </a:p>
          <a:p>
            <a:pPr marL="342900" indent="-342900">
              <a:buFont typeface="Wingdings" panose="05000000000000000000" pitchFamily="2" charset="2"/>
              <a:buChar char="Ø"/>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Visit the SSWCJ website and submit CJ Program application</a:t>
            </a:r>
          </a:p>
          <a:p>
            <a:pPr marL="342900" indent="-342900">
              <a:buFont typeface="Wingdings" panose="05000000000000000000" pitchFamily="2" charset="2"/>
              <a:buChar char="Ø"/>
            </a:pPr>
            <a:r>
              <a:rPr lang="en-US" sz="2000" dirty="0">
                <a:latin typeface="Open Sans Light" panose="020B0306030504020204" pitchFamily="34" charset="0"/>
                <a:ea typeface="Open Sans Light" panose="020B0306030504020204" pitchFamily="34" charset="0"/>
                <a:cs typeface="Open Sans Light" panose="020B0306030504020204" pitchFamily="34" charset="0"/>
                <a:hlinkClick r:id="rId4"/>
              </a:rPr>
              <a:t>https://www.tacoma.uw.edu/swcj/bachelor-arts-criminal-justice</a:t>
            </a: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30029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Need More Information?</a:t>
            </a:r>
          </a:p>
          <a:p>
            <a:r>
              <a:rPr lang="en-US" dirty="0"/>
              <a:t>Please contact us!</a:t>
            </a:r>
          </a:p>
          <a:p>
            <a:endParaRPr lang="en-US" dirty="0"/>
          </a:p>
          <a:p>
            <a:endParaRPr lang="en-US" dirty="0"/>
          </a:p>
        </p:txBody>
      </p:sp>
      <p:sp>
        <p:nvSpPr>
          <p:cNvPr id="3" name="Text Placeholder 2"/>
          <p:cNvSpPr>
            <a:spLocks noGrp="1"/>
          </p:cNvSpPr>
          <p:nvPr>
            <p:ph type="body" sz="quarter" idx="11"/>
          </p:nvPr>
        </p:nvSpPr>
        <p:spPr>
          <a:xfrm>
            <a:off x="659305" y="1582489"/>
            <a:ext cx="8076956" cy="4015497"/>
          </a:xfrm>
        </p:spPr>
        <p:txBody>
          <a:bodyPr/>
          <a:lstStyle/>
          <a:p>
            <a:pPr marL="0" indent="0">
              <a:buNone/>
            </a:pPr>
            <a:endParaRPr lang="en-US" sz="2300" dirty="0">
              <a:solidFill>
                <a:schemeClr val="tx1"/>
              </a:solidFill>
            </a:endParaRPr>
          </a:p>
          <a:p>
            <a:pPr marL="0" indent="0">
              <a:buNone/>
            </a:pPr>
            <a:r>
              <a:rPr lang="en-US" sz="2300" dirty="0">
                <a:solidFill>
                  <a:schemeClr val="tx1"/>
                </a:solidFill>
              </a:rPr>
              <a:t>Email:		</a:t>
            </a:r>
            <a:r>
              <a:rPr lang="en-US" sz="2300" dirty="0">
                <a:solidFill>
                  <a:schemeClr val="tx1"/>
                </a:solidFill>
                <a:hlinkClick r:id="rId2"/>
              </a:rPr>
              <a:t>swcj@uw.edu</a:t>
            </a:r>
            <a:r>
              <a:rPr lang="en-US" sz="2300" dirty="0">
                <a:solidFill>
                  <a:schemeClr val="tx1"/>
                </a:solidFill>
              </a:rPr>
              <a:t> </a:t>
            </a:r>
          </a:p>
          <a:p>
            <a:pPr marL="0" indent="0">
              <a:buNone/>
            </a:pPr>
            <a:endParaRPr lang="en-US" sz="2300" dirty="0">
              <a:solidFill>
                <a:schemeClr val="tx1"/>
              </a:solidFill>
            </a:endParaRPr>
          </a:p>
          <a:p>
            <a:pPr marL="0" indent="0">
              <a:buNone/>
            </a:pPr>
            <a:r>
              <a:rPr lang="en-US" sz="2300" dirty="0">
                <a:solidFill>
                  <a:schemeClr val="tx1"/>
                </a:solidFill>
              </a:rPr>
              <a:t>Phone: 	253.692.5820</a:t>
            </a:r>
          </a:p>
          <a:p>
            <a:pPr marL="0" indent="0">
              <a:buNone/>
            </a:pPr>
            <a:endParaRPr lang="en-US" sz="2300" dirty="0">
              <a:solidFill>
                <a:schemeClr val="tx1"/>
              </a:solidFill>
            </a:endParaRPr>
          </a:p>
          <a:p>
            <a:pPr marL="0" indent="0">
              <a:buNone/>
            </a:pPr>
            <a:r>
              <a:rPr lang="en-US" sz="2300" dirty="0">
                <a:solidFill>
                  <a:schemeClr val="tx1"/>
                </a:solidFill>
              </a:rPr>
              <a:t>Website:	</a:t>
            </a:r>
            <a:r>
              <a:rPr lang="en-US" sz="2300" dirty="0">
                <a:solidFill>
                  <a:schemeClr val="tx1"/>
                </a:solidFill>
                <a:hlinkClick r:id="rId3"/>
              </a:rPr>
              <a:t>www.tacoma.uw.edu/criminal-justice</a:t>
            </a:r>
            <a:endParaRPr lang="en-US" sz="2300" dirty="0">
              <a:solidFill>
                <a:schemeClr val="tx1"/>
              </a:solidFill>
            </a:endParaRPr>
          </a:p>
          <a:p>
            <a:pPr marL="0" indent="0">
              <a:buNone/>
            </a:pPr>
            <a:r>
              <a:rPr lang="en-US" sz="2300" dirty="0">
                <a:solidFill>
                  <a:schemeClr val="tx1"/>
                </a:solidFill>
              </a:rPr>
              <a:t>			</a:t>
            </a:r>
            <a:endParaRPr lang="en-US" sz="2800" dirty="0">
              <a:solidFill>
                <a:schemeClr val="tx1"/>
              </a:solidFill>
            </a:endParaRPr>
          </a:p>
        </p:txBody>
      </p:sp>
    </p:spTree>
    <p:extLst>
      <p:ext uri="{BB962C8B-B14F-4D97-AF65-F5344CB8AC3E}">
        <p14:creationId xmlns:p14="http://schemas.microsoft.com/office/powerpoint/2010/main" val="403733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567" y="445587"/>
            <a:ext cx="8184662" cy="1132154"/>
          </a:xfrm>
        </p:spPr>
        <p:txBody>
          <a:bodyPr>
            <a:noAutofit/>
          </a:bodyPr>
          <a:lstStyle/>
          <a:p>
            <a:pPr algn="ctr"/>
            <a:r>
              <a:rPr lang="en-US" sz="2400" dirty="0">
                <a:latin typeface="Open Sans Semibold" panose="020B0706030804020204" pitchFamily="34" charset="0"/>
                <a:ea typeface="Open Sans Semibold" panose="020B0706030804020204" pitchFamily="34" charset="0"/>
                <a:cs typeface="Open Sans Semibold" panose="020B0706030804020204" pitchFamily="34" charset="0"/>
              </a:rPr>
              <a:t>Thank you for your interest in the Criminal Justice Majors at the University of Washington Tacoma!</a:t>
            </a:r>
          </a:p>
        </p:txBody>
      </p:sp>
      <p:sp>
        <p:nvSpPr>
          <p:cNvPr id="3" name="Text Placeholder 2"/>
          <p:cNvSpPr>
            <a:spLocks noGrp="1"/>
          </p:cNvSpPr>
          <p:nvPr>
            <p:ph type="body" sz="quarter" idx="11"/>
          </p:nvPr>
        </p:nvSpPr>
        <p:spPr/>
        <p:txBody>
          <a:bodyPr/>
          <a:lstStyle/>
          <a:p>
            <a:pPr marL="0" indent="0">
              <a:buNone/>
            </a:pPr>
            <a:r>
              <a:rPr lang="en-US" dirty="0"/>
              <a:t>Thank</a:t>
            </a:r>
          </a:p>
        </p:txBody>
      </p:sp>
      <p:pic>
        <p:nvPicPr>
          <p:cNvPr id="5" name="Picture 4">
            <a:extLst>
              <a:ext uri="{FF2B5EF4-FFF2-40B4-BE49-F238E27FC236}">
                <a16:creationId xmlns:a16="http://schemas.microsoft.com/office/drawing/2014/main" id="{717FED52-BB70-42B7-A607-3CB014840CC6}"/>
              </a:ext>
            </a:extLst>
          </p:cNvPr>
          <p:cNvPicPr>
            <a:picLocks noChangeAspect="1"/>
          </p:cNvPicPr>
          <p:nvPr/>
        </p:nvPicPr>
        <p:blipFill>
          <a:blip r:embed="rId2"/>
          <a:stretch>
            <a:fillRect/>
          </a:stretch>
        </p:blipFill>
        <p:spPr>
          <a:xfrm>
            <a:off x="758659" y="1515533"/>
            <a:ext cx="5904607" cy="4140200"/>
          </a:xfrm>
          <a:prstGeom prst="rect">
            <a:avLst/>
          </a:prstGeom>
        </p:spPr>
      </p:pic>
      <p:pic>
        <p:nvPicPr>
          <p:cNvPr id="7" name="Picture 6">
            <a:extLst>
              <a:ext uri="{FF2B5EF4-FFF2-40B4-BE49-F238E27FC236}">
                <a16:creationId xmlns:a16="http://schemas.microsoft.com/office/drawing/2014/main" id="{866BB67C-BC4E-4D28-8641-08601917ED9F}"/>
              </a:ext>
            </a:extLst>
          </p:cNvPr>
          <p:cNvPicPr>
            <a:picLocks noChangeAspect="1"/>
          </p:cNvPicPr>
          <p:nvPr/>
        </p:nvPicPr>
        <p:blipFill>
          <a:blip r:embed="rId3"/>
          <a:stretch>
            <a:fillRect/>
          </a:stretch>
        </p:blipFill>
        <p:spPr>
          <a:xfrm>
            <a:off x="5788209" y="1515533"/>
            <a:ext cx="2762290" cy="4140200"/>
          </a:xfrm>
          <a:prstGeom prst="rect">
            <a:avLst/>
          </a:prstGeom>
        </p:spPr>
      </p:pic>
    </p:spTree>
    <p:extLst>
      <p:ext uri="{BB962C8B-B14F-4D97-AF65-F5344CB8AC3E}">
        <p14:creationId xmlns:p14="http://schemas.microsoft.com/office/powerpoint/2010/main" val="333400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Presentation Overview</a:t>
            </a:r>
          </a:p>
          <a:p>
            <a:endParaRPr lang="en-US" dirty="0"/>
          </a:p>
        </p:txBody>
      </p:sp>
      <p:sp>
        <p:nvSpPr>
          <p:cNvPr id="4" name="Text Placeholder 3"/>
          <p:cNvSpPr>
            <a:spLocks noGrp="1"/>
          </p:cNvSpPr>
          <p:nvPr>
            <p:ph type="body" sz="quarter" idx="12"/>
          </p:nvPr>
        </p:nvSpPr>
        <p:spPr/>
        <p:txBody>
          <a:bodyPr/>
          <a:lstStyle/>
          <a:p>
            <a:pPr marL="342900" indent="-342900">
              <a:buFont typeface="Wingdings" panose="05000000000000000000" pitchFamily="2" charset="2"/>
              <a:buChar char="Ø"/>
            </a:pPr>
            <a:r>
              <a:rPr lang="en-US" dirty="0"/>
              <a:t>Criminal Justice (CJ) Overview</a:t>
            </a:r>
          </a:p>
          <a:p>
            <a:endParaRPr lang="en-US" dirty="0"/>
          </a:p>
          <a:p>
            <a:pPr marL="342900" indent="-342900">
              <a:buFont typeface="Wingdings" panose="05000000000000000000" pitchFamily="2" charset="2"/>
              <a:buChar char="Ø"/>
            </a:pPr>
            <a:r>
              <a:rPr lang="en-US" dirty="0"/>
              <a:t>Options  - On campus or Online</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CJ major admission </a:t>
            </a:r>
          </a:p>
          <a:p>
            <a:endParaRPr lang="en-US" dirty="0"/>
          </a:p>
          <a:p>
            <a:pPr marL="342900" indent="-342900">
              <a:buFont typeface="Wingdings" panose="05000000000000000000" pitchFamily="2" charset="2"/>
              <a:buChar char="Ø"/>
            </a:pPr>
            <a:r>
              <a:rPr lang="en-US" dirty="0"/>
              <a:t>How to Apply and Next Steps</a:t>
            </a:r>
          </a:p>
          <a:p>
            <a:endParaRPr lang="en-US" dirty="0"/>
          </a:p>
          <a:p>
            <a:endParaRPr lang="en-US" dirty="0"/>
          </a:p>
        </p:txBody>
      </p:sp>
    </p:spTree>
    <p:extLst>
      <p:ext uri="{BB962C8B-B14F-4D97-AF65-F5344CB8AC3E}">
        <p14:creationId xmlns:p14="http://schemas.microsoft.com/office/powerpoint/2010/main" val="139913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1757" y="371510"/>
            <a:ext cx="8184662" cy="731149"/>
          </a:xfrm>
        </p:spPr>
        <p:txBody>
          <a:bodyPr/>
          <a:lstStyle/>
          <a:p>
            <a:r>
              <a:rPr lang="en-US" dirty="0"/>
              <a:t>Criminal Justice Overview</a:t>
            </a:r>
          </a:p>
          <a:p>
            <a:endParaRPr lang="en-US" dirty="0"/>
          </a:p>
        </p:txBody>
      </p:sp>
      <p:sp>
        <p:nvSpPr>
          <p:cNvPr id="3" name="Text Placeholder 2"/>
          <p:cNvSpPr>
            <a:spLocks noGrp="1"/>
          </p:cNvSpPr>
          <p:nvPr>
            <p:ph type="body" sz="quarter" idx="11"/>
          </p:nvPr>
        </p:nvSpPr>
        <p:spPr>
          <a:xfrm>
            <a:off x="835575" y="2529560"/>
            <a:ext cx="7449109" cy="3243279"/>
          </a:xfrm>
        </p:spPr>
        <p:txBody>
          <a:bodyPr/>
          <a:lstStyle/>
          <a:p>
            <a:r>
              <a:rPr lang="en-US" dirty="0"/>
              <a:t>Diversity and social justice</a:t>
            </a:r>
          </a:p>
          <a:p>
            <a:r>
              <a:rPr lang="en-US" dirty="0"/>
              <a:t>Focus on harm reduction, rehabilitation and restorative approaches to crime and justice.</a:t>
            </a:r>
          </a:p>
          <a:p>
            <a:r>
              <a:rPr lang="en-US" dirty="0"/>
              <a:t>Community partnerships</a:t>
            </a:r>
          </a:p>
          <a:p>
            <a:r>
              <a:rPr lang="en-US" dirty="0"/>
              <a:t>Systems thinking</a:t>
            </a:r>
          </a:p>
          <a:p>
            <a:r>
              <a:rPr lang="en-US" dirty="0"/>
              <a:t>Skill developments</a:t>
            </a:r>
          </a:p>
          <a:p>
            <a:pPr marL="0" indent="0">
              <a:buNone/>
            </a:pPr>
            <a:endParaRPr lang="en-US" dirty="0"/>
          </a:p>
        </p:txBody>
      </p:sp>
      <p:sp>
        <p:nvSpPr>
          <p:cNvPr id="4" name="Text Placeholder 3"/>
          <p:cNvSpPr>
            <a:spLocks noGrp="1"/>
          </p:cNvSpPr>
          <p:nvPr>
            <p:ph type="body" sz="quarter" idx="12"/>
          </p:nvPr>
        </p:nvSpPr>
        <p:spPr/>
        <p:txBody>
          <a:bodyPr/>
          <a:lstStyle/>
          <a:p>
            <a:r>
              <a:rPr lang="en-US" dirty="0"/>
              <a:t>An innovative approach to criminal justice emphasizing:</a:t>
            </a:r>
          </a:p>
          <a:p>
            <a:endParaRPr lang="en-US" dirty="0"/>
          </a:p>
        </p:txBody>
      </p:sp>
    </p:spTree>
    <p:extLst>
      <p:ext uri="{BB962C8B-B14F-4D97-AF65-F5344CB8AC3E}">
        <p14:creationId xmlns:p14="http://schemas.microsoft.com/office/powerpoint/2010/main" val="410458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1757" y="685800"/>
            <a:ext cx="8184662" cy="677708"/>
          </a:xfrm>
        </p:spPr>
        <p:txBody>
          <a:bodyPr/>
          <a:lstStyle/>
          <a:p>
            <a:r>
              <a:rPr lang="en-US" dirty="0"/>
              <a:t>What are careers in Criminal Justice?</a:t>
            </a:r>
          </a:p>
          <a:p>
            <a:endParaRPr lang="en-US" dirty="0"/>
          </a:p>
        </p:txBody>
      </p:sp>
      <p:sp>
        <p:nvSpPr>
          <p:cNvPr id="7" name="TextBox 6">
            <a:extLst>
              <a:ext uri="{FF2B5EF4-FFF2-40B4-BE49-F238E27FC236}">
                <a16:creationId xmlns:a16="http://schemas.microsoft.com/office/drawing/2014/main" id="{35F83714-0A3D-44A6-9A14-1480E94DC63B}"/>
              </a:ext>
            </a:extLst>
          </p:cNvPr>
          <p:cNvSpPr txBox="1"/>
          <p:nvPr/>
        </p:nvSpPr>
        <p:spPr>
          <a:xfrm>
            <a:off x="2286000" y="3248567"/>
            <a:ext cx="4572000" cy="369332"/>
          </a:xfrm>
          <a:prstGeom prst="rect">
            <a:avLst/>
          </a:prstGeom>
          <a:noFill/>
        </p:spPr>
        <p:txBody>
          <a:bodyPr wrap="square">
            <a:spAutoFit/>
          </a:bodyPr>
          <a:lstStyle/>
          <a:p>
            <a:endParaRPr lang="en-US" dirty="0"/>
          </a:p>
        </p:txBody>
      </p:sp>
      <p:pic>
        <p:nvPicPr>
          <p:cNvPr id="9" name="Picture 8">
            <a:hlinkClick r:id="rId2"/>
            <a:extLst>
              <a:ext uri="{FF2B5EF4-FFF2-40B4-BE49-F238E27FC236}">
                <a16:creationId xmlns:a16="http://schemas.microsoft.com/office/drawing/2014/main" id="{EA0B808B-5A3F-4973-8CD6-FA37E1EBBA8C}"/>
              </a:ext>
            </a:extLst>
          </p:cNvPr>
          <p:cNvPicPr>
            <a:picLocks noChangeAspect="1"/>
          </p:cNvPicPr>
          <p:nvPr/>
        </p:nvPicPr>
        <p:blipFill>
          <a:blip r:embed="rId3"/>
          <a:stretch>
            <a:fillRect/>
          </a:stretch>
        </p:blipFill>
        <p:spPr>
          <a:xfrm>
            <a:off x="-127000" y="1524000"/>
            <a:ext cx="9271000" cy="5334000"/>
          </a:xfrm>
          <a:prstGeom prst="rect">
            <a:avLst/>
          </a:prstGeom>
        </p:spPr>
      </p:pic>
    </p:spTree>
    <p:extLst>
      <p:ext uri="{BB962C8B-B14F-4D97-AF65-F5344CB8AC3E}">
        <p14:creationId xmlns:p14="http://schemas.microsoft.com/office/powerpoint/2010/main" val="165236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2"/>
          </p:nvPr>
        </p:nvSpPr>
        <p:spPr>
          <a:xfrm>
            <a:off x="669259" y="1737014"/>
            <a:ext cx="8021637" cy="4432300"/>
          </a:xfrm>
        </p:spPr>
      </p:sp>
      <p:sp>
        <p:nvSpPr>
          <p:cNvPr id="3" name="Text Placeholder 2"/>
          <p:cNvSpPr>
            <a:spLocks noGrp="1"/>
          </p:cNvSpPr>
          <p:nvPr>
            <p:ph type="body" sz="quarter" idx="10"/>
          </p:nvPr>
        </p:nvSpPr>
        <p:spPr/>
        <p:txBody>
          <a:bodyPr/>
          <a:lstStyle/>
          <a:p>
            <a:r>
              <a:rPr lang="en-US" dirty="0"/>
              <a:t>Options</a:t>
            </a:r>
          </a:p>
        </p:txBody>
      </p:sp>
      <p:sp>
        <p:nvSpPr>
          <p:cNvPr id="4" name="Rectangle 3"/>
          <p:cNvSpPr/>
          <p:nvPr/>
        </p:nvSpPr>
        <p:spPr>
          <a:xfrm>
            <a:off x="669259" y="1981416"/>
            <a:ext cx="7536727" cy="3539430"/>
          </a:xfrm>
          <a:prstGeom prst="rect">
            <a:avLst/>
          </a:prstGeom>
        </p:spPr>
        <p:txBody>
          <a:bodyPr wrap="square">
            <a:spAutoFit/>
          </a:bodyPr>
          <a:lstStyle/>
          <a:p>
            <a:r>
              <a:rPr lang="en-US" sz="2800" dirty="0">
                <a:latin typeface="Uni Sans Regular" panose="00000500000000000000" pitchFamily="50" charset="0"/>
              </a:rPr>
              <a:t>CJ on campus: </a:t>
            </a:r>
          </a:p>
          <a:p>
            <a:r>
              <a:rPr lang="en-US" sz="2800" dirty="0">
                <a:latin typeface="Uni Sans Regular" panose="00000500000000000000" pitchFamily="50" charset="0"/>
              </a:rPr>
              <a:t>admits Autumn and Winter quarters</a:t>
            </a:r>
          </a:p>
          <a:p>
            <a:endParaRPr lang="en-US" sz="2800" dirty="0">
              <a:latin typeface="Uni Sans Regular" panose="00000500000000000000" pitchFamily="50" charset="0"/>
            </a:endParaRPr>
          </a:p>
          <a:p>
            <a:r>
              <a:rPr lang="en-US" sz="2800" dirty="0">
                <a:latin typeface="Uni Sans Regular" panose="00000500000000000000" pitchFamily="50" charset="0"/>
              </a:rPr>
              <a:t>CJ online:</a:t>
            </a:r>
          </a:p>
          <a:p>
            <a:r>
              <a:rPr lang="en-US" sz="2800" dirty="0">
                <a:latin typeface="Uni Sans Regular" panose="00000500000000000000" pitchFamily="50" charset="0"/>
              </a:rPr>
              <a:t>a cohort, sequenced model, admits Autumn quarter. </a:t>
            </a:r>
          </a:p>
          <a:p>
            <a:r>
              <a:rPr lang="en-US" sz="2400" dirty="0">
                <a:latin typeface="Uni Sans Regular" panose="00000500000000000000" pitchFamily="50" charset="0"/>
              </a:rPr>
              <a:t>Review:</a:t>
            </a:r>
            <a:r>
              <a:rPr lang="en-US" sz="2800" dirty="0">
                <a:latin typeface="Uni Sans Regular" panose="00000500000000000000" pitchFamily="50" charset="0"/>
              </a:rPr>
              <a:t> </a:t>
            </a:r>
            <a:r>
              <a:rPr lang="it-IT" sz="2400" i="1" dirty="0">
                <a:latin typeface="Uni Sans Regular" panose="00000500000000000000" pitchFamily="50" charset="0"/>
                <a:hlinkClick r:id="rId2"/>
              </a:rPr>
              <a:t>CJ Online Sequence Per Quarter</a:t>
            </a:r>
            <a:endParaRPr lang="en-US" sz="2400" i="1" dirty="0">
              <a:latin typeface="Uni Sans Regular" panose="00000500000000000000" pitchFamily="50" charset="0"/>
            </a:endParaRPr>
          </a:p>
          <a:p>
            <a:endParaRPr lang="en-US" sz="2800" dirty="0">
              <a:latin typeface="Uni Sans Regular" panose="00000500000000000000" pitchFamily="50" charset="0"/>
            </a:endParaRPr>
          </a:p>
        </p:txBody>
      </p:sp>
    </p:spTree>
    <p:extLst>
      <p:ext uri="{BB962C8B-B14F-4D97-AF65-F5344CB8AC3E}">
        <p14:creationId xmlns:p14="http://schemas.microsoft.com/office/powerpoint/2010/main" val="203499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3738" y="250486"/>
            <a:ext cx="8184662" cy="991998"/>
          </a:xfrm>
        </p:spPr>
        <p:txBody>
          <a:bodyPr>
            <a:normAutofit/>
          </a:bodyPr>
          <a:lstStyle/>
          <a:p>
            <a:r>
              <a:rPr lang="en-US" sz="2800" dirty="0"/>
              <a:t>Prerequisites for Admission </a:t>
            </a:r>
          </a:p>
          <a:p>
            <a:r>
              <a:rPr lang="en-US" sz="2800" dirty="0"/>
              <a:t>to the Criminal Justice Major</a:t>
            </a:r>
          </a:p>
        </p:txBody>
      </p:sp>
      <p:sp>
        <p:nvSpPr>
          <p:cNvPr id="4" name="TextBox 3"/>
          <p:cNvSpPr txBox="1"/>
          <p:nvPr/>
        </p:nvSpPr>
        <p:spPr>
          <a:xfrm>
            <a:off x="580122" y="1611269"/>
            <a:ext cx="7903065" cy="1492716"/>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Required:</a:t>
            </a:r>
            <a:endParaRPr lang="en-US" sz="2000" dirty="0">
              <a:solidFill>
                <a:srgbClr val="33006F"/>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English composition	2.00 grade or higher		5 credits</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0415262"/>
              </p:ext>
            </p:extLst>
          </p:nvPr>
        </p:nvGraphicFramePr>
        <p:xfrm>
          <a:off x="352609" y="3004609"/>
          <a:ext cx="8358093" cy="396240"/>
        </p:xfrm>
        <a:graphic>
          <a:graphicData uri="http://schemas.openxmlformats.org/drawingml/2006/table">
            <a:tbl>
              <a:tblPr firstRow="1" bandRow="1">
                <a:tableStyleId>{5C22544A-7EE6-4342-B048-85BDC9FD1C3A}</a:tableStyleId>
              </a:tblPr>
              <a:tblGrid>
                <a:gridCol w="8358093">
                  <a:extLst>
                    <a:ext uri="{9D8B030D-6E8A-4147-A177-3AD203B41FA5}">
                      <a16:colId xmlns:a16="http://schemas.microsoft.com/office/drawing/2014/main" val="20000"/>
                    </a:ext>
                  </a:extLst>
                </a:gridCol>
              </a:tblGrid>
              <a:tr h="217467">
                <a:tc>
                  <a:txBody>
                    <a:bodyPr/>
                    <a:lstStyle/>
                    <a:p>
                      <a:pPr algn="ctr"/>
                      <a:r>
                        <a:rPr lang="en-US" sz="2000" dirty="0">
                          <a:latin typeface="Open Sans Condensed" panose="020B0806030504020204" pitchFamily="34" charset="0"/>
                          <a:ea typeface="Open Sans Condensed" panose="020B0806030504020204" pitchFamily="34" charset="0"/>
                          <a:cs typeface="Open Sans Condensed" panose="020B0806030504020204" pitchFamily="34" charset="0"/>
                        </a:rPr>
                        <a:t>Minimum Criminal Justice Major Admission Standards</a:t>
                      </a:r>
                      <a:endParaRPr lang="en-US" sz="2000" dirty="0"/>
                    </a:p>
                  </a:txBody>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54741576"/>
              </p:ext>
            </p:extLst>
          </p:nvPr>
        </p:nvGraphicFramePr>
        <p:xfrm>
          <a:off x="352609" y="3426245"/>
          <a:ext cx="8358093" cy="1737360"/>
        </p:xfrm>
        <a:graphic>
          <a:graphicData uri="http://schemas.openxmlformats.org/drawingml/2006/table">
            <a:tbl>
              <a:tblPr firstRow="1" bandRow="1">
                <a:tableStyleId>{5C22544A-7EE6-4342-B048-85BDC9FD1C3A}</a:tableStyleId>
              </a:tblPr>
              <a:tblGrid>
                <a:gridCol w="2786031">
                  <a:extLst>
                    <a:ext uri="{9D8B030D-6E8A-4147-A177-3AD203B41FA5}">
                      <a16:colId xmlns:a16="http://schemas.microsoft.com/office/drawing/2014/main" val="20000"/>
                    </a:ext>
                  </a:extLst>
                </a:gridCol>
                <a:gridCol w="2254627">
                  <a:extLst>
                    <a:ext uri="{9D8B030D-6E8A-4147-A177-3AD203B41FA5}">
                      <a16:colId xmlns:a16="http://schemas.microsoft.com/office/drawing/2014/main" val="20001"/>
                    </a:ext>
                  </a:extLst>
                </a:gridCol>
                <a:gridCol w="3317435">
                  <a:extLst>
                    <a:ext uri="{9D8B030D-6E8A-4147-A177-3AD203B41FA5}">
                      <a16:colId xmlns:a16="http://schemas.microsoft.com/office/drawing/2014/main" val="20002"/>
                    </a:ext>
                  </a:extLst>
                </a:gridCol>
              </a:tblGrid>
              <a:tr h="143623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Criminal</a:t>
                      </a:r>
                      <a:r>
                        <a:rPr lang="en-US" sz="18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Justice</a:t>
                      </a:r>
                    </a:p>
                    <a:p>
                      <a:endParaRPr lang="en-US" sz="18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8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8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Criminal Justice </a:t>
                      </a: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chemeClr val="tx1"/>
                        </a:solidFill>
                      </a:endParaRPr>
                    </a:p>
                    <a:p>
                      <a:endParaRPr lang="en-US" dirty="0">
                        <a:solidFill>
                          <a:schemeClr val="tx1"/>
                        </a:solidFill>
                      </a:endParaRPr>
                    </a:p>
                  </a:txBody>
                  <a:tcPr>
                    <a:solidFill>
                      <a:schemeClr val="bg1">
                        <a:lumMod val="75000"/>
                      </a:schemeClr>
                    </a:solidFill>
                  </a:tcPr>
                </a:tc>
                <a:tc>
                  <a:txBody>
                    <a:bodyPr/>
                    <a:lstStyle/>
                    <a:p>
                      <a:r>
                        <a:rPr lang="en-US"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Campus Major</a:t>
                      </a:r>
                    </a:p>
                    <a:p>
                      <a:endParaRPr lang="en-US"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Online Major</a:t>
                      </a:r>
                    </a:p>
                  </a:txBody>
                  <a:tcPr>
                    <a:solidFill>
                      <a:schemeClr val="bg1">
                        <a:lumMod val="75000"/>
                      </a:schemeClr>
                    </a:solidFill>
                  </a:tcPr>
                </a:tc>
                <a:tc>
                  <a:txBody>
                    <a:bodyPr/>
                    <a:lstStyle/>
                    <a:p>
                      <a:r>
                        <a:rPr lang="en-US"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45 college-level quarter credits</a:t>
                      </a:r>
                    </a:p>
                    <a:p>
                      <a:endParaRPr lang="en-US"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90 college-level quarter credits</a:t>
                      </a:r>
                    </a:p>
                  </a:txBody>
                  <a:tcPr>
                    <a:solidFill>
                      <a:schemeClr val="bg1">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35230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CJ Core Courses 				45 credits</a:t>
            </a:r>
          </a:p>
        </p:txBody>
      </p:sp>
      <p:sp>
        <p:nvSpPr>
          <p:cNvPr id="5" name="TextBox 4"/>
          <p:cNvSpPr txBox="1"/>
          <p:nvPr/>
        </p:nvSpPr>
        <p:spPr>
          <a:xfrm>
            <a:off x="457200" y="1569277"/>
            <a:ext cx="4706471" cy="4708981"/>
          </a:xfrm>
          <a:prstGeom prst="rect">
            <a:avLst/>
          </a:prstGeom>
          <a:noFill/>
        </p:spPr>
        <p:txBody>
          <a:bodyPr wrap="square" rtlCol="0">
            <a:spAutoFit/>
          </a:bodyPr>
          <a:lstStyle/>
          <a:p>
            <a:r>
              <a:rPr lang="en-US" dirty="0">
                <a:latin typeface="Uni Sans Regular" panose="00000500000000000000" pitchFamily="50" charset="0"/>
              </a:rPr>
              <a:t>T CRIM 225: </a:t>
            </a:r>
          </a:p>
          <a:p>
            <a:r>
              <a:rPr lang="en-US" dirty="0">
                <a:latin typeface="Uni Sans Regular" panose="00000500000000000000" pitchFamily="50" charset="0"/>
              </a:rPr>
              <a:t>Diversity and Social Justice in Criminology </a:t>
            </a:r>
          </a:p>
          <a:p>
            <a:r>
              <a:rPr lang="fr-FR" sz="1200" dirty="0" err="1">
                <a:latin typeface="Uni Sans Regular" panose="00000500000000000000" pitchFamily="50" charset="0"/>
              </a:rPr>
              <a:t>prerequisite</a:t>
            </a:r>
            <a:r>
              <a:rPr lang="fr-FR" sz="1200" dirty="0">
                <a:latin typeface="Uni Sans Regular" panose="00000500000000000000" pitchFamily="50" charset="0"/>
              </a:rPr>
              <a:t> for T CRIM 371</a:t>
            </a:r>
          </a:p>
          <a:p>
            <a:endParaRPr lang="en-US" sz="1200" dirty="0">
              <a:latin typeface="Uni Sans Regular" panose="00000500000000000000" pitchFamily="50" charset="0"/>
            </a:endParaRPr>
          </a:p>
          <a:p>
            <a:r>
              <a:rPr lang="en-US" dirty="0">
                <a:latin typeface="Uni Sans Regular" panose="00000500000000000000" pitchFamily="50" charset="0"/>
              </a:rPr>
              <a:t>T CRIM 361: </a:t>
            </a:r>
          </a:p>
          <a:p>
            <a:r>
              <a:rPr lang="en-US" dirty="0">
                <a:latin typeface="Uni Sans Regular" panose="00000500000000000000" pitchFamily="50" charset="0"/>
              </a:rPr>
              <a:t>Mental Health, Substance Use and the Criminal Justice System </a:t>
            </a:r>
          </a:p>
          <a:p>
            <a:endParaRPr lang="en-US" dirty="0">
              <a:latin typeface="Uni Sans Regular" panose="00000500000000000000" pitchFamily="50" charset="0"/>
            </a:endParaRPr>
          </a:p>
          <a:p>
            <a:r>
              <a:rPr lang="en-US" dirty="0">
                <a:latin typeface="Uni Sans Regular" panose="00000500000000000000" pitchFamily="50" charset="0"/>
              </a:rPr>
              <a:t>T CRIM 362: </a:t>
            </a:r>
          </a:p>
          <a:p>
            <a:r>
              <a:rPr lang="en-US" dirty="0">
                <a:latin typeface="Uni Sans Regular" panose="00000500000000000000" pitchFamily="50" charset="0"/>
              </a:rPr>
              <a:t>Introduction to Criminological Theory  </a:t>
            </a:r>
          </a:p>
          <a:p>
            <a:endParaRPr lang="en-US" dirty="0">
              <a:latin typeface="Uni Sans Regular" panose="00000500000000000000" pitchFamily="50" charset="0"/>
            </a:endParaRPr>
          </a:p>
          <a:p>
            <a:r>
              <a:rPr lang="en-US" dirty="0">
                <a:latin typeface="Uni Sans Regular" panose="00000500000000000000" pitchFamily="50" charset="0"/>
              </a:rPr>
              <a:t>T CRIM390: Introduction to  Criminal Justice Research </a:t>
            </a:r>
          </a:p>
          <a:p>
            <a:r>
              <a:rPr lang="en-US" sz="1200" dirty="0">
                <a:latin typeface="Uni Sans Regular" panose="00000500000000000000" pitchFamily="50" charset="0"/>
              </a:rPr>
              <a:t>prerequisite: Successful ( 2.0 grade or higher) completion of a course in statistics or TSOCWF 351 </a:t>
            </a:r>
          </a:p>
          <a:p>
            <a:endParaRPr lang="en-US" dirty="0">
              <a:latin typeface="Uni Sans Regular" panose="00000500000000000000" pitchFamily="50" charset="0"/>
            </a:endParaRPr>
          </a:p>
          <a:p>
            <a:r>
              <a:rPr lang="en-US" dirty="0">
                <a:latin typeface="Uni Sans Regular" panose="00000500000000000000" pitchFamily="50" charset="0"/>
              </a:rPr>
              <a:t>T CRIM 370: </a:t>
            </a:r>
          </a:p>
          <a:p>
            <a:r>
              <a:rPr lang="en-US" dirty="0">
                <a:latin typeface="Uni Sans Regular" panose="00000500000000000000" pitchFamily="50" charset="0"/>
              </a:rPr>
              <a:t>Police and Society </a:t>
            </a:r>
          </a:p>
        </p:txBody>
      </p:sp>
      <p:sp>
        <p:nvSpPr>
          <p:cNvPr id="6" name="TextBox 5"/>
          <p:cNvSpPr txBox="1"/>
          <p:nvPr/>
        </p:nvSpPr>
        <p:spPr>
          <a:xfrm>
            <a:off x="5163671" y="1568419"/>
            <a:ext cx="3671047" cy="5539978"/>
          </a:xfrm>
          <a:prstGeom prst="rect">
            <a:avLst/>
          </a:prstGeom>
          <a:noFill/>
        </p:spPr>
        <p:txBody>
          <a:bodyPr wrap="square" rtlCol="0">
            <a:spAutoFit/>
          </a:bodyPr>
          <a:lstStyle/>
          <a:p>
            <a:r>
              <a:rPr lang="en-US" dirty="0">
                <a:latin typeface="Uni Sans Regular" panose="00000500000000000000" pitchFamily="50" charset="0"/>
              </a:rPr>
              <a:t>T CRIM 371: </a:t>
            </a:r>
          </a:p>
          <a:p>
            <a:r>
              <a:rPr lang="en-US" dirty="0">
                <a:latin typeface="Uni Sans Regular" panose="00000500000000000000" pitchFamily="50" charset="0"/>
              </a:rPr>
              <a:t>Helping Skills in the Criminal Justice System </a:t>
            </a:r>
          </a:p>
          <a:p>
            <a:r>
              <a:rPr lang="en-US" sz="1200" dirty="0">
                <a:latin typeface="Uni Sans Regular" panose="00000500000000000000" pitchFamily="50" charset="0"/>
              </a:rPr>
              <a:t>requires completion of  T CRIM 225 ( 2.0 grade or higher)</a:t>
            </a:r>
          </a:p>
          <a:p>
            <a:endParaRPr lang="en-US" dirty="0">
              <a:latin typeface="Uni Sans Regular" panose="00000500000000000000" pitchFamily="50" charset="0"/>
            </a:endParaRPr>
          </a:p>
          <a:p>
            <a:r>
              <a:rPr lang="en-US" dirty="0">
                <a:latin typeface="Uni Sans Regular" panose="00000500000000000000" pitchFamily="50" charset="0"/>
              </a:rPr>
              <a:t>T CRIM 372: </a:t>
            </a:r>
          </a:p>
          <a:p>
            <a:r>
              <a:rPr lang="en-US" dirty="0">
                <a:latin typeface="Uni Sans Regular" panose="00000500000000000000" pitchFamily="50" charset="0"/>
              </a:rPr>
              <a:t>Adult Corrections </a:t>
            </a:r>
          </a:p>
          <a:p>
            <a:endParaRPr lang="en-US" dirty="0">
              <a:latin typeface="Uni Sans Regular" panose="00000500000000000000" pitchFamily="50" charset="0"/>
            </a:endParaRPr>
          </a:p>
          <a:p>
            <a:r>
              <a:rPr lang="en-US" dirty="0">
                <a:latin typeface="Uni Sans Regular" panose="00000500000000000000" pitchFamily="50" charset="0"/>
              </a:rPr>
              <a:t>T CRIM 395: </a:t>
            </a:r>
          </a:p>
          <a:p>
            <a:r>
              <a:rPr lang="en-US" dirty="0">
                <a:latin typeface="Uni Sans Regular" panose="00000500000000000000" pitchFamily="50" charset="0"/>
              </a:rPr>
              <a:t>American Criminal Courts </a:t>
            </a:r>
          </a:p>
          <a:p>
            <a:endParaRPr lang="en-US" dirty="0">
              <a:latin typeface="Uni Sans Regular" panose="00000500000000000000" pitchFamily="50" charset="0"/>
            </a:endParaRPr>
          </a:p>
          <a:p>
            <a:r>
              <a:rPr lang="en-US" dirty="0">
                <a:latin typeface="Uni Sans Regular" panose="00000500000000000000" pitchFamily="50" charset="0"/>
              </a:rPr>
              <a:t>T CRIM 441: </a:t>
            </a:r>
          </a:p>
          <a:p>
            <a:r>
              <a:rPr lang="en-US" dirty="0">
                <a:latin typeface="Uni Sans Regular" panose="00000500000000000000" pitchFamily="50" charset="0"/>
              </a:rPr>
              <a:t>Senior Seminar: Professionalism and Ethical Issues in Criminal Justice </a:t>
            </a:r>
          </a:p>
          <a:p>
            <a:r>
              <a:rPr lang="en-US" sz="1200" dirty="0"/>
              <a:t>requires completion of T CRIM 371 and T CRIM 390 </a:t>
            </a:r>
          </a:p>
          <a:p>
            <a:r>
              <a:rPr lang="en-US" sz="1200" dirty="0"/>
              <a:t>(2.0 grade or higher)</a:t>
            </a:r>
          </a:p>
          <a:p>
            <a:r>
              <a:rPr lang="en-US" sz="1400" b="1" dirty="0"/>
              <a:t>All  core courses require a 2.00 (C) grade or higher</a:t>
            </a:r>
            <a:r>
              <a:rPr lang="en-US" sz="1600" b="1" dirty="0"/>
              <a:t>.</a:t>
            </a:r>
          </a:p>
          <a:p>
            <a:endParaRPr lang="en-US" dirty="0"/>
          </a:p>
          <a:p>
            <a:endParaRPr lang="en-US" dirty="0"/>
          </a:p>
        </p:txBody>
      </p:sp>
    </p:spTree>
    <p:extLst>
      <p:ext uri="{BB962C8B-B14F-4D97-AF65-F5344CB8AC3E}">
        <p14:creationId xmlns:p14="http://schemas.microsoft.com/office/powerpoint/2010/main" val="2601611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CJ Core Electives 	         	20 credits</a:t>
            </a:r>
          </a:p>
          <a:p>
            <a:endParaRPr lang="en-US" dirty="0"/>
          </a:p>
        </p:txBody>
      </p:sp>
      <p:sp>
        <p:nvSpPr>
          <p:cNvPr id="3" name="Text Placeholder 2"/>
          <p:cNvSpPr>
            <a:spLocks noGrp="1"/>
          </p:cNvSpPr>
          <p:nvPr>
            <p:ph type="body" sz="quarter" idx="11"/>
          </p:nvPr>
        </p:nvSpPr>
        <p:spPr>
          <a:xfrm>
            <a:off x="598345" y="1475467"/>
            <a:ext cx="8076956" cy="4015497"/>
          </a:xfrm>
        </p:spPr>
        <p:txBody>
          <a:bodyPr/>
          <a:lstStyle/>
          <a:p>
            <a:pPr marL="0" indent="0">
              <a:buNone/>
            </a:pPr>
            <a:r>
              <a:rPr lang="en-US" sz="1800" b="1" u="sng" dirty="0">
                <a:solidFill>
                  <a:schemeClr val="tx1"/>
                </a:solidFill>
              </a:rPr>
              <a:t>SAMPLE</a:t>
            </a:r>
          </a:p>
          <a:p>
            <a:pPr>
              <a:buFont typeface="Arial" panose="020B0604020202020204" pitchFamily="34" charset="0"/>
              <a:buChar char="•"/>
            </a:pPr>
            <a:r>
              <a:rPr lang="en-US" sz="1800" dirty="0">
                <a:solidFill>
                  <a:schemeClr val="tx1"/>
                </a:solidFill>
              </a:rPr>
              <a:t>T SOCWF 351 Applied Statistics </a:t>
            </a:r>
          </a:p>
          <a:p>
            <a:pPr>
              <a:buFont typeface="Arial" panose="020B0604020202020204" pitchFamily="34" charset="0"/>
              <a:buChar char="•"/>
            </a:pPr>
            <a:r>
              <a:rPr lang="en-US" sz="1800" dirty="0">
                <a:solidFill>
                  <a:schemeClr val="tx1"/>
                </a:solidFill>
              </a:rPr>
              <a:t>T CRIM 271 Intro to the Sociology of Deviance and Social Control </a:t>
            </a:r>
          </a:p>
          <a:p>
            <a:pPr>
              <a:buFont typeface="Arial" panose="020B0604020202020204" pitchFamily="34" charset="0"/>
              <a:buChar char="•"/>
            </a:pPr>
            <a:r>
              <a:rPr lang="en-US" sz="1800" dirty="0">
                <a:solidFill>
                  <a:schemeClr val="tx1"/>
                </a:solidFill>
              </a:rPr>
              <a:t>T CRIM 156 Criminal Justice and the War on Drugs </a:t>
            </a:r>
          </a:p>
          <a:p>
            <a:pPr>
              <a:buFont typeface="Arial" panose="020B0604020202020204" pitchFamily="34" charset="0"/>
              <a:buChar char="•"/>
            </a:pPr>
            <a:r>
              <a:rPr lang="en-US" sz="1800" dirty="0">
                <a:solidFill>
                  <a:schemeClr val="tx1"/>
                </a:solidFill>
              </a:rPr>
              <a:t>T CRIM 360 Youth and Juvenile Justice Systems</a:t>
            </a:r>
          </a:p>
          <a:p>
            <a:pPr>
              <a:buFont typeface="Arial" panose="020B0604020202020204" pitchFamily="34" charset="0"/>
              <a:buChar char="•"/>
            </a:pPr>
            <a:r>
              <a:rPr lang="en-US" sz="1800" dirty="0">
                <a:solidFill>
                  <a:schemeClr val="tx1"/>
                </a:solidFill>
              </a:rPr>
              <a:t>T CRIM 363 Criminalization of Immigration</a:t>
            </a:r>
          </a:p>
          <a:p>
            <a:pPr>
              <a:buFont typeface="Arial" panose="020B0604020202020204" pitchFamily="34" charset="0"/>
              <a:buChar char="•"/>
            </a:pPr>
            <a:r>
              <a:rPr lang="en-US" sz="1800" dirty="0">
                <a:solidFill>
                  <a:schemeClr val="tx1"/>
                </a:solidFill>
              </a:rPr>
              <a:t>T CRIM 374 Human Trafficking </a:t>
            </a:r>
          </a:p>
          <a:p>
            <a:pPr>
              <a:buFont typeface="Arial" panose="020B0604020202020204" pitchFamily="34" charset="0"/>
              <a:buChar char="•"/>
            </a:pPr>
            <a:r>
              <a:rPr lang="en-US" sz="1800" dirty="0">
                <a:solidFill>
                  <a:schemeClr val="tx1"/>
                </a:solidFill>
              </a:rPr>
              <a:t>T CRIM 435 Terrorism and the U.S. Criminal Justice System</a:t>
            </a:r>
          </a:p>
          <a:p>
            <a:pPr marL="0" indent="0">
              <a:buNone/>
            </a:pPr>
            <a:r>
              <a:rPr lang="en-US" sz="1600" dirty="0">
                <a:solidFill>
                  <a:schemeClr val="tx1"/>
                </a:solidFill>
              </a:rPr>
              <a:t>Any  course from the </a:t>
            </a:r>
            <a:r>
              <a:rPr lang="en-US" sz="1600" dirty="0">
                <a:solidFill>
                  <a:schemeClr val="tx1"/>
                </a:solidFill>
                <a:hlinkClick r:id="rId2"/>
              </a:rPr>
              <a:t>CJ Core Elective Approved </a:t>
            </a:r>
            <a:r>
              <a:rPr lang="en-US" sz="1600" dirty="0">
                <a:solidFill>
                  <a:schemeClr val="tx1"/>
                </a:solidFill>
              </a:rPr>
              <a:t>List will count as a CJ core elective</a:t>
            </a:r>
          </a:p>
          <a:p>
            <a:pPr marL="0" indent="0">
              <a:buNone/>
            </a:pPr>
            <a:r>
              <a:rPr lang="en-US" sz="1600" dirty="0">
                <a:solidFill>
                  <a:schemeClr val="tx1"/>
                </a:solidFill>
              </a:rPr>
              <a:t>All core electives  require a 2.0 grade or higher</a:t>
            </a:r>
          </a:p>
          <a:p>
            <a:pPr marL="0" indent="0">
              <a:buNone/>
            </a:pPr>
            <a:endParaRPr lang="en-US" sz="1600" dirty="0">
              <a:solidFill>
                <a:schemeClr val="tx1"/>
              </a:solidFill>
            </a:endParaRPr>
          </a:p>
          <a:p>
            <a:pPr marL="0" indent="0">
              <a:buNone/>
            </a:pPr>
            <a:r>
              <a:rPr lang="en-US" sz="1600" dirty="0">
                <a:solidFill>
                  <a:schemeClr val="tx1"/>
                </a:solidFill>
              </a:rPr>
              <a:t>Please note: Not all core electives from the list are offered every quarter. The CJ  major offers CJ core electives (T CRIM)  quarterly. You can review the other course offerings in the Quarterly Time Schedule by course prefix,  i.e. T PSYCH</a:t>
            </a:r>
          </a:p>
          <a:p>
            <a:endParaRPr lang="en-US" dirty="0"/>
          </a:p>
          <a:p>
            <a:endParaRPr lang="en-US" dirty="0">
              <a:solidFill>
                <a:schemeClr val="tx1"/>
              </a:solidFill>
            </a:endParaRPr>
          </a:p>
          <a:p>
            <a:endParaRPr lang="en-US" dirty="0"/>
          </a:p>
        </p:txBody>
      </p:sp>
    </p:spTree>
    <p:extLst>
      <p:ext uri="{BB962C8B-B14F-4D97-AF65-F5344CB8AC3E}">
        <p14:creationId xmlns:p14="http://schemas.microsoft.com/office/powerpoint/2010/main" val="1298092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CJ Graduation Credit Summary</a:t>
            </a:r>
          </a:p>
        </p:txBody>
      </p:sp>
      <p:sp>
        <p:nvSpPr>
          <p:cNvPr id="3" name="Text Placeholder 2"/>
          <p:cNvSpPr>
            <a:spLocks noGrp="1"/>
          </p:cNvSpPr>
          <p:nvPr>
            <p:ph type="body" sz="quarter" idx="11"/>
          </p:nvPr>
        </p:nvSpPr>
        <p:spPr>
          <a:xfrm>
            <a:off x="659305" y="1951878"/>
            <a:ext cx="8076956" cy="4015497"/>
          </a:xfrm>
        </p:spPr>
        <p:txBody>
          <a:bodyPr/>
          <a:lstStyle/>
          <a:p>
            <a:pPr marL="0" indent="0">
              <a:buNone/>
            </a:pPr>
            <a:r>
              <a:rPr lang="en-US" dirty="0">
                <a:solidFill>
                  <a:schemeClr val="tx1">
                    <a:lumMod val="75000"/>
                  </a:schemeClr>
                </a:solidFill>
              </a:rPr>
              <a:t>College-level transfer credits       On-campus major: 45+</a:t>
            </a:r>
          </a:p>
          <a:p>
            <a:pPr marL="0" indent="0">
              <a:buNone/>
            </a:pPr>
            <a:r>
              <a:rPr lang="en-US" dirty="0">
                <a:solidFill>
                  <a:schemeClr val="tx1">
                    <a:lumMod val="75000"/>
                  </a:schemeClr>
                </a:solidFill>
              </a:rPr>
              <a:t>										       Online major: 90+</a:t>
            </a:r>
          </a:p>
          <a:p>
            <a:pPr marL="0" indent="0">
              <a:buNone/>
            </a:pPr>
            <a:r>
              <a:rPr lang="en-US" dirty="0">
                <a:solidFill>
                  <a:schemeClr val="tx1">
                    <a:lumMod val="75000"/>
                  </a:schemeClr>
                </a:solidFill>
              </a:rPr>
              <a:t>CJ Core Courses				                                           45 </a:t>
            </a:r>
          </a:p>
          <a:p>
            <a:pPr marL="0" indent="0">
              <a:buNone/>
            </a:pPr>
            <a:r>
              <a:rPr lang="en-US" dirty="0">
                <a:solidFill>
                  <a:schemeClr val="tx1">
                    <a:lumMod val="75000"/>
                  </a:schemeClr>
                </a:solidFill>
              </a:rPr>
              <a:t>CJ Core Electives				                                           20 </a:t>
            </a:r>
          </a:p>
          <a:p>
            <a:pPr marL="0" indent="0">
              <a:buNone/>
            </a:pPr>
            <a:r>
              <a:rPr lang="en-US" dirty="0">
                <a:solidFill>
                  <a:schemeClr val="tx1">
                    <a:lumMod val="75000"/>
                  </a:schemeClr>
                </a:solidFill>
              </a:rPr>
              <a:t>General “free” Electives		                                      varies</a:t>
            </a:r>
          </a:p>
          <a:p>
            <a:pPr marL="0" indent="0">
              <a:buNone/>
            </a:pPr>
            <a:r>
              <a:rPr lang="en-US" dirty="0">
                <a:solidFill>
                  <a:schemeClr val="tx1">
                    <a:lumMod val="75000"/>
                  </a:schemeClr>
                </a:solidFill>
              </a:rPr>
              <a:t>______________________________________________________________</a:t>
            </a:r>
          </a:p>
          <a:p>
            <a:pPr marL="0" indent="0">
              <a:buNone/>
            </a:pPr>
            <a:r>
              <a:rPr lang="en-US" dirty="0">
                <a:solidFill>
                  <a:schemeClr val="tx1">
                    <a:lumMod val="75000"/>
                  </a:schemeClr>
                </a:solidFill>
              </a:rPr>
              <a:t>Total to Graduate			                                         180 </a:t>
            </a:r>
          </a:p>
        </p:txBody>
      </p:sp>
    </p:spTree>
    <p:extLst>
      <p:ext uri="{BB962C8B-B14F-4D97-AF65-F5344CB8AC3E}">
        <p14:creationId xmlns:p14="http://schemas.microsoft.com/office/powerpoint/2010/main" val="4255127454"/>
      </p:ext>
    </p:extLst>
  </p:cSld>
  <p:clrMapOvr>
    <a:masterClrMapping/>
  </p:clrMapOvr>
</p:sld>
</file>

<file path=ppt/theme/theme1.xml><?xml version="1.0" encoding="utf-8"?>
<a:theme xmlns:a="http://schemas.openxmlformats.org/drawingml/2006/main" name="Office Theme">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1240</TotalTime>
  <Words>687</Words>
  <Application>Microsoft Office PowerPoint</Application>
  <PresentationFormat>On-screen Show (4:3)</PresentationFormat>
  <Paragraphs>124</Paragraphs>
  <Slides>13</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Arial</vt:lpstr>
      <vt:lpstr>Calibri</vt:lpstr>
      <vt:lpstr>Encode Sans Normal Black</vt:lpstr>
      <vt:lpstr>Lucida Grande</vt:lpstr>
      <vt:lpstr>Open Sans</vt:lpstr>
      <vt:lpstr>Open Sans Condensed</vt:lpstr>
      <vt:lpstr>Open Sans Light</vt:lpstr>
      <vt:lpstr>Open Sans Semibold</vt:lpstr>
      <vt:lpstr>Uni Sans Regular</vt:lpstr>
      <vt:lpstr>Wingdings</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Nhien Keely</cp:lastModifiedBy>
  <cp:revision>82</cp:revision>
  <dcterms:created xsi:type="dcterms:W3CDTF">2014-10-14T00:51:43Z</dcterms:created>
  <dcterms:modified xsi:type="dcterms:W3CDTF">2025-05-29T00:08:55Z</dcterms:modified>
</cp:coreProperties>
</file>