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3" r:id="rId5"/>
  </p:sldMasterIdLst>
  <p:notesMasterIdLst>
    <p:notesMasterId r:id="rId92"/>
  </p:notesMasterIdLst>
  <p:sldIdLst>
    <p:sldId id="256" r:id="rId6"/>
    <p:sldId id="703" r:id="rId7"/>
    <p:sldId id="910" r:id="rId8"/>
    <p:sldId id="262" r:id="rId9"/>
    <p:sldId id="1375" r:id="rId10"/>
    <p:sldId id="1232" r:id="rId11"/>
    <p:sldId id="1376" r:id="rId12"/>
    <p:sldId id="1371" r:id="rId13"/>
    <p:sldId id="1372" r:id="rId14"/>
    <p:sldId id="1383" r:id="rId15"/>
    <p:sldId id="1373" r:id="rId16"/>
    <p:sldId id="1377" r:id="rId17"/>
    <p:sldId id="973" r:id="rId18"/>
    <p:sldId id="1281" r:id="rId19"/>
    <p:sldId id="301" r:id="rId20"/>
    <p:sldId id="362" r:id="rId21"/>
    <p:sldId id="378" r:id="rId22"/>
    <p:sldId id="772" r:id="rId23"/>
    <p:sldId id="773" r:id="rId24"/>
    <p:sldId id="774" r:id="rId25"/>
    <p:sldId id="1300" r:id="rId26"/>
    <p:sldId id="781" r:id="rId27"/>
    <p:sldId id="1303" r:id="rId28"/>
    <p:sldId id="745" r:id="rId29"/>
    <p:sldId id="1306" r:id="rId30"/>
    <p:sldId id="1311" r:id="rId31"/>
    <p:sldId id="1318" r:id="rId32"/>
    <p:sldId id="1289" r:id="rId33"/>
    <p:sldId id="1382" r:id="rId34"/>
    <p:sldId id="386" r:id="rId35"/>
    <p:sldId id="673" r:id="rId36"/>
    <p:sldId id="678" r:id="rId37"/>
    <p:sldId id="789" r:id="rId38"/>
    <p:sldId id="790" r:id="rId39"/>
    <p:sldId id="791" r:id="rId40"/>
    <p:sldId id="792" r:id="rId41"/>
    <p:sldId id="793" r:id="rId42"/>
    <p:sldId id="794" r:id="rId43"/>
    <p:sldId id="795" r:id="rId44"/>
    <p:sldId id="681" r:id="rId45"/>
    <p:sldId id="1378" r:id="rId46"/>
    <p:sldId id="799" r:id="rId47"/>
    <p:sldId id="1320" r:id="rId48"/>
    <p:sldId id="1321" r:id="rId49"/>
    <p:sldId id="1322" r:id="rId50"/>
    <p:sldId id="1323" r:id="rId51"/>
    <p:sldId id="1386" r:id="rId52"/>
    <p:sldId id="387" r:id="rId53"/>
    <p:sldId id="809" r:id="rId54"/>
    <p:sldId id="810" r:id="rId55"/>
    <p:sldId id="1324" r:id="rId56"/>
    <p:sldId id="808" r:id="rId57"/>
    <p:sldId id="685" r:id="rId58"/>
    <p:sldId id="344" r:id="rId59"/>
    <p:sldId id="1352" r:id="rId60"/>
    <p:sldId id="1357" r:id="rId61"/>
    <p:sldId id="1356" r:id="rId62"/>
    <p:sldId id="1358" r:id="rId63"/>
    <p:sldId id="1359" r:id="rId64"/>
    <p:sldId id="1355" r:id="rId65"/>
    <p:sldId id="1354" r:id="rId66"/>
    <p:sldId id="1360" r:id="rId67"/>
    <p:sldId id="1353" r:id="rId68"/>
    <p:sldId id="1361" r:id="rId69"/>
    <p:sldId id="359" r:id="rId70"/>
    <p:sldId id="844" r:id="rId71"/>
    <p:sldId id="1295" r:id="rId72"/>
    <p:sldId id="1294" r:id="rId73"/>
    <p:sldId id="718" r:id="rId74"/>
    <p:sldId id="820" r:id="rId75"/>
    <p:sldId id="1365" r:id="rId76"/>
    <p:sldId id="1364" r:id="rId77"/>
    <p:sldId id="1363" r:id="rId78"/>
    <p:sldId id="1362" r:id="rId79"/>
    <p:sldId id="1366" r:id="rId80"/>
    <p:sldId id="822" r:id="rId81"/>
    <p:sldId id="1379" r:id="rId82"/>
    <p:sldId id="1380" r:id="rId83"/>
    <p:sldId id="1388" r:id="rId84"/>
    <p:sldId id="831" r:id="rId85"/>
    <p:sldId id="1385" r:id="rId86"/>
    <p:sldId id="840" r:id="rId87"/>
    <p:sldId id="1370" r:id="rId88"/>
    <p:sldId id="1369" r:id="rId89"/>
    <p:sldId id="1368" r:id="rId90"/>
    <p:sldId id="1387"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E83"/>
    <a:srgbClr val="FFFF00"/>
    <a:srgbClr val="003282"/>
    <a:srgbClr val="EF4135"/>
    <a:srgbClr val="088099"/>
    <a:srgbClr val="AA0000"/>
    <a:srgbClr val="FDB913"/>
    <a:srgbClr val="C00000"/>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BFCF4-EB79-4F1C-817E-9FD93F9775AD}" v="6" dt="2026-01-16T20:46:01.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1" autoAdjust="0"/>
    <p:restoredTop sz="94291" autoAdjust="0"/>
  </p:normalViewPr>
  <p:slideViewPr>
    <p:cSldViewPr snapToGrid="0">
      <p:cViewPr varScale="1">
        <p:scale>
          <a:sx n="64" d="100"/>
          <a:sy n="64" d="100"/>
        </p:scale>
        <p:origin x="32" y="32"/>
      </p:cViewPr>
      <p:guideLst>
        <p:guide orient="horz" pos="1008"/>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 Luckey" userId="f2ce7aca-bbf0-41fa-abd8-13cbc9c44408" providerId="ADAL" clId="{B32A9E2B-8D8A-4D8A-AFC3-A6BA50D3257A}"/>
    <pc:docChg chg="custSel addSld delSld modSld sldOrd">
      <pc:chgData name="Kara Luckey" userId="f2ce7aca-bbf0-41fa-abd8-13cbc9c44408" providerId="ADAL" clId="{B32A9E2B-8D8A-4D8A-AFC3-A6BA50D3257A}" dt="2026-01-16T20:46:01.582" v="205"/>
      <pc:docMkLst>
        <pc:docMk/>
      </pc:docMkLst>
      <pc:sldChg chg="modSp mod">
        <pc:chgData name="Kara Luckey" userId="f2ce7aca-bbf0-41fa-abd8-13cbc9c44408" providerId="ADAL" clId="{B32A9E2B-8D8A-4D8A-AFC3-A6BA50D3257A}" dt="2026-01-16T20:37:27.175" v="31" actId="1076"/>
        <pc:sldMkLst>
          <pc:docMk/>
          <pc:sldMk cId="110857731" sldId="1324"/>
        </pc:sldMkLst>
        <pc:picChg chg="mod">
          <ac:chgData name="Kara Luckey" userId="f2ce7aca-bbf0-41fa-abd8-13cbc9c44408" providerId="ADAL" clId="{B32A9E2B-8D8A-4D8A-AFC3-A6BA50D3257A}" dt="2026-01-16T20:37:27.175" v="31" actId="1076"/>
          <ac:picMkLst>
            <pc:docMk/>
            <pc:sldMk cId="110857731" sldId="1324"/>
            <ac:picMk id="2" creationId="{53103561-DB36-12B6-7E91-8626FDF638E4}"/>
          </ac:picMkLst>
        </pc:picChg>
        <pc:cxnChg chg="ord">
          <ac:chgData name="Kara Luckey" userId="f2ce7aca-bbf0-41fa-abd8-13cbc9c44408" providerId="ADAL" clId="{B32A9E2B-8D8A-4D8A-AFC3-A6BA50D3257A}" dt="2026-01-16T20:37:18.191" v="29" actId="166"/>
          <ac:cxnSpMkLst>
            <pc:docMk/>
            <pc:sldMk cId="110857731" sldId="1324"/>
            <ac:cxnSpMk id="13" creationId="{FFDFE151-55C5-1DA4-7DC7-942943F6C084}"/>
          </ac:cxnSpMkLst>
        </pc:cxnChg>
      </pc:sldChg>
      <pc:sldChg chg="modSp mod">
        <pc:chgData name="Kara Luckey" userId="f2ce7aca-bbf0-41fa-abd8-13cbc9c44408" providerId="ADAL" clId="{B32A9E2B-8D8A-4D8A-AFC3-A6BA50D3257A}" dt="2026-01-16T20:40:06.460" v="56" actId="20577"/>
        <pc:sldMkLst>
          <pc:docMk/>
          <pc:sldMk cId="1654994909" sldId="1360"/>
        </pc:sldMkLst>
        <pc:spChg chg="mod">
          <ac:chgData name="Kara Luckey" userId="f2ce7aca-bbf0-41fa-abd8-13cbc9c44408" providerId="ADAL" clId="{B32A9E2B-8D8A-4D8A-AFC3-A6BA50D3257A}" dt="2026-01-16T20:40:06.460" v="56" actId="20577"/>
          <ac:spMkLst>
            <pc:docMk/>
            <pc:sldMk cId="1654994909" sldId="1360"/>
            <ac:spMk id="2" creationId="{B04DAD23-2F97-C517-6DD6-3911F4AF9522}"/>
          </ac:spMkLst>
        </pc:spChg>
      </pc:sldChg>
      <pc:sldChg chg="modSp mod">
        <pc:chgData name="Kara Luckey" userId="f2ce7aca-bbf0-41fa-abd8-13cbc9c44408" providerId="ADAL" clId="{B32A9E2B-8D8A-4D8A-AFC3-A6BA50D3257A}" dt="2026-01-16T20:46:01.582" v="205"/>
        <pc:sldMkLst>
          <pc:docMk/>
          <pc:sldMk cId="2275350143" sldId="1380"/>
        </pc:sldMkLst>
        <pc:spChg chg="mod">
          <ac:chgData name="Kara Luckey" userId="f2ce7aca-bbf0-41fa-abd8-13cbc9c44408" providerId="ADAL" clId="{B32A9E2B-8D8A-4D8A-AFC3-A6BA50D3257A}" dt="2026-01-16T20:46:01.582" v="205"/>
          <ac:spMkLst>
            <pc:docMk/>
            <pc:sldMk cId="2275350143" sldId="1380"/>
            <ac:spMk id="11" creationId="{13431102-883D-8A96-C1E3-C530AD94E839}"/>
          </ac:spMkLst>
        </pc:spChg>
      </pc:sldChg>
      <pc:sldChg chg="ord">
        <pc:chgData name="Kara Luckey" userId="f2ce7aca-bbf0-41fa-abd8-13cbc9c44408" providerId="ADAL" clId="{B32A9E2B-8D8A-4D8A-AFC3-A6BA50D3257A}" dt="2026-01-16T20:18:17.502" v="1"/>
        <pc:sldMkLst>
          <pc:docMk/>
          <pc:sldMk cId="1376526625" sldId="1383"/>
        </pc:sldMkLst>
      </pc:sldChg>
      <pc:sldChg chg="modSp mod">
        <pc:chgData name="Kara Luckey" userId="f2ce7aca-bbf0-41fa-abd8-13cbc9c44408" providerId="ADAL" clId="{B32A9E2B-8D8A-4D8A-AFC3-A6BA50D3257A}" dt="2026-01-16T20:34:47.073" v="28" actId="20577"/>
        <pc:sldMkLst>
          <pc:docMk/>
          <pc:sldMk cId="2897175109" sldId="1386"/>
        </pc:sldMkLst>
        <pc:spChg chg="mod">
          <ac:chgData name="Kara Luckey" userId="f2ce7aca-bbf0-41fa-abd8-13cbc9c44408" providerId="ADAL" clId="{B32A9E2B-8D8A-4D8A-AFC3-A6BA50D3257A}" dt="2026-01-16T20:34:47.073" v="28" actId="20577"/>
          <ac:spMkLst>
            <pc:docMk/>
            <pc:sldMk cId="2897175109" sldId="1386"/>
            <ac:spMk id="12" creationId="{C2745E97-81AC-7934-281B-AA1406B06577}"/>
          </ac:spMkLst>
        </pc:spChg>
      </pc:sldChg>
      <pc:sldChg chg="modSp add mod">
        <pc:chgData name="Kara Luckey" userId="f2ce7aca-bbf0-41fa-abd8-13cbc9c44408" providerId="ADAL" clId="{B32A9E2B-8D8A-4D8A-AFC3-A6BA50D3257A}" dt="2026-01-16T20:45:52.054" v="204" actId="313"/>
        <pc:sldMkLst>
          <pc:docMk/>
          <pc:sldMk cId="3159919745" sldId="1388"/>
        </pc:sldMkLst>
        <pc:spChg chg="mod">
          <ac:chgData name="Kara Luckey" userId="f2ce7aca-bbf0-41fa-abd8-13cbc9c44408" providerId="ADAL" clId="{B32A9E2B-8D8A-4D8A-AFC3-A6BA50D3257A}" dt="2026-01-16T20:45:52.054" v="204" actId="313"/>
          <ac:spMkLst>
            <pc:docMk/>
            <pc:sldMk cId="3159919745" sldId="1388"/>
            <ac:spMk id="11" creationId="{72FD2E1A-A618-C348-CA9D-E7B9ECD0C655}"/>
          </ac:spMkLst>
        </pc:spChg>
      </pc:sldChg>
      <pc:sldChg chg="add del">
        <pc:chgData name="Kara Luckey" userId="f2ce7aca-bbf0-41fa-abd8-13cbc9c44408" providerId="ADAL" clId="{B32A9E2B-8D8A-4D8A-AFC3-A6BA50D3257A}" dt="2026-01-16T20:43:46.051" v="58"/>
        <pc:sldMkLst>
          <pc:docMk/>
          <pc:sldMk cId="3592201467" sldId="1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727-FD83-4B2E-BF12-115404A94786}"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B9EEE-F8C5-4420-B1D5-8AADE0A68AEC}" type="slidenum">
              <a:rPr lang="en-US" smtClean="0"/>
              <a:t>‹#›</a:t>
            </a:fld>
            <a:endParaRPr lang="en-US"/>
          </a:p>
        </p:txBody>
      </p:sp>
    </p:spTree>
    <p:extLst>
      <p:ext uri="{BB962C8B-B14F-4D97-AF65-F5344CB8AC3E}">
        <p14:creationId xmlns:p14="http://schemas.microsoft.com/office/powerpoint/2010/main" val="31978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--I IMAGINE ALL OF YOU HAVE BEEN EXPOSED TO THESE IDEAS THROUGHOUT YOUR CAREER, AND WE RECOGNIZE THAT YOU ALL ARE IN DIFFERENT PLACES IN YOUR CAREER AND HAVE DIFFERENT LEVELS OF EXPERIENCE WITH GRANT-WRITING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--BUT WE HOPE THAT THIS PROVIDES A ‘REFRESHER’/’REMINDER’ OF SOME OF THE PRINCIPLES OF SUCCESSFUL PROPOSAL WRITING, AND PERHAPS SOME NEW WAYS OF THINKING ABOUT THE BASICS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--THERE ARE THE BIG THINGS WE REALLY WANT YOU TO WALK AWAY WITH TODAY…</a:t>
            </a:r>
          </a:p>
        </p:txBody>
      </p:sp>
      <p:sp>
        <p:nvSpPr>
          <p:cNvPr id="4" name="Slide Number Placeholder 3"/>
          <p:cNvSpPr>
            <a:spLocks noGrp="1"/>
          </p:cNvSpPr>
          <p:nvPr>
            <p:ph type="sldNum" sz="quarter" idx="10"/>
          </p:nvPr>
        </p:nvSpPr>
        <p:spPr/>
        <p:txBody>
          <a:bodyPr/>
          <a:lstStyle/>
          <a:p>
            <a:fld id="{0DB3E2D4-434A-1A45-8864-312E107412AC}" type="slidenum">
              <a:rPr lang="en-US" smtClean="0"/>
              <a:t>2</a:t>
            </a:fld>
            <a:endParaRPr lang="en-US"/>
          </a:p>
        </p:txBody>
      </p:sp>
    </p:spTree>
    <p:extLst>
      <p:ext uri="{BB962C8B-B14F-4D97-AF65-F5344CB8AC3E}">
        <p14:creationId xmlns:p14="http://schemas.microsoft.com/office/powerpoint/2010/main" val="420850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B380B-A18F-696C-F617-08C4F4893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31F51-BFB0-14A5-BAD3-E1B94F006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597E28-C90C-9DC5-226E-0FBECC422681}"/>
              </a:ext>
            </a:extLst>
          </p:cNvPr>
          <p:cNvSpPr>
            <a:spLocks noGrp="1"/>
          </p:cNvSpPr>
          <p:nvPr>
            <p:ph type="body" idx="1"/>
          </p:nvPr>
        </p:nvSpPr>
        <p:spPr/>
        <p:txBody>
          <a:bodyPr/>
          <a:lstStyle/>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Sponsors are risk-adverse, look to collaborate with experienced PIs</a:t>
            </a:r>
          </a:p>
          <a:p>
            <a:pPr marL="1060424" lvl="1" indent="-300559">
              <a:spcBef>
                <a:spcPts val="800"/>
              </a:spcBef>
              <a:buFont typeface="Symbol" panose="05050102010706020507" pitchFamily="18" charset="2"/>
              <a:buChar char="-"/>
              <a:defRPr/>
            </a:pP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Collaborators with track records can increase confidence / competitiveness</a:t>
            </a:r>
          </a:p>
          <a:p>
            <a:pPr marL="1060424" lvl="1" indent="-300559">
              <a:spcBef>
                <a:spcPts val="800"/>
              </a:spcBef>
              <a:buFont typeface="Symbol" panose="05050102010706020507" pitchFamily="18" charset="2"/>
              <a:buChar char="-"/>
              <a:defRPr/>
            </a:pPr>
            <a:r>
              <a:rPr lang="en-US" sz="2133" i="1">
                <a:highlight>
                  <a:srgbClr val="FFFF00"/>
                </a:highlight>
                <a:latin typeface="Open Sans" panose="020B0606030504020204" pitchFamily="34" charset="0"/>
                <a:ea typeface="Open Sans" panose="020B0606030504020204" pitchFamily="34" charset="0"/>
                <a:cs typeface="Open Sans" panose="020B0606030504020204" pitchFamily="34" charset="0"/>
              </a:rPr>
              <a:t>And </a:t>
            </a: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can be helpful for your development as a PI</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Seek opportunities to build your own track record, even with small roles</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‘Lone PI’ approach increasingly less common</a:t>
            </a:r>
          </a:p>
          <a:p>
            <a:pPr defTabSz="483306">
              <a:defRPr/>
            </a:pPr>
            <a:endParaRPr lang="en-US" sz="1300">
              <a:highlight>
                <a:srgbClr val="FFFF00"/>
              </a:highlight>
              <a:latin typeface="Open Sans" panose="020B0606030504020204"/>
              <a:cs typeface="Arial" panose="020B0604020202020204" pitchFamily="34" charset="0"/>
            </a:endParaRPr>
          </a:p>
        </p:txBody>
      </p:sp>
      <p:sp>
        <p:nvSpPr>
          <p:cNvPr id="4" name="Slide Number Placeholder 3">
            <a:extLst>
              <a:ext uri="{FF2B5EF4-FFF2-40B4-BE49-F238E27FC236}">
                <a16:creationId xmlns:a16="http://schemas.microsoft.com/office/drawing/2014/main" id="{405214CE-EC1B-D1EE-D445-B4B9923DF768}"/>
              </a:ext>
            </a:extLst>
          </p:cNvPr>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915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5AB12-4EA1-4754-73DB-9F1C7646F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0F872-0F9F-2AE9-1337-DE2BB519E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055E0B-A936-6F85-2143-099817ACD19E}"/>
              </a:ext>
            </a:extLst>
          </p:cNvPr>
          <p:cNvSpPr>
            <a:spLocks noGrp="1"/>
          </p:cNvSpPr>
          <p:nvPr>
            <p:ph type="body" idx="1"/>
          </p:nvPr>
        </p:nvSpPr>
        <p:spPr/>
        <p:txBody>
          <a:bodyPr/>
          <a:lstStyle/>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Sponsors are risk-adverse, look to collaborate with experienced PIs</a:t>
            </a:r>
          </a:p>
          <a:p>
            <a:pPr marL="1060424" lvl="1" indent="-300559">
              <a:spcBef>
                <a:spcPts val="800"/>
              </a:spcBef>
              <a:buFont typeface="Symbol" panose="05050102010706020507" pitchFamily="18" charset="2"/>
              <a:buChar char="-"/>
              <a:defRPr/>
            </a:pP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Collaborators with track records can increase confidence / competitiveness</a:t>
            </a:r>
          </a:p>
          <a:p>
            <a:pPr marL="1060424" lvl="1" indent="-300559">
              <a:spcBef>
                <a:spcPts val="800"/>
              </a:spcBef>
              <a:buFont typeface="Symbol" panose="05050102010706020507" pitchFamily="18" charset="2"/>
              <a:buChar char="-"/>
              <a:defRPr/>
            </a:pPr>
            <a:r>
              <a:rPr lang="en-US" sz="2133" i="1">
                <a:highlight>
                  <a:srgbClr val="FFFF00"/>
                </a:highlight>
                <a:latin typeface="Open Sans" panose="020B0606030504020204" pitchFamily="34" charset="0"/>
                <a:ea typeface="Open Sans" panose="020B0606030504020204" pitchFamily="34" charset="0"/>
                <a:cs typeface="Open Sans" panose="020B0606030504020204" pitchFamily="34" charset="0"/>
              </a:rPr>
              <a:t>And </a:t>
            </a: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can be helpful for your development as a PI</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Seek opportunities to build your own track record, even with small roles</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‘Lone PI’ approach increasingly less common</a:t>
            </a:r>
          </a:p>
          <a:p>
            <a:pPr defTabSz="483306">
              <a:defRPr/>
            </a:pPr>
            <a:endParaRPr lang="en-US" sz="1300">
              <a:highlight>
                <a:srgbClr val="FFFF00"/>
              </a:highlight>
              <a:latin typeface="Open Sans" panose="020B0606030504020204"/>
              <a:cs typeface="Arial" panose="020B0604020202020204" pitchFamily="34" charset="0"/>
            </a:endParaRPr>
          </a:p>
        </p:txBody>
      </p:sp>
      <p:sp>
        <p:nvSpPr>
          <p:cNvPr id="4" name="Slide Number Placeholder 3">
            <a:extLst>
              <a:ext uri="{FF2B5EF4-FFF2-40B4-BE49-F238E27FC236}">
                <a16:creationId xmlns:a16="http://schemas.microsoft.com/office/drawing/2014/main" id="{AD529639-9B6B-DD31-0191-D51D4BBB4E98}"/>
              </a:ext>
            </a:extLst>
          </p:cNvPr>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76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endParaRPr lang="en-US" sz="1300">
              <a:highlight>
                <a:srgbClr val="FFFF00"/>
              </a:highlight>
              <a:latin typeface="Open Sans" panose="020B0606030504020204"/>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831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YOU’VE DECIDED IT’S A GO, AND YOU’RE BUCKLING IN TO PURSUE</a:t>
            </a:r>
          </a:p>
          <a:p>
            <a:r>
              <a:rPr lang="en-US"/>
              <a:t>--THE FIRST THING TO DO IS TO GET A SOLID HANDLE ON THE SPONSR’S OBJECTIVES</a:t>
            </a:r>
          </a:p>
          <a:p>
            <a:r>
              <a:rPr lang="en-US"/>
              <a:t>--THESE – NOT YOUR PROJECT AIMS - WILL BE YOUR GUIDING NORTH STAR THROUGHOUT THE PROPOSAL DEVELOPMENT AND WRITING PROCESS – ALWAYS COMING BACK TO THESE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759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--BASICALLY YOU’RE LOOKING FOR THAT SWEET SPOT BETWEEN…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639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2185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537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4560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endParaRPr lang="en-US" sz="1300">
              <a:highlight>
                <a:srgbClr val="FFFF00"/>
              </a:highlight>
              <a:latin typeface="Open Sans" panose="020B0606030504020204"/>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8128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9052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endParaRPr lang="en-US"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057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550" marR="0" lvl="0" indent="-231775" algn="l" defTabSz="609570" rtl="0" eaLnBrk="1" fontAlgn="auto" latinLnBrk="0" hangingPunct="1">
              <a:lnSpc>
                <a:spcPct val="100000"/>
              </a:lnSpc>
              <a:spcBef>
                <a:spcPts val="160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Visually maps project activities to expected results and sponsor objectives</a:t>
            </a:r>
          </a:p>
          <a:p>
            <a:pPr marL="463550" marR="0" lvl="0" indent="-231775" algn="l" defTabSz="609570" rtl="0" eaLnBrk="1" fontAlgn="auto" latinLnBrk="0" hangingPunct="1">
              <a:lnSpc>
                <a:spcPct val="100000"/>
              </a:lnSpc>
              <a:spcBef>
                <a:spcPts val="160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Saves time, frustration in the long-run – particularly if working with a team</a:t>
            </a:r>
          </a:p>
          <a:p>
            <a:pPr marL="463550" marR="0" lvl="0" indent="-231775" algn="l" defTabSz="609570" rtl="0" eaLnBrk="1" fontAlgn="auto" latinLnBrk="0" hangingPunct="1">
              <a:lnSpc>
                <a:spcPct val="100000"/>
              </a:lnSpc>
              <a:spcBef>
                <a:spcPts val="160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Often most valuable when ‘Reverse Engineered’</a:t>
            </a:r>
          </a:p>
          <a:p>
            <a:pPr defTabSz="483306">
              <a:defRPr/>
            </a:pPr>
            <a:endParaRPr lang="en-US" sz="1300" dirty="0">
              <a:highlight>
                <a:srgbClr val="FFFF00"/>
              </a:highlight>
              <a:latin typeface="Open Sans" panose="020B0606030504020204"/>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85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a:highlight>
                  <a:srgbClr val="FFFF00"/>
                </a:highlight>
                <a:latin typeface="Open Sans" panose="020B0606030504020204"/>
                <a:cs typeface="Arial" panose="020B0604020202020204" pitchFamily="34" charset="0"/>
              </a:rPr>
              <a:t>--We can also help with SCOPE – one of the more common reviewer comments we see - overcommitted</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5262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If there’s one thing I want you to come away from today it’s: </a:t>
            </a:r>
            <a:r>
              <a:rPr lang="en-US" sz="1200" b="1" kern="1200">
                <a:solidFill>
                  <a:schemeClr val="tx1"/>
                </a:solidFill>
                <a:effectLst/>
                <a:latin typeface="+mn-lt"/>
                <a:ea typeface="+mn-ea"/>
                <a:cs typeface="+mn-cs"/>
              </a:rPr>
              <a:t>EVERY PROPOSAL IS A SALES PITCH</a:t>
            </a:r>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-So you CAN’T APPROACH AS YOU WOULD A PEER-REVIEW PAPER</a:t>
            </a:r>
          </a:p>
          <a:p>
            <a:pPr lvl="1"/>
            <a:r>
              <a:rPr lang="en-US" sz="1200" kern="1200">
                <a:solidFill>
                  <a:schemeClr val="tx1"/>
                </a:solidFill>
                <a:effectLst/>
                <a:latin typeface="+mn-lt"/>
                <a:ea typeface="+mn-ea"/>
                <a:cs typeface="+mn-cs"/>
              </a:rPr>
              <a:t>-You are SELLING STOCK IN YOUR IDEA and to various extents depending on the funder – YOURSELF</a:t>
            </a:r>
          </a:p>
          <a:p>
            <a:pPr lvl="1"/>
            <a:r>
              <a:rPr lang="en-US" sz="1200" kern="1200">
                <a:solidFill>
                  <a:schemeClr val="tx1"/>
                </a:solidFill>
                <a:effectLst/>
                <a:latin typeface="+mn-lt"/>
                <a:ea typeface="+mn-ea"/>
                <a:cs typeface="+mn-cs"/>
              </a:rPr>
              <a:t>-Sponsor needs to TRUST THAT YOU WILL DELIVER HIGH ROI</a:t>
            </a:r>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74B529-881A-407F-BB7C-5D0B81EDC0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754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2283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4588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0308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8180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4B9EEE-F8C5-4420-B1D5-8AADE0A68AEC}" type="slidenum">
              <a:rPr lang="en-US" smtClean="0"/>
              <a:t>49</a:t>
            </a:fld>
            <a:endParaRPr lang="en-US"/>
          </a:p>
        </p:txBody>
      </p:sp>
    </p:spTree>
    <p:extLst>
      <p:ext uri="{BB962C8B-B14F-4D97-AF65-F5344CB8AC3E}">
        <p14:creationId xmlns:p14="http://schemas.microsoft.com/office/powerpoint/2010/main" val="27218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1290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GET BACK TO THIS IDEA THAT YOU ARE SELLING YOUR IDEA, AND THAT EFFECTIVE SALES PITCHES TELL 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361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things about UWT is the OR – access to resources and level of support not available at other institutions – engage with the team and leverage their support!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340D3-180E-428A-90D8-3707C695F4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289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a:t>
            </a:r>
            <a:r>
              <a:rPr lang="en-US" baseline="0"/>
              <a:t> WAY TO THINK OF THIS is the classic Hero’s Journey TROPE</a:t>
            </a:r>
          </a:p>
          <a:p>
            <a:r>
              <a:rPr lang="en-US"/>
              <a:t>-NO TWISTS/TURNS</a:t>
            </a:r>
          </a:p>
          <a:p>
            <a:r>
              <a:rPr lang="en-US"/>
              <a:t>-Reviewer</a:t>
            </a:r>
            <a:r>
              <a:rPr lang="en-US" baseline="0"/>
              <a:t> should know EXACTLY WHERE THE PROPOSAL IS GOING</a:t>
            </a:r>
          </a:p>
          <a:p>
            <a:r>
              <a:rPr lang="en-US" baseline="0"/>
              <a:t>-Goal is to REDUCE COGNITIVE LOAD – Feels formulaic because it is!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E4EAFE-2AEB-4E62-B939-6258D4FB94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9804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-Another, more precise way to think about this COMES FROM </a:t>
            </a:r>
            <a:r>
              <a:rPr lang="en-US" sz="1200" b="1" kern="1200">
                <a:solidFill>
                  <a:schemeClr val="tx1"/>
                </a:solidFill>
                <a:effectLst/>
                <a:latin typeface="+mn-lt"/>
                <a:ea typeface="+mn-ea"/>
                <a:cs typeface="+mn-cs"/>
              </a:rPr>
              <a:t>KAREN KELSKY</a:t>
            </a:r>
            <a:r>
              <a:rPr lang="en-US" sz="1200" b="1" kern="1200" baseline="0">
                <a:solidFill>
                  <a:schemeClr val="tx1"/>
                </a:solidFill>
                <a:effectLst/>
                <a:latin typeface="+mn-lt"/>
                <a:ea typeface="+mn-ea"/>
                <a:cs typeface="+mn-cs"/>
              </a:rPr>
              <a:t> - </a:t>
            </a:r>
            <a:r>
              <a:rPr lang="en-US" sz="1200" kern="1200">
                <a:solidFill>
                  <a:schemeClr val="tx1"/>
                </a:solidFill>
                <a:effectLst/>
                <a:latin typeface="+mn-lt"/>
                <a:ea typeface="+mn-ea"/>
                <a:cs typeface="+mn-cs"/>
              </a:rPr>
              <a:t>You might want to check out her website, THE PROFESSOR IS IN – some helpful tools</a:t>
            </a:r>
          </a:p>
          <a:p>
            <a:pPr lvl="0"/>
            <a:r>
              <a:rPr lang="en-US" sz="1200" kern="1200">
                <a:solidFill>
                  <a:schemeClr val="tx1"/>
                </a:solidFill>
                <a:effectLst/>
                <a:latin typeface="+mn-lt"/>
                <a:ea typeface="+mn-ea"/>
                <a:cs typeface="+mn-cs"/>
              </a:rPr>
              <a:t>-PROVIDED THIS AS A HANDOUT – I think it can be a really useful template</a:t>
            </a:r>
          </a:p>
          <a:p>
            <a:pPr lvl="0"/>
            <a:r>
              <a:rPr lang="en-US" sz="1200" kern="1200">
                <a:solidFill>
                  <a:schemeClr val="tx1"/>
                </a:solidFill>
                <a:effectLst/>
                <a:latin typeface="+mn-lt"/>
                <a:ea typeface="+mn-ea"/>
                <a:cs typeface="+mn-cs"/>
              </a:rPr>
              <a:t>-FEELS FORMULAIC – BECAUSE IT IS – funders want predictability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74B529-881A-407F-BB7C-5D0B81EDC0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47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7394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952C8-4223-3293-1CCE-38256C579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441CA-A08B-617D-F8F3-E4CFBD436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AABA4-338C-CD02-0EA6-27525FB085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FECEFE-F464-333F-8906-0C5B0DE3C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1575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0BD22-EE19-AE17-675E-361BB1E5A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FDE03-C5E4-A98E-843E-6C98B3641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10A2E-CB29-B7C2-3A90-7595C61C46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1BE3C4-0B35-96F5-1803-F5B89A2CC45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6657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CA969-9D1C-B269-83BD-DDE5861F6F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76EDE-53D1-FA99-58C5-DBB1ECBDD5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56AF4-44C3-D9F3-5156-AC633014F6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DB65E-6FE4-08FF-0A4B-D0DFA5A7FED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2501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B7C5F-CF15-194B-ABDC-BEE4D4FDE5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789EA-6ED0-3A11-EDE6-86C15AE29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DB0F3-6F87-634E-87F0-B9432DBDB8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86815D-835D-3636-163F-CC0D744916B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570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4B9EEE-F8C5-4420-B1D5-8AADE0A68AEC}" type="slidenum">
              <a:rPr lang="en-US" smtClean="0"/>
              <a:t>76</a:t>
            </a:fld>
            <a:endParaRPr lang="en-US"/>
          </a:p>
        </p:txBody>
      </p:sp>
    </p:spTree>
    <p:extLst>
      <p:ext uri="{BB962C8B-B14F-4D97-AF65-F5344CB8AC3E}">
        <p14:creationId xmlns:p14="http://schemas.microsoft.com/office/powerpoint/2010/main" val="641639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855F7-108E-1D3E-31ED-D6170F1BC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215F4-EA9B-BF5F-C214-BA3856A63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976251-279E-0E85-3874-402A9BD9F2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3FA788-EC09-9FA9-DE49-256F96F0B9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B9EEE-F8C5-4420-B1D5-8AADE0A68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804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DBE1C-2E74-9618-5F24-4D8F1E589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6D711-7C0C-8C0A-0E44-FE32D33243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7555BF-9537-3E24-8FA6-A6F53CF681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02D8FB-06D6-9661-6B58-45A193D810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B9EEE-F8C5-4420-B1D5-8AADE0A68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177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EBCC-B914-A23F-324A-1979E4236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8E548-8756-3395-0530-529A3A881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995D4-556C-322A-8954-D608417D4205}"/>
              </a:ext>
            </a:extLst>
          </p:cNvPr>
          <p:cNvSpPr>
            <a:spLocks noGrp="1"/>
          </p:cNvSpPr>
          <p:nvPr>
            <p:ph type="body" idx="1"/>
          </p:nvPr>
        </p:nvSpPr>
        <p:spPr/>
        <p:txBody>
          <a:bodyPr/>
          <a:lstStyle/>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Sponsors are risk-adverse, look to collaborate with experienced PIs</a:t>
            </a:r>
          </a:p>
          <a:p>
            <a:pPr marL="1060424" lvl="1" indent="-300559">
              <a:spcBef>
                <a:spcPts val="800"/>
              </a:spcBef>
              <a:buFont typeface="Symbol" panose="05050102010706020507" pitchFamily="18" charset="2"/>
              <a:buChar char="-"/>
              <a:defRPr/>
            </a:pP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Collaborators with track records can increase confidence / competitiveness</a:t>
            </a:r>
          </a:p>
          <a:p>
            <a:pPr marL="1060424" lvl="1" indent="-300559">
              <a:spcBef>
                <a:spcPts val="800"/>
              </a:spcBef>
              <a:buFont typeface="Symbol" panose="05050102010706020507" pitchFamily="18" charset="2"/>
              <a:buChar char="-"/>
              <a:defRPr/>
            </a:pPr>
            <a:r>
              <a:rPr lang="en-US" sz="2133" i="1">
                <a:highlight>
                  <a:srgbClr val="FFFF00"/>
                </a:highlight>
                <a:latin typeface="Open Sans" panose="020B0606030504020204" pitchFamily="34" charset="0"/>
                <a:ea typeface="Open Sans" panose="020B0606030504020204" pitchFamily="34" charset="0"/>
                <a:cs typeface="Open Sans" panose="020B0606030504020204" pitchFamily="34" charset="0"/>
              </a:rPr>
              <a:t>And </a:t>
            </a: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can be helpful for your development as a PI</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Seek opportunities to build your own track record, even with small roles</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‘Lone PI’ approach increasingly less common</a:t>
            </a:r>
          </a:p>
          <a:p>
            <a:pPr defTabSz="483306">
              <a:defRPr/>
            </a:pPr>
            <a:endParaRPr lang="en-US" sz="1300">
              <a:highlight>
                <a:srgbClr val="FFFF00"/>
              </a:highlight>
              <a:latin typeface="Open Sans" panose="020B0606030504020204"/>
              <a:cs typeface="Arial" panose="020B0604020202020204" pitchFamily="34" charset="0"/>
            </a:endParaRPr>
          </a:p>
        </p:txBody>
      </p:sp>
      <p:sp>
        <p:nvSpPr>
          <p:cNvPr id="4" name="Slide Number Placeholder 3">
            <a:extLst>
              <a:ext uri="{FF2B5EF4-FFF2-40B4-BE49-F238E27FC236}">
                <a16:creationId xmlns:a16="http://schemas.microsoft.com/office/drawing/2014/main" id="{A15E040C-1563-2102-E5D6-81B26C090886}"/>
              </a:ext>
            </a:extLst>
          </p:cNvPr>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6395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1D28B-BC94-6182-6F87-EC674147E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E635B-B85F-A31F-3D59-DCFD0FE54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701F4-E7BD-7E05-BCA2-E246B10290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4E1D0F-53B9-04CB-B0AF-7F18ED2A30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B9EEE-F8C5-4420-B1D5-8AADE0A68A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57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Sponsors are risk-adverse, look to collaborate with experienced PIs</a:t>
            </a:r>
          </a:p>
          <a:p>
            <a:pPr marL="1060424" lvl="1" indent="-300559">
              <a:spcBef>
                <a:spcPts val="800"/>
              </a:spcBef>
              <a:buFont typeface="Symbol" panose="05050102010706020507" pitchFamily="18" charset="2"/>
              <a:buChar char="-"/>
              <a:defRPr/>
            </a:pP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Collaborators with track records can increase confidence / competitiveness</a:t>
            </a:r>
          </a:p>
          <a:p>
            <a:pPr marL="1060424" lvl="1" indent="-300559">
              <a:spcBef>
                <a:spcPts val="800"/>
              </a:spcBef>
              <a:buFont typeface="Symbol" panose="05050102010706020507" pitchFamily="18" charset="2"/>
              <a:buChar char="-"/>
              <a:defRPr/>
            </a:pPr>
            <a:r>
              <a:rPr lang="en-US" sz="2133" i="1">
                <a:highlight>
                  <a:srgbClr val="FFFF00"/>
                </a:highlight>
                <a:latin typeface="Open Sans" panose="020B0606030504020204" pitchFamily="34" charset="0"/>
                <a:ea typeface="Open Sans" panose="020B0606030504020204" pitchFamily="34" charset="0"/>
                <a:cs typeface="Open Sans" panose="020B0606030504020204" pitchFamily="34" charset="0"/>
              </a:rPr>
              <a:t>And </a:t>
            </a: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can be helpful for your development as a PI</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Seek opportunities to build your own track record, even with small roles</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‘Lone PI’ approach increasingly less common</a:t>
            </a:r>
          </a:p>
          <a:p>
            <a:pPr defTabSz="483306">
              <a:defRPr/>
            </a:pPr>
            <a:endParaRPr lang="en-US" sz="1300">
              <a:highlight>
                <a:srgbClr val="FFFF00"/>
              </a:highlight>
              <a:latin typeface="Open Sans" panose="020B0606030504020204"/>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425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208D0-34F2-AEF9-113F-0FAA4D9A3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AC936-1723-9782-8EAE-E8CC476F5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5E94C-B787-880A-2053-E5A187854BD2}"/>
              </a:ext>
            </a:extLst>
          </p:cNvPr>
          <p:cNvSpPr>
            <a:spLocks noGrp="1"/>
          </p:cNvSpPr>
          <p:nvPr>
            <p:ph type="body" idx="1"/>
          </p:nvPr>
        </p:nvSpPr>
        <p:spPr/>
        <p:txBody>
          <a:bodyPr/>
          <a:lstStyle/>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Sponsors are risk-adverse, look to collaborate with experienced PIs</a:t>
            </a:r>
          </a:p>
          <a:p>
            <a:pPr marL="1060424" lvl="1" indent="-300559">
              <a:spcBef>
                <a:spcPts val="800"/>
              </a:spcBef>
              <a:buFont typeface="Symbol" panose="05050102010706020507" pitchFamily="18" charset="2"/>
              <a:buChar char="-"/>
              <a:defRPr/>
            </a:pP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Collaborators with track records can increase confidence / competitiveness</a:t>
            </a:r>
          </a:p>
          <a:p>
            <a:pPr marL="1060424" lvl="1" indent="-300559">
              <a:spcBef>
                <a:spcPts val="800"/>
              </a:spcBef>
              <a:buFont typeface="Symbol" panose="05050102010706020507" pitchFamily="18" charset="2"/>
              <a:buChar char="-"/>
              <a:defRPr/>
            </a:pPr>
            <a:r>
              <a:rPr lang="en-US" sz="2133" i="1">
                <a:highlight>
                  <a:srgbClr val="FFFF00"/>
                </a:highlight>
                <a:latin typeface="Open Sans" panose="020B0606030504020204" pitchFamily="34" charset="0"/>
                <a:ea typeface="Open Sans" panose="020B0606030504020204" pitchFamily="34" charset="0"/>
                <a:cs typeface="Open Sans" panose="020B0606030504020204" pitchFamily="34" charset="0"/>
              </a:rPr>
              <a:t>And </a:t>
            </a: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can be helpful for your development as a PI</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Seek opportunities to build your own track record, even with small roles</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‘Lone PI’ approach increasingly less common</a:t>
            </a:r>
          </a:p>
          <a:p>
            <a:pPr defTabSz="483306">
              <a:defRPr/>
            </a:pPr>
            <a:endParaRPr lang="en-US" sz="1300">
              <a:highlight>
                <a:srgbClr val="FFFF00"/>
              </a:highlight>
              <a:latin typeface="Open Sans" panose="020B0606030504020204"/>
              <a:cs typeface="Arial" panose="020B0604020202020204" pitchFamily="34" charset="0"/>
            </a:endParaRPr>
          </a:p>
        </p:txBody>
      </p:sp>
      <p:sp>
        <p:nvSpPr>
          <p:cNvPr id="4" name="Slide Number Placeholder 3">
            <a:extLst>
              <a:ext uri="{FF2B5EF4-FFF2-40B4-BE49-F238E27FC236}">
                <a16:creationId xmlns:a16="http://schemas.microsoft.com/office/drawing/2014/main" id="{756933F6-E79A-1A6A-B286-5DC5B328D210}"/>
              </a:ext>
            </a:extLst>
          </p:cNvPr>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41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7B63A-A416-9ECF-99CB-DD94B8791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4C37C-6609-92F6-F371-144C52DACA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60517-E9BD-8132-0682-AED95FC1FF4F}"/>
              </a:ext>
            </a:extLst>
          </p:cNvPr>
          <p:cNvSpPr>
            <a:spLocks noGrp="1"/>
          </p:cNvSpPr>
          <p:nvPr>
            <p:ph type="body" idx="1"/>
          </p:nvPr>
        </p:nvSpPr>
        <p:spPr/>
        <p:txBody>
          <a:bodyPr/>
          <a:lstStyle/>
          <a:p>
            <a:pPr marL="620168" indent="-311143">
              <a:spcBef>
                <a:spcPts val="2400"/>
              </a:spcBef>
              <a:buFont typeface="Arial" panose="020B0604020202020204" pitchFamily="34" charset="0"/>
              <a:buChar char="•"/>
              <a:defRPr/>
            </a:pPr>
            <a:r>
              <a:rPr lang="en-US" sz="2400" b="1" dirty="0">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Sponsors are risk-adverse, look to collaborate with experienced PIs</a:t>
            </a:r>
          </a:p>
          <a:p>
            <a:pPr marL="1060424" lvl="1" indent="-300559">
              <a:spcBef>
                <a:spcPts val="800"/>
              </a:spcBef>
              <a:buFont typeface="Symbol" panose="05050102010706020507" pitchFamily="18" charset="2"/>
              <a:buChar char="-"/>
              <a:defRPr/>
            </a:pPr>
            <a:r>
              <a:rPr lang="en-US" sz="2133" dirty="0">
                <a:highlight>
                  <a:srgbClr val="FFFF00"/>
                </a:highlight>
                <a:latin typeface="Open Sans" panose="020B0606030504020204" pitchFamily="34" charset="0"/>
                <a:ea typeface="Open Sans" panose="020B0606030504020204" pitchFamily="34" charset="0"/>
                <a:cs typeface="Open Sans" panose="020B0606030504020204" pitchFamily="34" charset="0"/>
              </a:rPr>
              <a:t>Collaborators with track records can increase confidence / competitiveness</a:t>
            </a:r>
          </a:p>
          <a:p>
            <a:pPr marL="1060424" lvl="1" indent="-300559">
              <a:spcBef>
                <a:spcPts val="800"/>
              </a:spcBef>
              <a:buFont typeface="Symbol" panose="05050102010706020507" pitchFamily="18" charset="2"/>
              <a:buChar char="-"/>
              <a:defRPr/>
            </a:pPr>
            <a:r>
              <a:rPr lang="en-US" sz="2133" i="1" dirty="0">
                <a:highlight>
                  <a:srgbClr val="FFFF00"/>
                </a:highlight>
                <a:latin typeface="Open Sans" panose="020B0606030504020204" pitchFamily="34" charset="0"/>
                <a:ea typeface="Open Sans" panose="020B0606030504020204" pitchFamily="34" charset="0"/>
                <a:cs typeface="Open Sans" panose="020B0606030504020204" pitchFamily="34" charset="0"/>
              </a:rPr>
              <a:t>And </a:t>
            </a:r>
            <a:r>
              <a:rPr lang="en-US" sz="2133" dirty="0">
                <a:highlight>
                  <a:srgbClr val="FFFF00"/>
                </a:highlight>
                <a:latin typeface="Open Sans" panose="020B0606030504020204" pitchFamily="34" charset="0"/>
                <a:ea typeface="Open Sans" panose="020B0606030504020204" pitchFamily="34" charset="0"/>
                <a:cs typeface="Open Sans" panose="020B0606030504020204" pitchFamily="34" charset="0"/>
              </a:rPr>
              <a:t>can be helpful for your development as a PI</a:t>
            </a:r>
          </a:p>
          <a:p>
            <a:pPr marL="620168" indent="-311143">
              <a:spcBef>
                <a:spcPts val="2400"/>
              </a:spcBef>
              <a:buFont typeface="Arial" panose="020B0604020202020204" pitchFamily="34" charset="0"/>
              <a:buChar char="•"/>
              <a:defRPr/>
            </a:pPr>
            <a:r>
              <a:rPr lang="en-US" sz="2400" b="1" dirty="0">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Seek opportunities to build your own track record, even with small roles</a:t>
            </a:r>
          </a:p>
          <a:p>
            <a:pPr marL="620168" indent="-311143">
              <a:spcBef>
                <a:spcPts val="2400"/>
              </a:spcBef>
              <a:buFont typeface="Arial" panose="020B0604020202020204" pitchFamily="34" charset="0"/>
              <a:buChar char="•"/>
              <a:defRPr/>
            </a:pPr>
            <a:r>
              <a:rPr lang="en-US" sz="2400" b="1" dirty="0">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‘Lone PI’ approach increasingly less common</a:t>
            </a:r>
          </a:p>
          <a:p>
            <a:pPr defTabSz="483306">
              <a:defRPr/>
            </a:pPr>
            <a:endParaRPr lang="en-US" sz="1300" dirty="0">
              <a:highlight>
                <a:srgbClr val="FFFF00"/>
              </a:highlight>
              <a:latin typeface="Open Sans" panose="020B0606030504020204"/>
              <a:cs typeface="Arial" panose="020B0604020202020204" pitchFamily="34" charset="0"/>
            </a:endParaRPr>
          </a:p>
        </p:txBody>
      </p:sp>
      <p:sp>
        <p:nvSpPr>
          <p:cNvPr id="4" name="Slide Number Placeholder 3">
            <a:extLst>
              <a:ext uri="{FF2B5EF4-FFF2-40B4-BE49-F238E27FC236}">
                <a16:creationId xmlns:a16="http://schemas.microsoft.com/office/drawing/2014/main" id="{6F6C64E3-84B1-83C2-9CCA-BD64889B45A8}"/>
              </a:ext>
            </a:extLst>
          </p:cNvPr>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854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1B8C0-778D-558A-01A6-398612CE4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A241A-E346-0222-915D-F4431B5DE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8EAFB1-078F-59EF-ECF3-3A4C2848BA39}"/>
              </a:ext>
            </a:extLst>
          </p:cNvPr>
          <p:cNvSpPr>
            <a:spLocks noGrp="1"/>
          </p:cNvSpPr>
          <p:nvPr>
            <p:ph type="body" idx="1"/>
          </p:nvPr>
        </p:nvSpPr>
        <p:spPr/>
        <p:txBody>
          <a:bodyPr/>
          <a:lstStyle/>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Sponsors are risk-adverse, look to collaborate with experienced PIs</a:t>
            </a:r>
          </a:p>
          <a:p>
            <a:pPr marL="1060424" lvl="1" indent="-300559">
              <a:spcBef>
                <a:spcPts val="800"/>
              </a:spcBef>
              <a:buFont typeface="Symbol" panose="05050102010706020507" pitchFamily="18" charset="2"/>
              <a:buChar char="-"/>
              <a:defRPr/>
            </a:pP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Collaborators with track records can increase confidence / competitiveness</a:t>
            </a:r>
          </a:p>
          <a:p>
            <a:pPr marL="1060424" lvl="1" indent="-300559">
              <a:spcBef>
                <a:spcPts val="800"/>
              </a:spcBef>
              <a:buFont typeface="Symbol" panose="05050102010706020507" pitchFamily="18" charset="2"/>
              <a:buChar char="-"/>
              <a:defRPr/>
            </a:pPr>
            <a:r>
              <a:rPr lang="en-US" sz="2133" i="1">
                <a:highlight>
                  <a:srgbClr val="FFFF00"/>
                </a:highlight>
                <a:latin typeface="Open Sans" panose="020B0606030504020204" pitchFamily="34" charset="0"/>
                <a:ea typeface="Open Sans" panose="020B0606030504020204" pitchFamily="34" charset="0"/>
                <a:cs typeface="Open Sans" panose="020B0606030504020204" pitchFamily="34" charset="0"/>
              </a:rPr>
              <a:t>And </a:t>
            </a: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can be helpful for your development as a PI</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Seek opportunities to build your own track record, even with small roles</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‘Lone PI’ approach increasingly less common</a:t>
            </a:r>
          </a:p>
          <a:p>
            <a:pPr defTabSz="483306">
              <a:defRPr/>
            </a:pPr>
            <a:endParaRPr lang="en-US" sz="1300">
              <a:highlight>
                <a:srgbClr val="FFFF00"/>
              </a:highlight>
              <a:latin typeface="Open Sans" panose="020B0606030504020204"/>
              <a:cs typeface="Arial" panose="020B0604020202020204" pitchFamily="34" charset="0"/>
            </a:endParaRPr>
          </a:p>
        </p:txBody>
      </p:sp>
      <p:sp>
        <p:nvSpPr>
          <p:cNvPr id="4" name="Slide Number Placeholder 3">
            <a:extLst>
              <a:ext uri="{FF2B5EF4-FFF2-40B4-BE49-F238E27FC236}">
                <a16:creationId xmlns:a16="http://schemas.microsoft.com/office/drawing/2014/main" id="{3C0C2C80-AF05-47B5-7097-671BCDB43F87}"/>
              </a:ext>
            </a:extLst>
          </p:cNvPr>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293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D84D9-7752-4FC9-F424-53DD1731D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57CA61-5567-585E-8CC1-D11E37996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E245F-644B-D3DA-D5B5-CE4968FD686E}"/>
              </a:ext>
            </a:extLst>
          </p:cNvPr>
          <p:cNvSpPr>
            <a:spLocks noGrp="1"/>
          </p:cNvSpPr>
          <p:nvPr>
            <p:ph type="body" idx="1"/>
          </p:nvPr>
        </p:nvSpPr>
        <p:spPr/>
        <p:txBody>
          <a:bodyPr/>
          <a:lstStyle/>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Sponsors are risk-adverse, look to collaborate with experienced PIs</a:t>
            </a:r>
          </a:p>
          <a:p>
            <a:pPr marL="1060424" lvl="1" indent="-300559">
              <a:spcBef>
                <a:spcPts val="800"/>
              </a:spcBef>
              <a:buFont typeface="Symbol" panose="05050102010706020507" pitchFamily="18" charset="2"/>
              <a:buChar char="-"/>
              <a:defRPr/>
            </a:pP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Collaborators with track records can increase confidence / competitiveness</a:t>
            </a:r>
          </a:p>
          <a:p>
            <a:pPr marL="1060424" lvl="1" indent="-300559">
              <a:spcBef>
                <a:spcPts val="800"/>
              </a:spcBef>
              <a:buFont typeface="Symbol" panose="05050102010706020507" pitchFamily="18" charset="2"/>
              <a:buChar char="-"/>
              <a:defRPr/>
            </a:pPr>
            <a:r>
              <a:rPr lang="en-US" sz="2133" i="1">
                <a:highlight>
                  <a:srgbClr val="FFFF00"/>
                </a:highlight>
                <a:latin typeface="Open Sans" panose="020B0606030504020204" pitchFamily="34" charset="0"/>
                <a:ea typeface="Open Sans" panose="020B0606030504020204" pitchFamily="34" charset="0"/>
                <a:cs typeface="Open Sans" panose="020B0606030504020204" pitchFamily="34" charset="0"/>
              </a:rPr>
              <a:t>And </a:t>
            </a:r>
            <a:r>
              <a:rPr lang="en-US" sz="2133">
                <a:highlight>
                  <a:srgbClr val="FFFF00"/>
                </a:highlight>
                <a:latin typeface="Open Sans" panose="020B0606030504020204" pitchFamily="34" charset="0"/>
                <a:ea typeface="Open Sans" panose="020B0606030504020204" pitchFamily="34" charset="0"/>
                <a:cs typeface="Open Sans" panose="020B0606030504020204" pitchFamily="34" charset="0"/>
              </a:rPr>
              <a:t>can be helpful for your development as a PI</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Seek opportunities to build your own track record, even with small roles</a:t>
            </a:r>
          </a:p>
          <a:p>
            <a:pPr marL="620168" indent="-311143">
              <a:spcBef>
                <a:spcPts val="2400"/>
              </a:spcBef>
              <a:buFont typeface="Arial" panose="020B0604020202020204" pitchFamily="34" charset="0"/>
              <a:buChar char="•"/>
              <a:defRPr/>
            </a:pPr>
            <a:r>
              <a:rPr lang="en-US" sz="2400" b="1">
                <a:solidFill>
                  <a:srgbClr val="003282"/>
                </a:solidFill>
                <a:highlight>
                  <a:srgbClr val="FFFF00"/>
                </a:highlight>
                <a:latin typeface="Open Sans" panose="020B0606030504020204" pitchFamily="34" charset="0"/>
                <a:ea typeface="Open Sans" panose="020B0606030504020204" pitchFamily="34" charset="0"/>
                <a:cs typeface="Open Sans" panose="020B0606030504020204" pitchFamily="34" charset="0"/>
              </a:rPr>
              <a:t>‘Lone PI’ approach increasingly less common</a:t>
            </a:r>
          </a:p>
          <a:p>
            <a:pPr defTabSz="483306">
              <a:defRPr/>
            </a:pPr>
            <a:endParaRPr lang="en-US" sz="1300">
              <a:highlight>
                <a:srgbClr val="FFFF00"/>
              </a:highlight>
              <a:latin typeface="Open Sans" panose="020B0606030504020204"/>
              <a:cs typeface="Arial" panose="020B0604020202020204" pitchFamily="34" charset="0"/>
            </a:endParaRPr>
          </a:p>
        </p:txBody>
      </p:sp>
      <p:sp>
        <p:nvSpPr>
          <p:cNvPr id="4" name="Slide Number Placeholder 3">
            <a:extLst>
              <a:ext uri="{FF2B5EF4-FFF2-40B4-BE49-F238E27FC236}">
                <a16:creationId xmlns:a16="http://schemas.microsoft.com/office/drawing/2014/main" id="{BDBB32B1-19E7-13CC-64BA-C9B164772189}"/>
              </a:ext>
            </a:extLst>
          </p:cNvPr>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B3E2D4-434A-1A45-8864-312E107412A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61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8CC9-1C5D-4FB7-B320-E7FBFB05BD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EC6465-6C6D-45F7-8FA7-7ED2AA593F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D853DD-1E8F-4EF6-B38E-3EC338147694}"/>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5" name="Footer Placeholder 4">
            <a:extLst>
              <a:ext uri="{FF2B5EF4-FFF2-40B4-BE49-F238E27FC236}">
                <a16:creationId xmlns:a16="http://schemas.microsoft.com/office/drawing/2014/main" id="{A3D7D534-FABB-4B02-85A7-198B56012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1B6B8-62FC-4740-93EF-5421D8A93916}"/>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289935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781A9-ED82-4938-AEFE-77319F15AD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1A26F5-CCE5-427D-AA82-F6DEDC62C3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19750-DAFB-4146-8C23-1E370877F0B4}"/>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5" name="Footer Placeholder 4">
            <a:extLst>
              <a:ext uri="{FF2B5EF4-FFF2-40B4-BE49-F238E27FC236}">
                <a16:creationId xmlns:a16="http://schemas.microsoft.com/office/drawing/2014/main" id="{57054937-FD63-40B9-9FF1-9D361EE67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57505-93CD-4488-8A14-FD2F8A9F891A}"/>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197298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44A4FB-3097-4DE8-9460-7DE3C34B32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DCD79C-983A-4B8B-AE09-A143B6FEA2F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3FBBA-923A-4FA5-803B-9D710D03B1E9}"/>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5" name="Footer Placeholder 4">
            <a:extLst>
              <a:ext uri="{FF2B5EF4-FFF2-40B4-BE49-F238E27FC236}">
                <a16:creationId xmlns:a16="http://schemas.microsoft.com/office/drawing/2014/main" id="{5F0EA282-081E-42DB-AED3-774C8966E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5F90D-FF4F-4ABC-91F7-590242FCF929}"/>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15142812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A6BF-956A-70A9-3EFF-15E35D2E43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3657F8-FA7E-8498-D179-DC86322AA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F97451-B1DB-BE79-EDEB-A1B7E9865A79}"/>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5" name="Footer Placeholder 4">
            <a:extLst>
              <a:ext uri="{FF2B5EF4-FFF2-40B4-BE49-F238E27FC236}">
                <a16:creationId xmlns:a16="http://schemas.microsoft.com/office/drawing/2014/main" id="{B293A598-68F5-23BD-59B6-5F151CB95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49108-9EE6-1778-37CB-68925510EE21}"/>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4038887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DABC-3FEB-8E5D-F99A-ED860C011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7BD0C-7F4A-37D7-B9FE-F7FE862CA0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D6DDB-EF6C-C721-C592-333FF2BC9747}"/>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5" name="Footer Placeholder 4">
            <a:extLst>
              <a:ext uri="{FF2B5EF4-FFF2-40B4-BE49-F238E27FC236}">
                <a16:creationId xmlns:a16="http://schemas.microsoft.com/office/drawing/2014/main" id="{96570C1F-5643-A35D-0039-1A97DCFA5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4E4B4-1505-DA7E-25D6-220149F56EFE}"/>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267716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72692-880B-D8B7-56B7-C0CB15E1E9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E56DE-6447-8153-61A9-F7A90D7E3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A40E35-F18B-2D86-BCE7-E5F380BC993F}"/>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5" name="Footer Placeholder 4">
            <a:extLst>
              <a:ext uri="{FF2B5EF4-FFF2-40B4-BE49-F238E27FC236}">
                <a16:creationId xmlns:a16="http://schemas.microsoft.com/office/drawing/2014/main" id="{22449B97-C4D7-11BB-D1FB-2D853B3A4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A6AB3-9EC5-4B87-9BF8-B40306213DC9}"/>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137484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6419-3D63-D924-E15F-4BDBBB0A2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C3C96-2F6A-4B34-FB98-C73BDCFE6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C7E4C3-94A7-E7E6-8461-B4A78E58BA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573196-2795-E86C-BE83-13938FBCED9B}"/>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6" name="Footer Placeholder 5">
            <a:extLst>
              <a:ext uri="{FF2B5EF4-FFF2-40B4-BE49-F238E27FC236}">
                <a16:creationId xmlns:a16="http://schemas.microsoft.com/office/drawing/2014/main" id="{5D5A44EA-F836-CFD8-D54A-D2AC2375C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A72BC-0889-166D-03BD-7B79DB7362C2}"/>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221459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9FB7-72D3-AD47-CFDD-3BDE5EFA9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11E66-B9BC-3345-FA3B-D89185464A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B9C1AE-785C-0ACF-3448-E77B14B685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E33892-D9F3-DAF3-0265-51633F5FA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F8EC33-5E74-77AA-4FF8-902EFECBE0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9B36CF-D3EC-8C11-C7CE-DCBF51514C11}"/>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8" name="Footer Placeholder 7">
            <a:extLst>
              <a:ext uri="{FF2B5EF4-FFF2-40B4-BE49-F238E27FC236}">
                <a16:creationId xmlns:a16="http://schemas.microsoft.com/office/drawing/2014/main" id="{778FFAFD-EDF8-358A-D7B8-F69F53877C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10FE4-C12C-2BE6-CC9C-3E63BDF9AC9B}"/>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1908567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C3D-F288-F2CC-2C9C-D61B7B04D4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2124D5-9F28-C284-0706-D416B7ADCE6E}"/>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4" name="Footer Placeholder 3">
            <a:extLst>
              <a:ext uri="{FF2B5EF4-FFF2-40B4-BE49-F238E27FC236}">
                <a16:creationId xmlns:a16="http://schemas.microsoft.com/office/drawing/2014/main" id="{54D54401-B0E7-32B2-D6F0-D1DFBB295E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C7C700-B18F-27D1-8A8C-F166F903F14B}"/>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137979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BF6A29-7CC5-2BA1-CBA4-94C9528C6FC5}"/>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3" name="Footer Placeholder 2">
            <a:extLst>
              <a:ext uri="{FF2B5EF4-FFF2-40B4-BE49-F238E27FC236}">
                <a16:creationId xmlns:a16="http://schemas.microsoft.com/office/drawing/2014/main" id="{2533C48A-17DD-9B69-D6B0-18B2AB19E3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FBC1F5-811F-0DD8-00A6-E195443BA9FE}"/>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259984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60DF-1355-0894-93D5-6DC1DD797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492FFE-3342-08AD-FACC-F790F8BC0A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32A4C2-0270-1BD0-17FB-6691C9450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56B88-ED71-59BC-6636-0E026C90E0E4}"/>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6" name="Footer Placeholder 5">
            <a:extLst>
              <a:ext uri="{FF2B5EF4-FFF2-40B4-BE49-F238E27FC236}">
                <a16:creationId xmlns:a16="http://schemas.microsoft.com/office/drawing/2014/main" id="{12F0BE62-AF26-A1C6-05A1-733CA49DC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C275A-98C2-0AB8-2E52-2C2A6EF125A1}"/>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228205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3E44-963A-4FF1-9C36-BA70C1E13F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EEDDC-79AD-4AD6-BEF6-7703B46F05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BDE5E-BEB5-4E6E-9DE0-3F400672240F}"/>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5" name="Footer Placeholder 4">
            <a:extLst>
              <a:ext uri="{FF2B5EF4-FFF2-40B4-BE49-F238E27FC236}">
                <a16:creationId xmlns:a16="http://schemas.microsoft.com/office/drawing/2014/main" id="{61DDC5A1-7069-445F-BE26-D1C89E085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A594B-EA85-4E8A-A68E-53CE5E0ABA75}"/>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2632619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3223-B74B-4364-539F-98ED28D382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2B880-AD6D-4CFF-5EB9-D9F290C8F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09BEA3-21B3-7E21-3B6C-F3ACC1D50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A61E0-3DF6-3E7A-FEB4-CF574F9F6D8B}"/>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6" name="Footer Placeholder 5">
            <a:extLst>
              <a:ext uri="{FF2B5EF4-FFF2-40B4-BE49-F238E27FC236}">
                <a16:creationId xmlns:a16="http://schemas.microsoft.com/office/drawing/2014/main" id="{2BC6C622-4E90-B171-BF07-A6B49E2A2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691AC2-3CCA-EE09-C288-10336A132E96}"/>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4229752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C02CD-2D92-A1DD-AF94-E4E4858D1A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B4F4C-6E83-8431-0C2F-6DDA97CA72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A5D95-F1EB-9687-E509-B252466D015A}"/>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5" name="Footer Placeholder 4">
            <a:extLst>
              <a:ext uri="{FF2B5EF4-FFF2-40B4-BE49-F238E27FC236}">
                <a16:creationId xmlns:a16="http://schemas.microsoft.com/office/drawing/2014/main" id="{863F72F0-2C98-053B-1C07-542F311AF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966FF-E5D5-FB6F-EEEF-7F06495DF052}"/>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3602531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89A46-5BF7-8135-39FA-35BCE2B8C8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3F7B3B-D898-95CB-F87C-C7A60F20AB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0459D-D790-A6C3-96BE-E760EACA0B95}"/>
              </a:ext>
            </a:extLst>
          </p:cNvPr>
          <p:cNvSpPr>
            <a:spLocks noGrp="1"/>
          </p:cNvSpPr>
          <p:nvPr>
            <p:ph type="dt" sz="half" idx="10"/>
          </p:nvPr>
        </p:nvSpPr>
        <p:spPr/>
        <p:txBody>
          <a:bodyPr/>
          <a:lstStyle/>
          <a:p>
            <a:fld id="{2DDE66BC-13E3-4F1C-85C1-26F3E93683A3}" type="datetimeFigureOut">
              <a:rPr lang="en-US" smtClean="0"/>
              <a:t>1/16/2026</a:t>
            </a:fld>
            <a:endParaRPr lang="en-US"/>
          </a:p>
        </p:txBody>
      </p:sp>
      <p:sp>
        <p:nvSpPr>
          <p:cNvPr id="5" name="Footer Placeholder 4">
            <a:extLst>
              <a:ext uri="{FF2B5EF4-FFF2-40B4-BE49-F238E27FC236}">
                <a16:creationId xmlns:a16="http://schemas.microsoft.com/office/drawing/2014/main" id="{4CA383A5-A7AD-2BF7-AAD9-E5D23001F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F6D57-7025-9E58-CFB1-9CC91108D6C0}"/>
              </a:ext>
            </a:extLst>
          </p:cNvPr>
          <p:cNvSpPr>
            <a:spLocks noGrp="1"/>
          </p:cNvSpPr>
          <p:nvPr>
            <p:ph type="sldNum" sz="quarter" idx="12"/>
          </p:nvPr>
        </p:nvSpPr>
        <p:spPr/>
        <p:txBody>
          <a:bodyPr/>
          <a:lstStyle/>
          <a:p>
            <a:fld id="{128F16E0-9C2F-43A3-8E64-A07D4337ADA7}" type="slidenum">
              <a:rPr lang="en-US" smtClean="0"/>
              <a:t>‹#›</a:t>
            </a:fld>
            <a:endParaRPr lang="en-US"/>
          </a:p>
        </p:txBody>
      </p:sp>
    </p:spTree>
    <p:extLst>
      <p:ext uri="{BB962C8B-B14F-4D97-AF65-F5344CB8AC3E}">
        <p14:creationId xmlns:p14="http://schemas.microsoft.com/office/powerpoint/2010/main" val="192303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56C5A-0F0C-4C07-B362-0A24BE0E47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468FF-5153-4532-A465-E2FA1BFC35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F1C91F-8C78-4B39-AA7C-08A09C96C74D}"/>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5" name="Footer Placeholder 4">
            <a:extLst>
              <a:ext uri="{FF2B5EF4-FFF2-40B4-BE49-F238E27FC236}">
                <a16:creationId xmlns:a16="http://schemas.microsoft.com/office/drawing/2014/main" id="{365415DE-1208-44E1-A8DD-24142BADB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19AD9-F04C-4B1C-BA93-FBD22D7FE64B}"/>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43647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A88D-0DDA-45C9-9795-B66D6EAF1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1A7E4-0965-4346-8E58-90E888BBC8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72981-011B-41E5-BD63-E2139F5311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62CCB0-9DCB-4BE0-8357-5973EC57F1C1}"/>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6" name="Footer Placeholder 5">
            <a:extLst>
              <a:ext uri="{FF2B5EF4-FFF2-40B4-BE49-F238E27FC236}">
                <a16:creationId xmlns:a16="http://schemas.microsoft.com/office/drawing/2014/main" id="{4D7C8A5A-B5CC-4769-BBFB-F7A72C303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DFBF7-0517-45DD-8DCD-41CD3F13AF95}"/>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311167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E5B8-7000-4BB0-BF98-5031FBD25F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160E2D-DBF3-49B4-805B-6F8F6A362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8FF228-B96E-47B8-92AF-1613FA69F1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1092A1-9A3C-427D-9A72-86BAA783A2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4CF770-0FB7-426F-9200-3F2992F84B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676DBF-C41A-462E-A7C5-652510A90399}"/>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8" name="Footer Placeholder 7">
            <a:extLst>
              <a:ext uri="{FF2B5EF4-FFF2-40B4-BE49-F238E27FC236}">
                <a16:creationId xmlns:a16="http://schemas.microsoft.com/office/drawing/2014/main" id="{F8B488DA-9372-4F43-AA1F-EB1D84D5A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8F645-4F63-431F-B991-71D0D039F4BC}"/>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427196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892D-E84A-40DD-911F-E456F281AF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8C8126-285B-43D4-8CA2-5C0A850E016C}"/>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4" name="Footer Placeholder 3">
            <a:extLst>
              <a:ext uri="{FF2B5EF4-FFF2-40B4-BE49-F238E27FC236}">
                <a16:creationId xmlns:a16="http://schemas.microsoft.com/office/drawing/2014/main" id="{ACF444C5-EB12-436B-8B61-6A67C6B186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674DE7-897A-4B05-B26E-ED53F3640896}"/>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170413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426C5-6D21-456B-9B13-E4663AD6208A}"/>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3" name="Footer Placeholder 2">
            <a:extLst>
              <a:ext uri="{FF2B5EF4-FFF2-40B4-BE49-F238E27FC236}">
                <a16:creationId xmlns:a16="http://schemas.microsoft.com/office/drawing/2014/main" id="{248473EE-5C24-4A6C-8963-5D54223860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55AC3C-BBE6-4CD2-8CF8-314088DC0837}"/>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245053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A32C3-5307-4E83-9BAE-EABD194B7D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526DB7-CE2E-42F8-A905-1016E6D45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F8A38-71B5-4785-9233-A17DA13FC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50992F-D579-4E30-A7A8-E1CA74972976}"/>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6" name="Footer Placeholder 5">
            <a:extLst>
              <a:ext uri="{FF2B5EF4-FFF2-40B4-BE49-F238E27FC236}">
                <a16:creationId xmlns:a16="http://schemas.microsoft.com/office/drawing/2014/main" id="{61E55035-2F79-47E0-B9FC-8CC9CDBDE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7E1687-74DE-4231-A43D-33DA212D1551}"/>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327331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DC0E-CACB-4D42-96BF-DA863AC8DE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AC423F-52A8-4341-B431-E6DCD5CBA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0A64B9-640C-4E3E-8754-DEBDBE7A7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11F558-4F3F-4053-B51F-5246786E7687}"/>
              </a:ext>
            </a:extLst>
          </p:cNvPr>
          <p:cNvSpPr>
            <a:spLocks noGrp="1"/>
          </p:cNvSpPr>
          <p:nvPr>
            <p:ph type="dt" sz="half" idx="10"/>
          </p:nvPr>
        </p:nvSpPr>
        <p:spPr/>
        <p:txBody>
          <a:bodyPr/>
          <a:lstStyle/>
          <a:p>
            <a:fld id="{D774F8E9-D7B5-4C56-AAE5-4115D36BC0AE}" type="datetimeFigureOut">
              <a:rPr lang="en-US" smtClean="0"/>
              <a:t>1/16/2026</a:t>
            </a:fld>
            <a:endParaRPr lang="en-US"/>
          </a:p>
        </p:txBody>
      </p:sp>
      <p:sp>
        <p:nvSpPr>
          <p:cNvPr id="6" name="Footer Placeholder 5">
            <a:extLst>
              <a:ext uri="{FF2B5EF4-FFF2-40B4-BE49-F238E27FC236}">
                <a16:creationId xmlns:a16="http://schemas.microsoft.com/office/drawing/2014/main" id="{FF865911-36DA-4844-87E6-47E962EB1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15222-7529-460D-B440-9BDA73C8AC46}"/>
              </a:ext>
            </a:extLst>
          </p:cNvPr>
          <p:cNvSpPr>
            <a:spLocks noGrp="1"/>
          </p:cNvSpPr>
          <p:nvPr>
            <p:ph type="sldNum" sz="quarter" idx="12"/>
          </p:nvPr>
        </p:nvSpPr>
        <p:spPr/>
        <p:txBody>
          <a:bodyPr/>
          <a:lstStyle/>
          <a:p>
            <a:fld id="{0ED04342-4463-434C-B069-334A7834618A}" type="slidenum">
              <a:rPr lang="en-US" smtClean="0"/>
              <a:t>‹#›</a:t>
            </a:fld>
            <a:endParaRPr lang="en-US"/>
          </a:p>
        </p:txBody>
      </p:sp>
    </p:spTree>
    <p:extLst>
      <p:ext uri="{BB962C8B-B14F-4D97-AF65-F5344CB8AC3E}">
        <p14:creationId xmlns:p14="http://schemas.microsoft.com/office/powerpoint/2010/main" val="224429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AD456-BF0C-4C19-9543-8E5CD3B510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90479A-0146-40AC-B69F-15E240A593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19CD5-E77D-441B-856E-C5BFB20F0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4F8E9-D7B5-4C56-AAE5-4115D36BC0AE}" type="datetimeFigureOut">
              <a:rPr lang="en-US" smtClean="0"/>
              <a:t>1/16/2026</a:t>
            </a:fld>
            <a:endParaRPr lang="en-US"/>
          </a:p>
        </p:txBody>
      </p:sp>
      <p:sp>
        <p:nvSpPr>
          <p:cNvPr id="5" name="Footer Placeholder 4">
            <a:extLst>
              <a:ext uri="{FF2B5EF4-FFF2-40B4-BE49-F238E27FC236}">
                <a16:creationId xmlns:a16="http://schemas.microsoft.com/office/drawing/2014/main" id="{AE9E374A-6481-4A29-8B50-02890152C8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4B5A52-079F-40E8-9A9D-F14679198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04342-4463-434C-B069-334A7834618A}" type="slidenum">
              <a:rPr lang="en-US" smtClean="0"/>
              <a:t>‹#›</a:t>
            </a:fld>
            <a:endParaRPr lang="en-US"/>
          </a:p>
        </p:txBody>
      </p:sp>
    </p:spTree>
    <p:extLst>
      <p:ext uri="{BB962C8B-B14F-4D97-AF65-F5344CB8AC3E}">
        <p14:creationId xmlns:p14="http://schemas.microsoft.com/office/powerpoint/2010/main" val="589982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2C071-FBBD-91CF-E4DC-9372F8C52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646B2D-C899-4D1C-8D10-66008B3D4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AA64B-CBB4-A006-99B5-B2353134B3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E66BC-13E3-4F1C-85C1-26F3E93683A3}" type="datetimeFigureOut">
              <a:rPr lang="en-US" smtClean="0"/>
              <a:t>1/16/2026</a:t>
            </a:fld>
            <a:endParaRPr lang="en-US"/>
          </a:p>
        </p:txBody>
      </p:sp>
      <p:sp>
        <p:nvSpPr>
          <p:cNvPr id="5" name="Footer Placeholder 4">
            <a:extLst>
              <a:ext uri="{FF2B5EF4-FFF2-40B4-BE49-F238E27FC236}">
                <a16:creationId xmlns:a16="http://schemas.microsoft.com/office/drawing/2014/main" id="{863967EA-177C-EF22-DFD8-ACEB8F1134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3A2EA1-55A7-1101-50AF-45EA565F66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F16E0-9C2F-43A3-8E64-A07D4337ADA7}" type="slidenum">
              <a:rPr lang="en-US" smtClean="0"/>
              <a:t>‹#›</a:t>
            </a:fld>
            <a:endParaRPr lang="en-US"/>
          </a:p>
        </p:txBody>
      </p:sp>
    </p:spTree>
    <p:extLst>
      <p:ext uri="{BB962C8B-B14F-4D97-AF65-F5344CB8AC3E}">
        <p14:creationId xmlns:p14="http://schemas.microsoft.com/office/powerpoint/2010/main" val="395156128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hyperlink" Target="mailto:kluckey@uw.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tacoma.uw.edu/or/funding-sources"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washington.edu/research/or/royalty-research-fund-rrf/" TargetMode="External"/><Relationship Id="rId5" Type="http://schemas.openxmlformats.org/officeDocument/2006/relationships/hyperlink" Target="https://www.tacoma.uw.edu/or/funding-sources"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nceh/lead/training/harvard/2008/al_lm.ht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www.tacoma.uw.edu/or"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sf.gov/policies/document/pappg24-1-supplement-1" TargetMode="External"/><Relationship Id="rId1" Type="http://schemas.openxmlformats.org/officeDocument/2006/relationships/slideLayout" Target="../slideLayouts/slideLayout2.xml"/><Relationship Id="rId5" Type="http://schemas.openxmlformats.org/officeDocument/2006/relationships/hyperlink" Target="https://www.whitehouse.gov/presidential-actions/2025/08/improving-oversight-of-federal-grantmaking/" TargetMode="External"/><Relationship Id="rId4" Type="http://schemas.openxmlformats.org/officeDocument/2006/relationships/hyperlink" Target="https://drive.google.com/uc?export=download&amp;id=1lTa42yMJanphHeELz75nlmqYyNyYghmi"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teams.microsoft.com/l/team/19%3Asu7e1o496pi06rCOAZ-X0_ORUUfs7Hj453dX7Ja-Qtw1%40thread.tacv2/conversations?groupId=f251e6f5-dd8e-43b1-b352-8e750ed998e0&amp;tenantId=f6b6dd5b-f02f-441a-99a0-162ac5060bd2" TargetMode="External"/><Relationship Id="rId7" Type="http://schemas.openxmlformats.org/officeDocument/2006/relationships/hyperlink" Target="https://grants.nih.gov/grants/guide/notice-files/NOT-OD-25-132.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nsf.gov/policies/document/pappg24-1-supplement-1" TargetMode="External"/><Relationship Id="rId5" Type="http://schemas.openxmlformats.org/officeDocument/2006/relationships/hyperlink" Target="https://www.nsf.gov/news/notice-to-the-research-community-on-ai" TargetMode="Externa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006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6B01FE-8BA4-26A6-3A74-772D5115C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1" y="5393748"/>
            <a:ext cx="2174632" cy="1464252"/>
          </a:xfrm>
          <a:prstGeom prst="rect">
            <a:avLst/>
          </a:prstGeom>
        </p:spPr>
      </p:pic>
      <p:pic>
        <p:nvPicPr>
          <p:cNvPr id="8" name="Picture 7">
            <a:extLst>
              <a:ext uri="{FF2B5EF4-FFF2-40B4-BE49-F238E27FC236}">
                <a16:creationId xmlns:a16="http://schemas.microsoft.com/office/drawing/2014/main" id="{5C62AF35-36C7-32F2-BABC-D9AE2474318F}"/>
              </a:ext>
            </a:extLst>
          </p:cNvPr>
          <p:cNvPicPr>
            <a:picLocks noChangeAspect="1"/>
          </p:cNvPicPr>
          <p:nvPr/>
        </p:nvPicPr>
        <p:blipFill rotWithShape="1">
          <a:blip r:embed="rId3">
            <a:extLst>
              <a:ext uri="{28A0092B-C50C-407E-A947-70E740481C1C}">
                <a14:useLocalDpi xmlns:a14="http://schemas.microsoft.com/office/drawing/2010/main" val="0"/>
              </a:ext>
            </a:extLst>
          </a:blip>
          <a:srcRect l="52166" t="-984" b="26529"/>
          <a:stretch/>
        </p:blipFill>
        <p:spPr>
          <a:xfrm>
            <a:off x="796413" y="3708105"/>
            <a:ext cx="2333094" cy="184445"/>
          </a:xfrm>
          <a:prstGeom prst="rect">
            <a:avLst/>
          </a:prstGeom>
        </p:spPr>
      </p:pic>
      <p:sp>
        <p:nvSpPr>
          <p:cNvPr id="9" name="Title 1">
            <a:extLst>
              <a:ext uri="{FF2B5EF4-FFF2-40B4-BE49-F238E27FC236}">
                <a16:creationId xmlns:a16="http://schemas.microsoft.com/office/drawing/2014/main" id="{BE986C8E-DCA6-E974-4A82-7F45089603CF}"/>
              </a:ext>
            </a:extLst>
          </p:cNvPr>
          <p:cNvSpPr>
            <a:spLocks noGrp="1"/>
          </p:cNvSpPr>
          <p:nvPr/>
        </p:nvSpPr>
        <p:spPr>
          <a:xfrm>
            <a:off x="667264" y="772732"/>
            <a:ext cx="7341109" cy="2641756"/>
          </a:xfrm>
          <a:prstGeom prst="rect">
            <a:avLst/>
          </a:prstGeom>
        </p:spPr>
        <p:txBody>
          <a:bodyPr anchor="b"/>
          <a:lstStyle>
            <a:lvl1pPr algn="l" defTabSz="457200" rtl="0" eaLnBrk="1" latinLnBrk="0" hangingPunct="1">
              <a:spcBef>
                <a:spcPct val="0"/>
              </a:spcBef>
              <a:buNone/>
              <a:defRPr sz="5000" b="1" i="0" kern="1200" baseline="0">
                <a:solidFill>
                  <a:schemeClr val="tx2"/>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10000"/>
              </a:lnSpc>
              <a:spcBef>
                <a:spcPct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Encode Sans Normal Black" charset="0"/>
              </a:rPr>
              <a:t>ESSENTIALS OF PROPOSAL DEVELOPMENT</a:t>
            </a:r>
          </a:p>
        </p:txBody>
      </p:sp>
      <p:sp>
        <p:nvSpPr>
          <p:cNvPr id="10" name="TextBox 9">
            <a:extLst>
              <a:ext uri="{FF2B5EF4-FFF2-40B4-BE49-F238E27FC236}">
                <a16:creationId xmlns:a16="http://schemas.microsoft.com/office/drawing/2014/main" id="{4295C3DB-424A-59F9-7962-65E6EFB1F2BE}"/>
              </a:ext>
            </a:extLst>
          </p:cNvPr>
          <p:cNvSpPr txBox="1"/>
          <p:nvPr/>
        </p:nvSpPr>
        <p:spPr>
          <a:xfrm>
            <a:off x="1106127" y="4677237"/>
            <a:ext cx="572237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Kara Luckey,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Proposal Development Consultant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kluckey@uw.edu</a:t>
            </a:r>
            <a:r>
              <a:rPr kumimoji="0" lang="en-US" sz="2400" b="0"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11" name="TextBox 10">
            <a:extLst>
              <a:ext uri="{FF2B5EF4-FFF2-40B4-BE49-F238E27FC236}">
                <a16:creationId xmlns:a16="http://schemas.microsoft.com/office/drawing/2014/main" id="{81A46911-4180-047F-E47C-233EE33FE4C3}"/>
              </a:ext>
            </a:extLst>
          </p:cNvPr>
          <p:cNvSpPr txBox="1"/>
          <p:nvPr/>
        </p:nvSpPr>
        <p:spPr>
          <a:xfrm>
            <a:off x="1106127" y="6180154"/>
            <a:ext cx="57223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16. January 2026</a:t>
            </a:r>
          </a:p>
        </p:txBody>
      </p:sp>
    </p:spTree>
    <p:extLst>
      <p:ext uri="{BB962C8B-B14F-4D97-AF65-F5344CB8AC3E}">
        <p14:creationId xmlns:p14="http://schemas.microsoft.com/office/powerpoint/2010/main" val="367135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FBF63-DFE6-AE41-C320-E4A7B06D95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584BBED-D664-6F0C-DB40-580FB9B76CAE}"/>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324D0E42-1268-ABBB-0228-3621870EF7B5}"/>
              </a:ext>
            </a:extLst>
          </p:cNvPr>
          <p:cNvSpPr txBox="1">
            <a:spLocks/>
          </p:cNvSpPr>
          <p:nvPr/>
        </p:nvSpPr>
        <p:spPr>
          <a:xfrm>
            <a:off x="2" y="1494845"/>
            <a:ext cx="12223801" cy="4770120"/>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marR="0" lvl="0" indent="0" algn="l" defTabSz="609585" rtl="0" eaLnBrk="1" fontAlgn="auto" latinLnBrk="0" hangingPunct="1">
              <a:lnSpc>
                <a:spcPct val="100000"/>
              </a:lnSpc>
              <a:spcBef>
                <a:spcPts val="2400"/>
              </a:spcBef>
              <a:spcAft>
                <a:spcPts val="0"/>
              </a:spcAft>
              <a:buClrTx/>
              <a:buSzPct val="120000"/>
              <a:buFont typeface="Arial"/>
              <a:buNone/>
              <a:tabLst/>
              <a:defRPr/>
            </a:pP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Better positioning = increased competitiveness</a:t>
            </a:r>
          </a:p>
          <a:p>
            <a:pPr marL="620168" indent="-300559">
              <a:spcBef>
                <a:spcPts val="2400"/>
              </a:spcBef>
              <a:buFont typeface="Arial" panose="020B0604020202020204" pitchFamily="34" charset="0"/>
              <a:buChar char="•"/>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Be strategic </a:t>
            </a:r>
            <a:r>
              <a:rPr kumimoji="0" lang="en-US" sz="24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 Avoid throwing spaghetti!</a:t>
            </a:r>
            <a:endParaRPr lang="en-US" sz="2500" b="1" dirty="0">
              <a:solidFill>
                <a:srgbClr val="4B2E83"/>
              </a:solidFill>
              <a:latin typeface="Open Sans" panose="020B0606030504020204" pitchFamily="34" charset="0"/>
              <a:ea typeface="Open Sans" panose="020B0606030504020204" pitchFamily="34" charset="0"/>
              <a:cs typeface="Open Sans" panose="020B0606030504020204" pitchFamily="34" charset="0"/>
            </a:endParaRPr>
          </a:p>
          <a:p>
            <a:pPr marL="1066773" lvl="1" indent="-304792">
              <a:lnSpc>
                <a:spcPct val="110000"/>
              </a:lnSpc>
              <a:spcBef>
                <a:spcPts val="1200"/>
              </a:spcBef>
              <a:buFont typeface="Symbol" panose="05050102010706020507" pitchFamily="18" charset="2"/>
              <a:buChar char="-"/>
              <a:defRPr/>
            </a:pPr>
            <a:r>
              <a:rPr lang="en-US" sz="2200" dirty="0">
                <a:latin typeface="Open Sans" panose="020B0606030504020204" pitchFamily="34" charset="0"/>
                <a:ea typeface="Open Sans" panose="020B0606030504020204" pitchFamily="34" charset="0"/>
                <a:cs typeface="Open Sans" panose="020B0606030504020204" pitchFamily="34" charset="0"/>
              </a:rPr>
              <a:t>Pursuing a ‘reach’ </a:t>
            </a:r>
            <a:r>
              <a:rPr lang="en-US" sz="2200" i="1" dirty="0">
                <a:latin typeface="Open Sans" panose="020B0606030504020204" pitchFamily="34" charset="0"/>
                <a:ea typeface="Open Sans" panose="020B0606030504020204" pitchFamily="34" charset="0"/>
                <a:cs typeface="Open Sans" panose="020B0606030504020204" pitchFamily="34" charset="0"/>
              </a:rPr>
              <a:t>can</a:t>
            </a:r>
            <a:r>
              <a:rPr lang="en-US" sz="2200" dirty="0">
                <a:latin typeface="Open Sans" panose="020B0606030504020204" pitchFamily="34" charset="0"/>
                <a:ea typeface="Open Sans" panose="020B0606030504020204" pitchFamily="34" charset="0"/>
                <a:cs typeface="Open Sans" panose="020B0606030504020204" pitchFamily="34" charset="0"/>
              </a:rPr>
              <a:t> pay dividends</a:t>
            </a:r>
            <a:br>
              <a:rPr lang="en-US" sz="2200" dirty="0">
                <a:latin typeface="Open Sans" panose="020B0606030504020204" pitchFamily="34" charset="0"/>
                <a:ea typeface="Open Sans" panose="020B0606030504020204" pitchFamily="34" charset="0"/>
                <a:cs typeface="Open Sans" panose="020B0606030504020204" pitchFamily="34" charset="0"/>
              </a:rPr>
            </a:br>
            <a:r>
              <a:rPr lang="en-US" sz="2200" dirty="0">
                <a:latin typeface="Open Sans" panose="020B0606030504020204" pitchFamily="34" charset="0"/>
                <a:ea typeface="Open Sans" panose="020B0606030504020204" pitchFamily="34" charset="0"/>
                <a:cs typeface="Open Sans" panose="020B0606030504020204" pitchFamily="34" charset="0"/>
              </a:rPr>
              <a:t>(even if not awarded)</a:t>
            </a:r>
          </a:p>
          <a:p>
            <a:pPr marL="1066773" lvl="1" indent="-304792">
              <a:lnSpc>
                <a:spcPct val="110000"/>
              </a:lnSpc>
              <a:spcBef>
                <a:spcPts val="1200"/>
              </a:spcBef>
              <a:buFont typeface="Symbol" panose="05050102010706020507" pitchFamily="18" charset="2"/>
              <a:buChar char="-"/>
              <a:defRPr/>
            </a:pPr>
            <a:r>
              <a:rPr lang="en-US" sz="2200" dirty="0">
                <a:latin typeface="Open Sans" panose="020B0606030504020204" pitchFamily="34" charset="0"/>
                <a:ea typeface="Open Sans" panose="020B0606030504020204" pitchFamily="34" charset="0"/>
                <a:cs typeface="Open Sans" panose="020B0606030504020204" pitchFamily="34" charset="0"/>
              </a:rPr>
              <a:t>But, consider the likely ROI – </a:t>
            </a:r>
            <a:br>
              <a:rPr lang="en-US" sz="2200" dirty="0">
                <a:latin typeface="Open Sans" panose="020B0606030504020204" pitchFamily="34" charset="0"/>
                <a:ea typeface="Open Sans" panose="020B0606030504020204" pitchFamily="34" charset="0"/>
                <a:cs typeface="Open Sans" panose="020B0606030504020204" pitchFamily="34" charset="0"/>
              </a:rPr>
            </a:br>
            <a:r>
              <a:rPr lang="en-US" sz="2200" dirty="0">
                <a:latin typeface="Open Sans" panose="020B0606030504020204" pitchFamily="34" charset="0"/>
                <a:ea typeface="Open Sans" panose="020B0606030504020204" pitchFamily="34" charset="0"/>
                <a:cs typeface="Open Sans" panose="020B0606030504020204" pitchFamily="34" charset="0"/>
              </a:rPr>
              <a:t>your time/energy is a limited resource!</a:t>
            </a:r>
          </a:p>
          <a:p>
            <a:pPr marL="609585" marR="0" lvl="0" indent="-148163" algn="l" defTabSz="609585" rtl="0" eaLnBrk="1" fontAlgn="auto" latinLnBrk="0" hangingPunct="1">
              <a:lnSpc>
                <a:spcPct val="114000"/>
              </a:lnSpc>
              <a:spcBef>
                <a:spcPts val="2400"/>
              </a:spcBef>
              <a:spcAft>
                <a:spcPts val="0"/>
              </a:spcAft>
              <a:buClrTx/>
              <a:buSzPct val="120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p:txBody>
      </p:sp>
      <p:sp>
        <p:nvSpPr>
          <p:cNvPr id="2" name="Title 3">
            <a:extLst>
              <a:ext uri="{FF2B5EF4-FFF2-40B4-BE49-F238E27FC236}">
                <a16:creationId xmlns:a16="http://schemas.microsoft.com/office/drawing/2014/main" id="{F225E43C-F043-760F-7569-38C18CA77BC6}"/>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Positioning for funding success</a:t>
            </a:r>
          </a:p>
        </p:txBody>
      </p:sp>
      <p:pic>
        <p:nvPicPr>
          <p:cNvPr id="4" name="Picture 3">
            <a:extLst>
              <a:ext uri="{FF2B5EF4-FFF2-40B4-BE49-F238E27FC236}">
                <a16:creationId xmlns:a16="http://schemas.microsoft.com/office/drawing/2014/main" id="{12013C71-3E2B-650B-AE12-A042884FD615}"/>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pic>
        <p:nvPicPr>
          <p:cNvPr id="6" name="Picture 5">
            <a:extLst>
              <a:ext uri="{FF2B5EF4-FFF2-40B4-BE49-F238E27FC236}">
                <a16:creationId xmlns:a16="http://schemas.microsoft.com/office/drawing/2014/main" id="{3D946352-14F6-5E1D-74BD-85DF03DC0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895" y="3034106"/>
            <a:ext cx="5053605" cy="3599828"/>
          </a:xfrm>
          <a:prstGeom prst="rect">
            <a:avLst/>
          </a:prstGeom>
        </p:spPr>
      </p:pic>
    </p:spTree>
    <p:extLst>
      <p:ext uri="{BB962C8B-B14F-4D97-AF65-F5344CB8AC3E}">
        <p14:creationId xmlns:p14="http://schemas.microsoft.com/office/powerpoint/2010/main" val="137652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9FDA5-7413-E573-7504-9356203F67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2168E7-1F64-61F9-A1E6-52D46381DA4D}"/>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589A84F7-F132-A985-A65D-68FA434246C5}"/>
              </a:ext>
            </a:extLst>
          </p:cNvPr>
          <p:cNvSpPr txBox="1">
            <a:spLocks/>
          </p:cNvSpPr>
          <p:nvPr/>
        </p:nvSpPr>
        <p:spPr>
          <a:xfrm>
            <a:off x="2" y="1494845"/>
            <a:ext cx="12223801" cy="4770120"/>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indent="0" defTabSz="609585">
              <a:spcBef>
                <a:spcPts val="2400"/>
              </a:spcBef>
              <a:buSzPct val="120000"/>
              <a:buNone/>
              <a:defRPr/>
            </a:pPr>
            <a:r>
              <a:rPr lang="en-US" sz="2600" b="1" dirty="0">
                <a:solidFill>
                  <a:srgbClr val="4B2E83"/>
                </a:solidFill>
                <a:latin typeface="Open Sans" panose="020B0606030504020204"/>
                <a:cs typeface="Arial" panose="020B0604020202020204" pitchFamily="34" charset="0"/>
              </a:rPr>
              <a:t>Leverage internal funding!</a:t>
            </a:r>
          </a:p>
        </p:txBody>
      </p:sp>
      <p:sp>
        <p:nvSpPr>
          <p:cNvPr id="2" name="Title 3">
            <a:extLst>
              <a:ext uri="{FF2B5EF4-FFF2-40B4-BE49-F238E27FC236}">
                <a16:creationId xmlns:a16="http://schemas.microsoft.com/office/drawing/2014/main" id="{1F197D0D-DAB6-6233-0889-95CB1C3B3FAA}"/>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Positioning for funding success</a:t>
            </a:r>
          </a:p>
        </p:txBody>
      </p:sp>
      <p:pic>
        <p:nvPicPr>
          <p:cNvPr id="4" name="Picture 3">
            <a:extLst>
              <a:ext uri="{FF2B5EF4-FFF2-40B4-BE49-F238E27FC236}">
                <a16:creationId xmlns:a16="http://schemas.microsoft.com/office/drawing/2014/main" id="{9EE18486-4992-E910-2DAE-9BE578E77C38}"/>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5" name="Rectangle 4">
            <a:extLst>
              <a:ext uri="{FF2B5EF4-FFF2-40B4-BE49-F238E27FC236}">
                <a16:creationId xmlns:a16="http://schemas.microsoft.com/office/drawing/2014/main" id="{6DE46955-67C7-854F-38D6-B65B8D81CD11}"/>
              </a:ext>
            </a:extLst>
          </p:cNvPr>
          <p:cNvSpPr/>
          <p:nvPr/>
        </p:nvSpPr>
        <p:spPr>
          <a:xfrm>
            <a:off x="7399869" y="3077624"/>
            <a:ext cx="4792132" cy="37803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6" name="Group 5">
            <a:extLst>
              <a:ext uri="{FF2B5EF4-FFF2-40B4-BE49-F238E27FC236}">
                <a16:creationId xmlns:a16="http://schemas.microsoft.com/office/drawing/2014/main" id="{6311E826-8B3D-9049-67A4-FB2937B35788}"/>
              </a:ext>
            </a:extLst>
          </p:cNvPr>
          <p:cNvGrpSpPr/>
          <p:nvPr/>
        </p:nvGrpSpPr>
        <p:grpSpPr>
          <a:xfrm>
            <a:off x="6300031" y="1545715"/>
            <a:ext cx="6325315" cy="4311232"/>
            <a:chOff x="6981473" y="2441713"/>
            <a:chExt cx="4686300" cy="3194106"/>
          </a:xfrm>
        </p:grpSpPr>
        <p:pic>
          <p:nvPicPr>
            <p:cNvPr id="7" name="Picture 6">
              <a:extLst>
                <a:ext uri="{FF2B5EF4-FFF2-40B4-BE49-F238E27FC236}">
                  <a16:creationId xmlns:a16="http://schemas.microsoft.com/office/drawing/2014/main" id="{EC18A8F8-96C4-2BC6-7451-E5FCD3B31C6E}"/>
                </a:ext>
              </a:extLst>
            </p:cNvPr>
            <p:cNvPicPr>
              <a:picLocks noChangeAspect="1"/>
            </p:cNvPicPr>
            <p:nvPr/>
          </p:nvPicPr>
          <p:blipFill>
            <a:blip r:embed="rId4"/>
            <a:srcRect b="47205"/>
            <a:stretch>
              <a:fillRect/>
            </a:stretch>
          </p:blipFill>
          <p:spPr>
            <a:xfrm>
              <a:off x="6981473" y="2441713"/>
              <a:ext cx="4686300" cy="1971261"/>
            </a:xfrm>
            <a:prstGeom prst="rect">
              <a:avLst/>
            </a:prstGeom>
          </p:spPr>
        </p:pic>
        <p:pic>
          <p:nvPicPr>
            <p:cNvPr id="9" name="Picture 8">
              <a:extLst>
                <a:ext uri="{FF2B5EF4-FFF2-40B4-BE49-F238E27FC236}">
                  <a16:creationId xmlns:a16="http://schemas.microsoft.com/office/drawing/2014/main" id="{CC41893A-5EED-F23C-E1CE-11E3F0EBAA5E}"/>
                </a:ext>
              </a:extLst>
            </p:cNvPr>
            <p:cNvPicPr>
              <a:picLocks noChangeAspect="1"/>
            </p:cNvPicPr>
            <p:nvPr/>
          </p:nvPicPr>
          <p:blipFill>
            <a:blip r:embed="rId4"/>
            <a:srcRect t="66184"/>
            <a:stretch>
              <a:fillRect/>
            </a:stretch>
          </p:blipFill>
          <p:spPr>
            <a:xfrm>
              <a:off x="6981473" y="4373218"/>
              <a:ext cx="4686300" cy="1262601"/>
            </a:xfrm>
            <a:prstGeom prst="rect">
              <a:avLst/>
            </a:prstGeom>
          </p:spPr>
        </p:pic>
      </p:grpSp>
      <p:sp>
        <p:nvSpPr>
          <p:cNvPr id="10" name="TextBox 9">
            <a:extLst>
              <a:ext uri="{FF2B5EF4-FFF2-40B4-BE49-F238E27FC236}">
                <a16:creationId xmlns:a16="http://schemas.microsoft.com/office/drawing/2014/main" id="{A22321A6-F504-0270-5E8C-F646C50DE530}"/>
              </a:ext>
            </a:extLst>
          </p:cNvPr>
          <p:cNvSpPr txBox="1"/>
          <p:nvPr/>
        </p:nvSpPr>
        <p:spPr>
          <a:xfrm>
            <a:off x="6300031" y="5793893"/>
            <a:ext cx="4792132" cy="338554"/>
          </a:xfrm>
          <a:prstGeom prst="rect">
            <a:avLst/>
          </a:prstGeom>
          <a:noFill/>
        </p:spPr>
        <p:txBody>
          <a:bodyPr wrap="square" lIns="182880" rtlCol="0">
            <a:spAutoFit/>
          </a:bodyPr>
          <a:lstStyle/>
          <a:p>
            <a:pPr lvl="0">
              <a:defRPr/>
            </a:pP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https://www.tacoma.uw.edu/or/funding-sources</a:t>
            </a: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  </a:t>
            </a:r>
            <a:endParaRPr kumimoji="0" lang="en-US" sz="1600" b="0" i="1"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061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8E0EF-6D82-F792-D5D1-272E4AB83D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63F83C-5CF5-EE26-DC90-526B81C35BEC}"/>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99752A6D-971E-B807-B74A-9C60261BD1F4}"/>
              </a:ext>
            </a:extLst>
          </p:cNvPr>
          <p:cNvSpPr txBox="1">
            <a:spLocks/>
          </p:cNvSpPr>
          <p:nvPr/>
        </p:nvSpPr>
        <p:spPr>
          <a:xfrm>
            <a:off x="2" y="1494845"/>
            <a:ext cx="12223801" cy="4770120"/>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indent="0" defTabSz="609585">
              <a:spcBef>
                <a:spcPts val="2400"/>
              </a:spcBef>
              <a:buSzPct val="120000"/>
              <a:buNone/>
              <a:defRPr/>
            </a:pPr>
            <a:r>
              <a:rPr lang="en-US" sz="2600" b="1" dirty="0">
                <a:solidFill>
                  <a:srgbClr val="4B2E83"/>
                </a:solidFill>
                <a:latin typeface="Open Sans" panose="020B0606030504020204"/>
                <a:cs typeface="Arial" panose="020B0604020202020204" pitchFamily="34" charset="0"/>
              </a:rPr>
              <a:t>Leverage internal funding!</a:t>
            </a:r>
          </a:p>
        </p:txBody>
      </p:sp>
      <p:sp>
        <p:nvSpPr>
          <p:cNvPr id="2" name="Title 3">
            <a:extLst>
              <a:ext uri="{FF2B5EF4-FFF2-40B4-BE49-F238E27FC236}">
                <a16:creationId xmlns:a16="http://schemas.microsoft.com/office/drawing/2014/main" id="{4B5DC1ED-C935-0231-B1F9-827F65673D30}"/>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Positioning for funding success</a:t>
            </a:r>
          </a:p>
        </p:txBody>
      </p:sp>
      <p:pic>
        <p:nvPicPr>
          <p:cNvPr id="4" name="Picture 3">
            <a:extLst>
              <a:ext uri="{FF2B5EF4-FFF2-40B4-BE49-F238E27FC236}">
                <a16:creationId xmlns:a16="http://schemas.microsoft.com/office/drawing/2014/main" id="{4E3D9DAA-AE40-C332-1943-3A24DB6E5D89}"/>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5" name="Rectangle 4">
            <a:extLst>
              <a:ext uri="{FF2B5EF4-FFF2-40B4-BE49-F238E27FC236}">
                <a16:creationId xmlns:a16="http://schemas.microsoft.com/office/drawing/2014/main" id="{940326DC-C94F-88F2-0B51-F9426CF91154}"/>
              </a:ext>
            </a:extLst>
          </p:cNvPr>
          <p:cNvSpPr/>
          <p:nvPr/>
        </p:nvSpPr>
        <p:spPr>
          <a:xfrm>
            <a:off x="7399869" y="3077624"/>
            <a:ext cx="4792132" cy="37803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10" name="Group 9">
            <a:extLst>
              <a:ext uri="{FF2B5EF4-FFF2-40B4-BE49-F238E27FC236}">
                <a16:creationId xmlns:a16="http://schemas.microsoft.com/office/drawing/2014/main" id="{15CA422D-BFF7-3C17-D6E1-59180BAAD57F}"/>
              </a:ext>
            </a:extLst>
          </p:cNvPr>
          <p:cNvGrpSpPr/>
          <p:nvPr/>
        </p:nvGrpSpPr>
        <p:grpSpPr>
          <a:xfrm>
            <a:off x="6300031" y="1545715"/>
            <a:ext cx="6325315" cy="4311232"/>
            <a:chOff x="6981473" y="2441713"/>
            <a:chExt cx="4686300" cy="3194106"/>
          </a:xfrm>
        </p:grpSpPr>
        <p:pic>
          <p:nvPicPr>
            <p:cNvPr id="7" name="Picture 6">
              <a:extLst>
                <a:ext uri="{FF2B5EF4-FFF2-40B4-BE49-F238E27FC236}">
                  <a16:creationId xmlns:a16="http://schemas.microsoft.com/office/drawing/2014/main" id="{978FBB7B-F3E9-BDA8-8BA4-87DD1691E810}"/>
                </a:ext>
              </a:extLst>
            </p:cNvPr>
            <p:cNvPicPr>
              <a:picLocks noChangeAspect="1"/>
            </p:cNvPicPr>
            <p:nvPr/>
          </p:nvPicPr>
          <p:blipFill>
            <a:blip r:embed="rId4"/>
            <a:srcRect b="47205"/>
            <a:stretch>
              <a:fillRect/>
            </a:stretch>
          </p:blipFill>
          <p:spPr>
            <a:xfrm>
              <a:off x="6981473" y="2441713"/>
              <a:ext cx="4686300" cy="1971261"/>
            </a:xfrm>
            <a:prstGeom prst="rect">
              <a:avLst/>
            </a:prstGeom>
          </p:spPr>
        </p:pic>
        <p:pic>
          <p:nvPicPr>
            <p:cNvPr id="9" name="Picture 8">
              <a:extLst>
                <a:ext uri="{FF2B5EF4-FFF2-40B4-BE49-F238E27FC236}">
                  <a16:creationId xmlns:a16="http://schemas.microsoft.com/office/drawing/2014/main" id="{7EDB5083-E456-0EEE-1C75-3D05B510626A}"/>
                </a:ext>
              </a:extLst>
            </p:cNvPr>
            <p:cNvPicPr>
              <a:picLocks noChangeAspect="1"/>
            </p:cNvPicPr>
            <p:nvPr/>
          </p:nvPicPr>
          <p:blipFill>
            <a:blip r:embed="rId4"/>
            <a:srcRect t="66184"/>
            <a:stretch>
              <a:fillRect/>
            </a:stretch>
          </p:blipFill>
          <p:spPr>
            <a:xfrm>
              <a:off x="6981473" y="4373218"/>
              <a:ext cx="4686300" cy="1262601"/>
            </a:xfrm>
            <a:prstGeom prst="rect">
              <a:avLst/>
            </a:prstGeom>
          </p:spPr>
        </p:pic>
      </p:grpSp>
      <p:sp>
        <p:nvSpPr>
          <p:cNvPr id="11" name="TextBox 10">
            <a:extLst>
              <a:ext uri="{FF2B5EF4-FFF2-40B4-BE49-F238E27FC236}">
                <a16:creationId xmlns:a16="http://schemas.microsoft.com/office/drawing/2014/main" id="{A119DAFC-6960-D0DC-99AE-8027367182FB}"/>
              </a:ext>
            </a:extLst>
          </p:cNvPr>
          <p:cNvSpPr txBox="1"/>
          <p:nvPr/>
        </p:nvSpPr>
        <p:spPr>
          <a:xfrm>
            <a:off x="6300031" y="5793893"/>
            <a:ext cx="4792132" cy="338554"/>
          </a:xfrm>
          <a:prstGeom prst="rect">
            <a:avLst/>
          </a:prstGeom>
          <a:noFill/>
        </p:spPr>
        <p:txBody>
          <a:bodyPr wrap="square" lIns="182880" rtlCol="0">
            <a:spAutoFit/>
          </a:bodyPr>
          <a:lstStyle/>
          <a:p>
            <a:pPr lvl="0">
              <a:defRPr/>
            </a:pP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https://www.tacoma.uw.edu/or/funding-sources</a:t>
            </a: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  </a:t>
            </a:r>
            <a:endParaRPr kumimoji="0" lang="en-US" sz="1600" b="0" i="1"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C2B8481D-0AFB-D65F-110A-824DDD31E96F}"/>
              </a:ext>
            </a:extLst>
          </p:cNvPr>
          <p:cNvSpPr/>
          <p:nvPr/>
        </p:nvSpPr>
        <p:spPr>
          <a:xfrm>
            <a:off x="6569102" y="3912986"/>
            <a:ext cx="2690191" cy="279318"/>
          </a:xfrm>
          <a:prstGeom prst="rect">
            <a:avLst/>
          </a:prstGeom>
          <a:solidFill>
            <a:srgbClr val="FFFF00">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5EDE776C-03EC-C036-7C20-224611A494C4}"/>
              </a:ext>
            </a:extLst>
          </p:cNvPr>
          <p:cNvSpPr txBox="1">
            <a:spLocks/>
          </p:cNvSpPr>
          <p:nvPr/>
        </p:nvSpPr>
        <p:spPr>
          <a:xfrm>
            <a:off x="268360" y="3071238"/>
            <a:ext cx="5720960" cy="2429676"/>
          </a:xfrm>
          <a:prstGeom prst="rect">
            <a:avLst/>
          </a:prstGeom>
          <a:solidFill>
            <a:srgbClr val="FFFF00">
              <a:alpha val="40000"/>
            </a:srgbClr>
          </a:solid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marR="0" lvl="0" indent="0" defTabSz="609585" rtl="0" eaLnBrk="1" fontAlgn="auto" latinLnBrk="0" hangingPunct="1">
              <a:lnSpc>
                <a:spcPct val="100000"/>
              </a:lnSpc>
              <a:spcBef>
                <a:spcPts val="2400"/>
              </a:spcBef>
              <a:spcAft>
                <a:spcPts val="0"/>
              </a:spcAft>
              <a:buClrTx/>
              <a:buSzPct val="120000"/>
              <a:buFont typeface="Arial"/>
              <a:buNone/>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Royalty Research Fund (RRF)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due:</a:t>
            </a:r>
          </a:p>
          <a:p>
            <a:pPr marL="412749" marR="0" lvl="0" defTabSz="609585" rtl="0" eaLnBrk="1" fontAlgn="auto" latinLnBrk="0" hangingPunct="1">
              <a:lnSpc>
                <a:spcPct val="100000"/>
              </a:lnSpc>
              <a:spcBef>
                <a:spcPts val="2400"/>
              </a:spcBef>
              <a:spcAft>
                <a:spcPts val="0"/>
              </a:spcAft>
              <a:buClrTx/>
              <a:buSzPct val="120000"/>
              <a:buFont typeface="Symbol" panose="05050102010706020507" pitchFamily="18" charset="2"/>
              <a:buChar char="-"/>
              <a:tabLst/>
              <a:defRPr/>
            </a:pP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1</a:t>
            </a:r>
            <a:r>
              <a:rPr kumimoji="0" lang="en-US" sz="2200" b="0" i="0" u="none" strike="noStrike" kern="1200" cap="none" spc="0" normalizeH="0" baseline="30000" noProof="0" dirty="0">
                <a:ln>
                  <a:noFill/>
                </a:ln>
                <a:solidFill>
                  <a:srgbClr val="000000"/>
                </a:solidFill>
                <a:effectLst/>
                <a:uLnTx/>
                <a:uFillTx/>
                <a:latin typeface="Open Sans" panose="020B0606030504020204"/>
                <a:ea typeface="+mn-ea"/>
                <a:cs typeface="Arial" panose="020B0604020202020204" pitchFamily="34" charset="0"/>
              </a:rPr>
              <a:t>st</a:t>
            </a: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Monday in March </a:t>
            </a: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sym typeface="Wingdings" panose="05000000000000000000" pitchFamily="2" charset="2"/>
              </a:rPr>
              <a:t> </a:t>
            </a: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sym typeface="Wingdings" panose="05000000000000000000" pitchFamily="2" charset="2"/>
              </a:rPr>
              <a:t>March 2, 2026 </a:t>
            </a:r>
          </a:p>
          <a:p>
            <a:pPr marL="412749" marR="0" lvl="0" defTabSz="609585" rtl="0" eaLnBrk="1" fontAlgn="auto" latinLnBrk="0" hangingPunct="1">
              <a:lnSpc>
                <a:spcPct val="100000"/>
              </a:lnSpc>
              <a:spcBef>
                <a:spcPts val="2400"/>
              </a:spcBef>
              <a:spcAft>
                <a:spcPts val="0"/>
              </a:spcAft>
              <a:buClrTx/>
              <a:buSzPct val="120000"/>
              <a:buFont typeface="Symbol" panose="05050102010706020507" pitchFamily="18" charset="2"/>
              <a:buChar char="-"/>
              <a:tabLst/>
              <a:defRPr/>
            </a:pPr>
            <a:r>
              <a:rPr kumimoji="0" lang="en-US" sz="220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sym typeface="Wingdings" panose="05000000000000000000" pitchFamily="2" charset="2"/>
              </a:rPr>
              <a:t>Last Monday in Sept </a:t>
            </a:r>
            <a:r>
              <a:rPr kumimoji="0" lang="en-US" sz="220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sym typeface="Wingdings" panose="05000000000000000000" pitchFamily="2" charset="2"/>
              </a:rPr>
              <a:t> Sept 28, 2026</a:t>
            </a:r>
            <a:endParaRPr kumimoji="0" lang="en-US" sz="220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endParaRPr>
          </a:p>
          <a:p>
            <a:pPr marL="69849" marR="0" lvl="0" indent="0" defTabSz="609585" rtl="0" eaLnBrk="1" fontAlgn="auto" latinLnBrk="0" hangingPunct="1">
              <a:lnSpc>
                <a:spcPct val="100000"/>
              </a:lnSpc>
              <a:spcBef>
                <a:spcPts val="2400"/>
              </a:spcBef>
              <a:spcAft>
                <a:spcPts val="0"/>
              </a:spcAft>
              <a:buClrTx/>
              <a:buSzPct val="120000"/>
              <a:buFont typeface="Arial"/>
              <a:buNone/>
              <a:tabLst/>
              <a:defRPr/>
            </a:pPr>
            <a:endParaRPr kumimoji="0" lang="en-US" sz="2600" b="1" i="0" u="none" strike="noStrike" kern="1200" cap="none" spc="0" normalizeH="0" baseline="0" noProof="0" dirty="0">
              <a:ln>
                <a:noFill/>
              </a:ln>
              <a:solidFill>
                <a:srgbClr val="C00000"/>
              </a:solidFill>
              <a:effectLst/>
              <a:uLnTx/>
              <a:uFillTx/>
              <a:latin typeface="Open Sans" panose="020B0606030504020204"/>
              <a:ea typeface="+mn-ea"/>
              <a:cs typeface="Arial" panose="020B0604020202020204" pitchFamily="34" charset="0"/>
            </a:endParaRPr>
          </a:p>
        </p:txBody>
      </p:sp>
      <p:sp>
        <p:nvSpPr>
          <p:cNvPr id="6" name="TextBox 5">
            <a:extLst>
              <a:ext uri="{FF2B5EF4-FFF2-40B4-BE49-F238E27FC236}">
                <a16:creationId xmlns:a16="http://schemas.microsoft.com/office/drawing/2014/main" id="{B783805B-74DB-3364-7DC1-87BC97D87BC7}"/>
              </a:ext>
            </a:extLst>
          </p:cNvPr>
          <p:cNvSpPr txBox="1"/>
          <p:nvPr/>
        </p:nvSpPr>
        <p:spPr>
          <a:xfrm>
            <a:off x="137785" y="5103197"/>
            <a:ext cx="6325315" cy="307777"/>
          </a:xfrm>
          <a:prstGeom prst="rect">
            <a:avLst/>
          </a:prstGeom>
          <a:noFill/>
        </p:spPr>
        <p:txBody>
          <a:bodyPr wrap="square" lIns="182880" rtlCol="0">
            <a:spAutoFit/>
          </a:bodyPr>
          <a:lstStyle/>
          <a:p>
            <a:pPr lvl="0">
              <a:defRPr/>
            </a:pP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https://www.washington.edu/research/or/royalty-research-fund-rrf/</a:t>
            </a: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 </a:t>
            </a:r>
            <a:endParaRPr kumimoji="0" lang="en-US" sz="1400" b="0" i="1"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01049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F1E9E0B-2144-465F-B6A1-16D062EDA82D}"/>
              </a:ext>
            </a:extLst>
          </p:cNvPr>
          <p:cNvSpPr/>
          <p:nvPr/>
        </p:nvSpPr>
        <p:spPr>
          <a:xfrm>
            <a:off x="6800886" y="2452304"/>
            <a:ext cx="5391116" cy="44056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F79A65E1-248B-4EAB-A01D-868D122623EC}"/>
              </a:ext>
            </a:extLst>
          </p:cNvPr>
          <p:cNvPicPr>
            <a:picLocks noChangeAspect="1"/>
          </p:cNvPicPr>
          <p:nvPr/>
        </p:nvPicPr>
        <p:blipFill rotWithShape="1">
          <a:blip r:embed="rId3"/>
          <a:srcRect l="8537" t="6527" r="8884" b="8497"/>
          <a:stretch/>
        </p:blipFill>
        <p:spPr>
          <a:xfrm>
            <a:off x="14832921" y="2781235"/>
            <a:ext cx="2703380" cy="2805480"/>
          </a:xfrm>
          <a:prstGeom prst="rect">
            <a:avLst/>
          </a:prstGeom>
        </p:spPr>
      </p:pic>
      <p:pic>
        <p:nvPicPr>
          <p:cNvPr id="15" name="Picture 14">
            <a:extLst>
              <a:ext uri="{FF2B5EF4-FFF2-40B4-BE49-F238E27FC236}">
                <a16:creationId xmlns:a16="http://schemas.microsoft.com/office/drawing/2014/main" id="{1BF86B52-4EA7-4758-B1D7-0533EAC55F55}"/>
              </a:ext>
            </a:extLst>
          </p:cNvPr>
          <p:cNvPicPr>
            <a:picLocks noChangeAspect="1"/>
          </p:cNvPicPr>
          <p:nvPr/>
        </p:nvPicPr>
        <p:blipFill rotWithShape="1">
          <a:blip r:embed="rId4"/>
          <a:srcRect l="4388" t="61531" r="5155" b="7103"/>
          <a:stretch/>
        </p:blipFill>
        <p:spPr>
          <a:xfrm rot="946594">
            <a:off x="421353" y="2446507"/>
            <a:ext cx="5540089" cy="955160"/>
          </a:xfrm>
          <a:prstGeom prst="rect">
            <a:avLst/>
          </a:prstGeom>
        </p:spPr>
      </p:pic>
      <p:pic>
        <p:nvPicPr>
          <p:cNvPr id="26" name="Picture 25">
            <a:extLst>
              <a:ext uri="{FF2B5EF4-FFF2-40B4-BE49-F238E27FC236}">
                <a16:creationId xmlns:a16="http://schemas.microsoft.com/office/drawing/2014/main" id="{45B8A17C-C1D1-4B0B-9F66-9F2A67A60324}"/>
              </a:ext>
            </a:extLst>
          </p:cNvPr>
          <p:cNvPicPr>
            <a:picLocks noChangeAspect="1"/>
          </p:cNvPicPr>
          <p:nvPr/>
        </p:nvPicPr>
        <p:blipFill>
          <a:blip r:embed="rId5"/>
          <a:stretch>
            <a:fillRect/>
          </a:stretch>
        </p:blipFill>
        <p:spPr>
          <a:xfrm>
            <a:off x="6834079" y="1760296"/>
            <a:ext cx="5357923" cy="5357923"/>
          </a:xfrm>
          <a:prstGeom prst="rect">
            <a:avLst/>
          </a:prstGeom>
        </p:spPr>
      </p:pic>
      <p:pic>
        <p:nvPicPr>
          <p:cNvPr id="27" name="Picture 26">
            <a:extLst>
              <a:ext uri="{FF2B5EF4-FFF2-40B4-BE49-F238E27FC236}">
                <a16:creationId xmlns:a16="http://schemas.microsoft.com/office/drawing/2014/main" id="{D881674C-F130-4EF3-B5E0-E95EDB1D12C8}"/>
              </a:ext>
            </a:extLst>
          </p:cNvPr>
          <p:cNvPicPr>
            <a:picLocks noChangeAspect="1"/>
          </p:cNvPicPr>
          <p:nvPr/>
        </p:nvPicPr>
        <p:blipFill rotWithShape="1">
          <a:blip r:embed="rId4"/>
          <a:srcRect l="1749" t="4107" r="1907" b="7103"/>
          <a:stretch/>
        </p:blipFill>
        <p:spPr>
          <a:xfrm>
            <a:off x="16707127" y="6052435"/>
            <a:ext cx="6992103" cy="3204027"/>
          </a:xfrm>
          <a:prstGeom prst="rect">
            <a:avLst/>
          </a:prstGeom>
        </p:spPr>
      </p:pic>
      <p:cxnSp>
        <p:nvCxnSpPr>
          <p:cNvPr id="29" name="Straight Arrow Connector 28">
            <a:extLst>
              <a:ext uri="{FF2B5EF4-FFF2-40B4-BE49-F238E27FC236}">
                <a16:creationId xmlns:a16="http://schemas.microsoft.com/office/drawing/2014/main" id="{F48D49F7-C7CC-4290-B2A3-89923FC6FB41}"/>
              </a:ext>
            </a:extLst>
          </p:cNvPr>
          <p:cNvCxnSpPr>
            <a:cxnSpLocks/>
            <a:stCxn id="15" idx="3"/>
          </p:cNvCxnSpPr>
          <p:nvPr/>
        </p:nvCxnSpPr>
        <p:spPr>
          <a:xfrm>
            <a:off x="5857092" y="3677226"/>
            <a:ext cx="1289683" cy="413737"/>
          </a:xfrm>
          <a:prstGeom prst="straightConnector1">
            <a:avLst/>
          </a:prstGeom>
          <a:ln w="31750">
            <a:solidFill>
              <a:schemeClr val="tx1"/>
            </a:solidFill>
            <a:prstDash val="dash"/>
            <a:tailEnd type="triangle" w="lg" len="med"/>
          </a:ln>
        </p:spPr>
        <p:style>
          <a:lnRef idx="2">
            <a:schemeClr val="accent1"/>
          </a:lnRef>
          <a:fillRef idx="0">
            <a:schemeClr val="accent1"/>
          </a:fillRef>
          <a:effectRef idx="1">
            <a:schemeClr val="accent1"/>
          </a:effectRef>
          <a:fontRef idx="minor">
            <a:schemeClr val="tx1"/>
          </a:fontRef>
        </p:style>
      </p:cxnSp>
      <p:sp>
        <p:nvSpPr>
          <p:cNvPr id="13" name="Content Placeholder 4">
            <a:extLst>
              <a:ext uri="{FF2B5EF4-FFF2-40B4-BE49-F238E27FC236}">
                <a16:creationId xmlns:a16="http://schemas.microsoft.com/office/drawing/2014/main" id="{FCC9BC5F-AAFF-4EE2-9C96-2A08D7020109}"/>
              </a:ext>
            </a:extLst>
          </p:cNvPr>
          <p:cNvSpPr txBox="1">
            <a:spLocks/>
          </p:cNvSpPr>
          <p:nvPr/>
        </p:nvSpPr>
        <p:spPr>
          <a:xfrm>
            <a:off x="380548" y="4398458"/>
            <a:ext cx="5606393" cy="1720954"/>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marR="0" lvl="0" indent="0" algn="ctr" defTabSz="609585" rtl="0" eaLnBrk="1" fontAlgn="auto" latinLnBrk="0" hangingPunct="1">
              <a:lnSpc>
                <a:spcPct val="100000"/>
              </a:lnSpc>
              <a:spcBef>
                <a:spcPts val="2400"/>
              </a:spcBef>
              <a:spcAft>
                <a:spcPts val="0"/>
              </a:spcAft>
              <a:buClrTx/>
              <a:buSzPct val="120000"/>
              <a:buFont typeface="Arial"/>
              <a:buNone/>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The best way to understand what happens in the black box?</a:t>
            </a:r>
          </a:p>
          <a:p>
            <a:pPr marL="69849" marR="0" lvl="0" indent="0" algn="ctr" defTabSz="609585" rtl="0" eaLnBrk="1" fontAlgn="auto" latinLnBrk="0" hangingPunct="1">
              <a:lnSpc>
                <a:spcPct val="100000"/>
              </a:lnSpc>
              <a:spcBef>
                <a:spcPts val="2400"/>
              </a:spcBef>
              <a:spcAft>
                <a:spcPts val="0"/>
              </a:spcAft>
              <a:buClrTx/>
              <a:buSzPct val="120000"/>
              <a:buFont typeface="Arial"/>
              <a:buNone/>
              <a:tabLst/>
              <a:defRPr/>
            </a:pPr>
            <a:r>
              <a:rPr kumimoji="0" lang="en-US"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Serve as a reviewer!</a:t>
            </a:r>
          </a:p>
          <a:p>
            <a:pPr marL="69849" marR="0" lvl="0" indent="0" algn="l" defTabSz="609585" rtl="0" eaLnBrk="1" fontAlgn="auto" latinLnBrk="0" hangingPunct="1">
              <a:lnSpc>
                <a:spcPct val="100000"/>
              </a:lnSpc>
              <a:spcBef>
                <a:spcPts val="2400"/>
              </a:spcBef>
              <a:spcAft>
                <a:spcPts val="0"/>
              </a:spcAft>
              <a:buClrTx/>
              <a:buSzPct val="120000"/>
              <a:buFont typeface="Arial"/>
              <a:buNone/>
              <a:tabLst/>
              <a:defRPr/>
            </a:pPr>
            <a:endParaRPr kumimoji="0" lang="en-US" sz="2600" b="1" i="0" u="none" strike="noStrike" kern="1200" cap="none" spc="0" normalizeH="0" baseline="0" noProof="0" dirty="0">
              <a:ln>
                <a:noFill/>
              </a:ln>
              <a:solidFill>
                <a:srgbClr val="C00000"/>
              </a:solidFill>
              <a:effectLst/>
              <a:uLnTx/>
              <a:uFillTx/>
              <a:latin typeface="Open Sans" panose="020B0606030504020204"/>
              <a:ea typeface="+mn-ea"/>
              <a:cs typeface="Arial" panose="020B0604020202020204" pitchFamily="34" charset="0"/>
            </a:endParaRPr>
          </a:p>
        </p:txBody>
      </p:sp>
      <p:sp>
        <p:nvSpPr>
          <p:cNvPr id="5" name="Title 3">
            <a:extLst>
              <a:ext uri="{FF2B5EF4-FFF2-40B4-BE49-F238E27FC236}">
                <a16:creationId xmlns:a16="http://schemas.microsoft.com/office/drawing/2014/main" id="{155006D6-828A-B21E-CFEC-52DB76711336}"/>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Positioning for funding success</a:t>
            </a:r>
          </a:p>
        </p:txBody>
      </p:sp>
      <p:pic>
        <p:nvPicPr>
          <p:cNvPr id="6" name="Picture 5">
            <a:extLst>
              <a:ext uri="{FF2B5EF4-FFF2-40B4-BE49-F238E27FC236}">
                <a16:creationId xmlns:a16="http://schemas.microsoft.com/office/drawing/2014/main" id="{BA060031-29D9-F7E6-515E-2EB3A530B037}"/>
              </a:ext>
            </a:extLst>
          </p:cNvPr>
          <p:cNvPicPr>
            <a:picLocks noChangeAspect="1"/>
          </p:cNvPicPr>
          <p:nvPr/>
        </p:nvPicPr>
        <p:blipFill rotWithShape="1">
          <a:blip r:embed="rId6">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76544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A6A552-0C19-4FFE-91DD-1A02F81FC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00000">
            <a:off x="-286204" y="1649324"/>
            <a:ext cx="5299364" cy="6858000"/>
          </a:xfrm>
          <a:prstGeom prst="rect">
            <a:avLst/>
          </a:prstGeom>
        </p:spPr>
      </p:pic>
      <p:sp>
        <p:nvSpPr>
          <p:cNvPr id="6" name="Title 3">
            <a:extLst>
              <a:ext uri="{FF2B5EF4-FFF2-40B4-BE49-F238E27FC236}">
                <a16:creationId xmlns:a16="http://schemas.microsoft.com/office/drawing/2014/main" id="{073B517B-047E-6669-1484-F456250E33D4}"/>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Positioning for funding success</a:t>
            </a:r>
          </a:p>
        </p:txBody>
      </p:sp>
      <p:pic>
        <p:nvPicPr>
          <p:cNvPr id="8" name="Picture 7">
            <a:extLst>
              <a:ext uri="{FF2B5EF4-FFF2-40B4-BE49-F238E27FC236}">
                <a16:creationId xmlns:a16="http://schemas.microsoft.com/office/drawing/2014/main" id="{E3C5A22E-3636-BBC6-894D-AF242AB30F9F}"/>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pic>
        <p:nvPicPr>
          <p:cNvPr id="13" name="Picture 12">
            <a:extLst>
              <a:ext uri="{FF2B5EF4-FFF2-40B4-BE49-F238E27FC236}">
                <a16:creationId xmlns:a16="http://schemas.microsoft.com/office/drawing/2014/main" id="{2538904E-1DF6-4154-AA6E-ECC3416E3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09532">
            <a:off x="8285306" y="2143730"/>
            <a:ext cx="5299364" cy="6858000"/>
          </a:xfrm>
          <a:prstGeom prst="rect">
            <a:avLst/>
          </a:prstGeom>
        </p:spPr>
      </p:pic>
      <p:pic>
        <p:nvPicPr>
          <p:cNvPr id="5" name="Picture 4">
            <a:extLst>
              <a:ext uri="{FF2B5EF4-FFF2-40B4-BE49-F238E27FC236}">
                <a16:creationId xmlns:a16="http://schemas.microsoft.com/office/drawing/2014/main" id="{D7894A17-0109-4E43-835E-92A59E47F5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4297" y="1292867"/>
            <a:ext cx="5299364" cy="6858000"/>
          </a:xfrm>
          <a:prstGeom prst="rect">
            <a:avLst/>
          </a:prstGeom>
        </p:spPr>
      </p:pic>
      <p:pic>
        <p:nvPicPr>
          <p:cNvPr id="7" name="Picture 6">
            <a:extLst>
              <a:ext uri="{FF2B5EF4-FFF2-40B4-BE49-F238E27FC236}">
                <a16:creationId xmlns:a16="http://schemas.microsoft.com/office/drawing/2014/main" id="{3AE5BABD-99A9-4FC3-B339-A584D0E7BD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00000">
            <a:off x="1574304" y="3100093"/>
            <a:ext cx="5299364" cy="6858000"/>
          </a:xfrm>
          <a:prstGeom prst="rect">
            <a:avLst/>
          </a:prstGeom>
        </p:spPr>
      </p:pic>
      <p:sp>
        <p:nvSpPr>
          <p:cNvPr id="14" name="Content Placeholder 4">
            <a:extLst>
              <a:ext uri="{FF2B5EF4-FFF2-40B4-BE49-F238E27FC236}">
                <a16:creationId xmlns:a16="http://schemas.microsoft.com/office/drawing/2014/main" id="{DC26E331-6661-4C22-BB0F-149C01CEA792}"/>
              </a:ext>
            </a:extLst>
          </p:cNvPr>
          <p:cNvSpPr txBox="1">
            <a:spLocks/>
          </p:cNvSpPr>
          <p:nvPr/>
        </p:nvSpPr>
        <p:spPr>
          <a:xfrm>
            <a:off x="0" y="1534598"/>
            <a:ext cx="12191999" cy="653049"/>
          </a:xfrm>
          <a:prstGeom prst="rect">
            <a:avLst/>
          </a:prstGeom>
          <a:solidFill>
            <a:schemeClr val="bg1"/>
          </a:solidFill>
        </p:spPr>
        <p:txBody>
          <a:bodyPr lIns="91440" tIns="91440" bIns="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spcBef>
                <a:spcPts val="0"/>
              </a:spcBef>
              <a:buSzPct val="120000"/>
              <a:buNone/>
              <a:defRPr/>
            </a:pPr>
            <a:r>
              <a:rPr lang="en-US" sz="2800" b="1" dirty="0">
                <a:solidFill>
                  <a:srgbClr val="4B2E83"/>
                </a:solidFill>
                <a:latin typeface="Open Sans" panose="020B0606030504020204"/>
                <a:cs typeface="Arial" panose="020B0604020202020204" pitchFamily="34" charset="0"/>
              </a:rPr>
              <a:t>    Funding opportunity in hand, ready to write… Right?</a:t>
            </a:r>
          </a:p>
        </p:txBody>
      </p:sp>
    </p:spTree>
    <p:extLst>
      <p:ext uri="{BB962C8B-B14F-4D97-AF65-F5344CB8AC3E}">
        <p14:creationId xmlns:p14="http://schemas.microsoft.com/office/powerpoint/2010/main" val="330310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ACB269-BE64-4E27-9D4D-2307246E7BBF}"/>
              </a:ext>
            </a:extLst>
          </p:cNvPr>
          <p:cNvSpPr/>
          <p:nvPr/>
        </p:nvSpPr>
        <p:spPr>
          <a:xfrm>
            <a:off x="7399869" y="3077624"/>
            <a:ext cx="4792132" cy="37803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 name="TextBox 2">
            <a:extLst>
              <a:ext uri="{FF2B5EF4-FFF2-40B4-BE49-F238E27FC236}">
                <a16:creationId xmlns:a16="http://schemas.microsoft.com/office/drawing/2014/main" id="{7300125D-B49C-4C64-84D9-39740B8EC0DA}"/>
              </a:ext>
            </a:extLst>
          </p:cNvPr>
          <p:cNvSpPr txBox="1"/>
          <p:nvPr/>
        </p:nvSpPr>
        <p:spPr>
          <a:xfrm>
            <a:off x="9324623" y="-180826"/>
            <a:ext cx="184731" cy="461665"/>
          </a:xfrm>
          <a:prstGeom prst="rect">
            <a:avLst/>
          </a:prstGeom>
          <a:noFill/>
        </p:spPr>
        <p:txBody>
          <a:bodyPr wrap="none" rtlCol="0">
            <a:spAutoFit/>
          </a:bodyPr>
          <a:lstStyle/>
          <a:p>
            <a:pPr defTabSz="609585">
              <a:defRPr/>
            </a:pPr>
            <a:endParaRPr lang="en-US" sz="2400">
              <a:solidFill>
                <a:srgbClr val="000000"/>
              </a:solidFill>
              <a:latin typeface="Calibri"/>
            </a:endParaRPr>
          </a:p>
        </p:txBody>
      </p:sp>
      <p:sp>
        <p:nvSpPr>
          <p:cNvPr id="18" name="Rectangle 17">
            <a:extLst>
              <a:ext uri="{FF2B5EF4-FFF2-40B4-BE49-F238E27FC236}">
                <a16:creationId xmlns:a16="http://schemas.microsoft.com/office/drawing/2014/main" id="{52DEC692-FFE1-476E-81A3-2AFDF6E580BA}"/>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10" name="Group 9">
            <a:extLst>
              <a:ext uri="{FF2B5EF4-FFF2-40B4-BE49-F238E27FC236}">
                <a16:creationId xmlns:a16="http://schemas.microsoft.com/office/drawing/2014/main" id="{D1858194-85F1-42CB-8263-CD988476C3A4}"/>
              </a:ext>
            </a:extLst>
          </p:cNvPr>
          <p:cNvGrpSpPr/>
          <p:nvPr/>
        </p:nvGrpSpPr>
        <p:grpSpPr>
          <a:xfrm>
            <a:off x="1267476" y="325021"/>
            <a:ext cx="9962409" cy="5855102"/>
            <a:chOff x="1661752" y="1855453"/>
            <a:chExt cx="7471807" cy="4391326"/>
          </a:xfrm>
        </p:grpSpPr>
        <p:sp>
          <p:nvSpPr>
            <p:cNvPr id="11" name="TextBox 10">
              <a:extLst>
                <a:ext uri="{FF2B5EF4-FFF2-40B4-BE49-F238E27FC236}">
                  <a16:creationId xmlns:a16="http://schemas.microsoft.com/office/drawing/2014/main" id="{C5818078-4FF8-4677-8ACB-6D2AA7E74152}"/>
                </a:ext>
              </a:extLst>
            </p:cNvPr>
            <p:cNvSpPr txBox="1"/>
            <p:nvPr/>
          </p:nvSpPr>
          <p:spPr>
            <a:xfrm>
              <a:off x="5698152" y="1855453"/>
              <a:ext cx="3435407" cy="443198"/>
            </a:xfrm>
            <a:prstGeom prst="rect">
              <a:avLst/>
            </a:prstGeom>
          </p:spPr>
          <p:txBody>
            <a:bodyPr wrap="square" rtlCol="0">
              <a:spAutoFit/>
            </a:bodyPr>
            <a:lstStyle/>
            <a:p>
              <a:pPr defTabSz="1219170">
                <a:lnSpc>
                  <a:spcPct val="90000"/>
                </a:lnSpc>
                <a:spcBef>
                  <a:spcPts val="1333"/>
                </a:spcBef>
              </a:pPr>
              <a:r>
                <a:rPr lang="en-US" sz="3600" b="1">
                  <a:solidFill>
                    <a:srgbClr val="003282"/>
                  </a:solidFill>
                  <a:latin typeface="Open Sans" panose="020B0606030504020204" pitchFamily="34" charset="0"/>
                  <a:ea typeface="Open Sans" panose="020B0606030504020204" pitchFamily="34" charset="0"/>
                  <a:cs typeface="Open Sans" panose="020B0606030504020204" pitchFamily="34" charset="0"/>
                </a:rPr>
                <a:t>Preparing to write</a:t>
              </a:r>
            </a:p>
          </p:txBody>
        </p:sp>
        <p:pic>
          <p:nvPicPr>
            <p:cNvPr id="12" name="Picture 11">
              <a:extLst>
                <a:ext uri="{FF2B5EF4-FFF2-40B4-BE49-F238E27FC236}">
                  <a16:creationId xmlns:a16="http://schemas.microsoft.com/office/drawing/2014/main" id="{8029F2F0-F685-44E3-A343-35F169BD14E9}"/>
                </a:ext>
              </a:extLst>
            </p:cNvPr>
            <p:cNvPicPr>
              <a:picLocks noChangeAspect="1"/>
            </p:cNvPicPr>
            <p:nvPr/>
          </p:nvPicPr>
          <p:blipFill rotWithShape="1">
            <a:blip r:embed="rId2">
              <a:extLst>
                <a:ext uri="{28A0092B-C50C-407E-A947-70E740481C1C}">
                  <a14:useLocalDpi xmlns:a14="http://schemas.microsoft.com/office/drawing/2010/main" val="0"/>
                </a:ext>
              </a:extLst>
            </a:blip>
            <a:srcRect l="5893" t="403" r="3393" b="1039"/>
            <a:stretch/>
          </p:blipFill>
          <p:spPr>
            <a:xfrm>
              <a:off x="1661752" y="2533178"/>
              <a:ext cx="6085513" cy="3713601"/>
            </a:xfrm>
            <a:prstGeom prst="rect">
              <a:avLst/>
            </a:prstGeom>
          </p:spPr>
        </p:pic>
        <p:cxnSp>
          <p:nvCxnSpPr>
            <p:cNvPr id="13" name="Curved Connector 15">
              <a:extLst>
                <a:ext uri="{FF2B5EF4-FFF2-40B4-BE49-F238E27FC236}">
                  <a16:creationId xmlns:a16="http://schemas.microsoft.com/office/drawing/2014/main" id="{8FF2D679-DD6F-4B91-AF98-43AB2839F64A}"/>
                </a:ext>
              </a:extLst>
            </p:cNvPr>
            <p:cNvCxnSpPr>
              <a:cxnSpLocks/>
              <a:stCxn id="11" idx="1"/>
            </p:cNvCxnSpPr>
            <p:nvPr/>
          </p:nvCxnSpPr>
          <p:spPr>
            <a:xfrm rot="10800000" flipV="1">
              <a:off x="3996078" y="2077052"/>
              <a:ext cx="1702074" cy="1944025"/>
            </a:xfrm>
            <a:prstGeom prst="curvedConnector2">
              <a:avLst/>
            </a:prstGeom>
            <a:ln w="6985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185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906008A-8CD8-408A-A672-56148F5B1F65}"/>
              </a:ext>
            </a:extLst>
          </p:cNvPr>
          <p:cNvPicPr>
            <a:picLocks noChangeAspect="1"/>
          </p:cNvPicPr>
          <p:nvPr/>
        </p:nvPicPr>
        <p:blipFill rotWithShape="1">
          <a:blip r:embed="rId3">
            <a:extLst>
              <a:ext uri="{28A0092B-C50C-407E-A947-70E740481C1C}">
                <a14:useLocalDpi xmlns:a14="http://schemas.microsoft.com/office/drawing/2010/main" val="0"/>
              </a:ext>
            </a:extLst>
          </a:blip>
          <a:srcRect t="20486"/>
          <a:stretch/>
        </p:blipFill>
        <p:spPr>
          <a:xfrm>
            <a:off x="1" y="1273999"/>
            <a:ext cx="12192000" cy="5775507"/>
          </a:xfrm>
          <a:prstGeom prst="rect">
            <a:avLst/>
          </a:prstGeom>
        </p:spPr>
      </p:pic>
      <p:grpSp>
        <p:nvGrpSpPr>
          <p:cNvPr id="13" name="Group 12">
            <a:extLst>
              <a:ext uri="{FF2B5EF4-FFF2-40B4-BE49-F238E27FC236}">
                <a16:creationId xmlns:a16="http://schemas.microsoft.com/office/drawing/2014/main" id="{73F17922-2992-482D-8CD9-A00D131212CA}"/>
              </a:ext>
            </a:extLst>
          </p:cNvPr>
          <p:cNvGrpSpPr/>
          <p:nvPr/>
        </p:nvGrpSpPr>
        <p:grpSpPr>
          <a:xfrm>
            <a:off x="10323533" y="1410103"/>
            <a:ext cx="1510682" cy="1468430"/>
            <a:chOff x="10512344" y="348942"/>
            <a:chExt cx="1510682" cy="1468430"/>
          </a:xfrm>
        </p:grpSpPr>
        <p:sp>
          <p:nvSpPr>
            <p:cNvPr id="14" name="Star: 5 Points 13">
              <a:extLst>
                <a:ext uri="{FF2B5EF4-FFF2-40B4-BE49-F238E27FC236}">
                  <a16:creationId xmlns:a16="http://schemas.microsoft.com/office/drawing/2014/main" id="{FE4CC453-A307-4D27-B85A-DB24323A04BD}"/>
                </a:ext>
              </a:extLst>
            </p:cNvPr>
            <p:cNvSpPr/>
            <p:nvPr/>
          </p:nvSpPr>
          <p:spPr>
            <a:xfrm rot="1328725">
              <a:off x="10803826" y="348942"/>
              <a:ext cx="1219200" cy="113511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E09A44D-31E2-43E6-A7B5-395E7C8E0B02}"/>
                </a:ext>
              </a:extLst>
            </p:cNvPr>
            <p:cNvSpPr txBox="1"/>
            <p:nvPr/>
          </p:nvSpPr>
          <p:spPr>
            <a:xfrm rot="1328725">
              <a:off x="10512344" y="1448040"/>
              <a:ext cx="1219200" cy="369332"/>
            </a:xfrm>
            <a:prstGeom prst="rect">
              <a:avLst/>
            </a:prstGeom>
            <a:noFill/>
          </p:spPr>
          <p:txBody>
            <a:bodyPr wrap="square" rtlCol="0">
              <a:spAutoFit/>
            </a:bodyPr>
            <a:lstStyle/>
            <a:p>
              <a:r>
                <a:rPr lang="en-US" b="1" dirty="0">
                  <a:solidFill>
                    <a:schemeClr val="bg1"/>
                  </a:solidFill>
                  <a:latin typeface="Open Sans" panose="020B0606030504020204"/>
                </a:rPr>
                <a:t>Big Idea!</a:t>
              </a:r>
            </a:p>
          </p:txBody>
        </p:sp>
      </p:grpSp>
      <p:sp>
        <p:nvSpPr>
          <p:cNvPr id="4" name="Content Placeholder 4">
            <a:extLst>
              <a:ext uri="{FF2B5EF4-FFF2-40B4-BE49-F238E27FC236}">
                <a16:creationId xmlns:a16="http://schemas.microsoft.com/office/drawing/2014/main" id="{6A99B372-1EA0-F218-3B9D-578682A24164}"/>
              </a:ext>
            </a:extLst>
          </p:cNvPr>
          <p:cNvSpPr>
            <a:spLocks noGrp="1"/>
          </p:cNvSpPr>
          <p:nvPr>
            <p:ph idx="1"/>
          </p:nvPr>
        </p:nvSpPr>
        <p:spPr>
          <a:xfrm>
            <a:off x="0" y="5903893"/>
            <a:ext cx="12192000" cy="954107"/>
          </a:xfrm>
        </p:spPr>
        <p:txBody>
          <a:bodyPr vert="horz" wrap="square" lIns="243840" tIns="45720" rIns="91440" bIns="45720" rtlCol="0">
            <a:spAutoFit/>
          </a:bodyPr>
          <a:lstStyle/>
          <a:p>
            <a:pPr marL="0" indent="0" algn="ctr">
              <a:spcBef>
                <a:spcPts val="1600"/>
              </a:spcBef>
              <a:buNone/>
              <a:defRPr/>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Sponsor exists to fund work that achieves </a:t>
            </a:r>
            <a:r>
              <a:rPr lang="en-US" sz="28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their</a:t>
            </a: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(not your) objectives/priorities </a:t>
            </a:r>
          </a:p>
        </p:txBody>
      </p:sp>
      <p:sp>
        <p:nvSpPr>
          <p:cNvPr id="2" name="Title 3">
            <a:extLst>
              <a:ext uri="{FF2B5EF4-FFF2-40B4-BE49-F238E27FC236}">
                <a16:creationId xmlns:a16="http://schemas.microsoft.com/office/drawing/2014/main" id="{75456F00-A618-FD65-BE2B-1A400AD485A0}"/>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Understanding Sponsor Objectives</a:t>
            </a:r>
          </a:p>
        </p:txBody>
      </p:sp>
    </p:spTree>
    <p:extLst>
      <p:ext uri="{BB962C8B-B14F-4D97-AF65-F5344CB8AC3E}">
        <p14:creationId xmlns:p14="http://schemas.microsoft.com/office/powerpoint/2010/main" val="374071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2EB98BE-5038-4F9E-80DE-667ACA8DD6DD}"/>
              </a:ext>
            </a:extLst>
          </p:cNvPr>
          <p:cNvGrpSpPr/>
          <p:nvPr/>
        </p:nvGrpSpPr>
        <p:grpSpPr>
          <a:xfrm>
            <a:off x="1251690" y="1272680"/>
            <a:ext cx="8846044" cy="5201321"/>
            <a:chOff x="2" y="-470597"/>
            <a:chExt cx="8563917" cy="5035435"/>
          </a:xfrm>
        </p:grpSpPr>
        <p:grpSp>
          <p:nvGrpSpPr>
            <p:cNvPr id="10" name="Group 9">
              <a:extLst>
                <a:ext uri="{FF2B5EF4-FFF2-40B4-BE49-F238E27FC236}">
                  <a16:creationId xmlns:a16="http://schemas.microsoft.com/office/drawing/2014/main" id="{13E6B242-8FA1-4EF5-B1A4-2B4DC10FFC96}"/>
                </a:ext>
              </a:extLst>
            </p:cNvPr>
            <p:cNvGrpSpPr/>
            <p:nvPr/>
          </p:nvGrpSpPr>
          <p:grpSpPr>
            <a:xfrm>
              <a:off x="2064775" y="-470597"/>
              <a:ext cx="5145758" cy="5035435"/>
              <a:chOff x="1394238" y="611938"/>
              <a:chExt cx="4994224" cy="4887148"/>
            </a:xfrm>
          </p:grpSpPr>
          <p:sp>
            <p:nvSpPr>
              <p:cNvPr id="15" name="Oval 14">
                <a:extLst>
                  <a:ext uri="{FF2B5EF4-FFF2-40B4-BE49-F238E27FC236}">
                    <a16:creationId xmlns:a16="http://schemas.microsoft.com/office/drawing/2014/main" id="{DDCA533A-CDC5-4A5B-9FC3-20C2ED24B60C}"/>
                  </a:ext>
                </a:extLst>
              </p:cNvPr>
              <p:cNvSpPr/>
              <p:nvPr/>
            </p:nvSpPr>
            <p:spPr>
              <a:xfrm>
                <a:off x="1394238" y="2531033"/>
                <a:ext cx="2968053" cy="2968053"/>
              </a:xfrm>
              <a:prstGeom prst="ellipse">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27E06A4-8695-4D2D-9AF2-ED204CF15545}"/>
                  </a:ext>
                </a:extLst>
              </p:cNvPr>
              <p:cNvSpPr/>
              <p:nvPr/>
            </p:nvSpPr>
            <p:spPr>
              <a:xfrm>
                <a:off x="3420409" y="2531033"/>
                <a:ext cx="2968053" cy="2968053"/>
              </a:xfrm>
              <a:prstGeom prst="ellipse">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0CDA25D-BA20-4454-9935-C679707FAE3A}"/>
                  </a:ext>
                </a:extLst>
              </p:cNvPr>
              <p:cNvSpPr/>
              <p:nvPr/>
            </p:nvSpPr>
            <p:spPr>
              <a:xfrm>
                <a:off x="2357514" y="611938"/>
                <a:ext cx="2968053" cy="2968053"/>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43E0A"/>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6F9F453B-9A35-44A2-A2AE-771A9B89C60D}"/>
                </a:ext>
              </a:extLst>
            </p:cNvPr>
            <p:cNvSpPr txBox="1"/>
            <p:nvPr/>
          </p:nvSpPr>
          <p:spPr>
            <a:xfrm>
              <a:off x="3056811" y="431092"/>
              <a:ext cx="3058109" cy="88407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914105"/>
                  </a:solidFill>
                  <a:effectLst/>
                  <a:uLnTx/>
                  <a:uFillTx/>
                  <a:latin typeface="Open Sans" panose="020B0606030504020204" pitchFamily="34" charset="0"/>
                  <a:ea typeface="Open Sans" panose="020B0606030504020204" pitchFamily="34" charset="0"/>
                  <a:cs typeface="Open Sans" panose="020B0606030504020204" pitchFamily="34" charset="0"/>
                </a:rPr>
                <a:t>What the </a:t>
              </a:r>
              <a:r>
                <a:rPr kumimoji="0" lang="en-US" sz="2667" b="1" i="0" u="none" strike="noStrike" kern="1200" cap="none" spc="0" normalizeH="0" baseline="0" noProof="0" dirty="0">
                  <a:ln>
                    <a:noFill/>
                  </a:ln>
                  <a:solidFill>
                    <a:srgbClr val="914105"/>
                  </a:solidFill>
                  <a:effectLst/>
                  <a:uLnTx/>
                  <a:uFillTx/>
                  <a:latin typeface="Open Sans" panose="020B0606030504020204" pitchFamily="34" charset="0"/>
                  <a:ea typeface="Open Sans" panose="020B0606030504020204" pitchFamily="34" charset="0"/>
                  <a:cs typeface="Open Sans" panose="020B0606030504020204" pitchFamily="34" charset="0"/>
                </a:rPr>
                <a:t>sponsor</a:t>
              </a:r>
              <a:r>
                <a:rPr kumimoji="0" lang="en-US" sz="2667" b="0" i="0" u="none" strike="noStrike" kern="1200" cap="none" spc="0" normalizeH="0" baseline="0" noProof="0" dirty="0">
                  <a:ln>
                    <a:noFill/>
                  </a:ln>
                  <a:solidFill>
                    <a:srgbClr val="914105"/>
                  </a:solidFill>
                  <a:effectLst/>
                  <a:uLnTx/>
                  <a:uFillTx/>
                  <a:latin typeface="Open Sans" panose="020B0606030504020204" pitchFamily="34" charset="0"/>
                  <a:ea typeface="Open Sans" panose="020B0606030504020204" pitchFamily="34" charset="0"/>
                  <a:cs typeface="Open Sans" panose="020B0606030504020204" pitchFamily="34" charset="0"/>
                </a:rPr>
                <a:t> wants to achieve</a:t>
              </a:r>
            </a:p>
          </p:txBody>
        </p:sp>
        <p:sp>
          <p:nvSpPr>
            <p:cNvPr id="12" name="TextBox 11">
              <a:extLst>
                <a:ext uri="{FF2B5EF4-FFF2-40B4-BE49-F238E27FC236}">
                  <a16:creationId xmlns:a16="http://schemas.microsoft.com/office/drawing/2014/main" id="{2BF9CC59-671F-42B5-8D7C-1A11652AF52F}"/>
                </a:ext>
              </a:extLst>
            </p:cNvPr>
            <p:cNvSpPr txBox="1"/>
            <p:nvPr/>
          </p:nvSpPr>
          <p:spPr>
            <a:xfrm>
              <a:off x="4992674" y="2790162"/>
              <a:ext cx="2191225" cy="88407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What </a:t>
              </a:r>
              <a:r>
                <a:rPr lang="en-US" sz="2667" b="1" dirty="0">
                  <a:solidFill>
                    <a:srgbClr val="002060"/>
                  </a:solidFill>
                  <a:latin typeface="Open Sans" panose="020B0606030504020204" pitchFamily="34" charset="0"/>
                  <a:ea typeface="Open Sans" panose="020B0606030504020204" pitchFamily="34" charset="0"/>
                  <a:cs typeface="Open Sans" panose="020B0606030504020204" pitchFamily="34" charset="0"/>
                </a:rPr>
                <a:t>you</a:t>
              </a:r>
              <a:r>
                <a:rPr kumimoji="0" lang="en-US" sz="2667"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 </a:t>
              </a:r>
              <a:br>
                <a:rPr kumimoji="0" lang="en-US" sz="2667" b="1"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667" b="0" i="0"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want to do</a:t>
              </a:r>
            </a:p>
          </p:txBody>
        </p:sp>
        <p:sp>
          <p:nvSpPr>
            <p:cNvPr id="13" name="TextBox 12">
              <a:extLst>
                <a:ext uri="{FF2B5EF4-FFF2-40B4-BE49-F238E27FC236}">
                  <a16:creationId xmlns:a16="http://schemas.microsoft.com/office/drawing/2014/main" id="{35E601E9-DD88-436D-A6FA-5E0E5D79CC5C}"/>
                </a:ext>
              </a:extLst>
            </p:cNvPr>
            <p:cNvSpPr txBox="1"/>
            <p:nvPr/>
          </p:nvSpPr>
          <p:spPr>
            <a:xfrm>
              <a:off x="2141967" y="2595946"/>
              <a:ext cx="2227126" cy="128141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What </a:t>
              </a:r>
              <a:r>
                <a:rPr kumimoji="0" lang="en-US" sz="2667"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institution</a:t>
              </a:r>
              <a:r>
                <a:rPr kumimoji="0" lang="en-US" sz="2667" b="0"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667" dirty="0">
                  <a:solidFill>
                    <a:srgbClr val="4B2E83"/>
                  </a:solidFill>
                  <a:latin typeface="Open Sans" panose="020B0606030504020204" pitchFamily="34" charset="0"/>
                  <a:ea typeface="Open Sans" panose="020B0606030504020204" pitchFamily="34" charset="0"/>
                  <a:cs typeface="Open Sans" panose="020B0606030504020204" pitchFamily="34" charset="0"/>
                </a:rPr>
                <a:t>can support</a:t>
              </a:r>
              <a:endParaRPr kumimoji="0" lang="en-US" sz="2667" b="0"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Text Placeholder 5">
              <a:extLst>
                <a:ext uri="{FF2B5EF4-FFF2-40B4-BE49-F238E27FC236}">
                  <a16:creationId xmlns:a16="http://schemas.microsoft.com/office/drawing/2014/main" id="{809EE279-BCEE-4423-9138-6ABFD9A6DFD8}"/>
                </a:ext>
              </a:extLst>
            </p:cNvPr>
            <p:cNvSpPr txBox="1">
              <a:spLocks/>
            </p:cNvSpPr>
            <p:nvPr/>
          </p:nvSpPr>
          <p:spPr>
            <a:xfrm>
              <a:off x="2" y="1475110"/>
              <a:ext cx="8563917" cy="4111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8443"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endParaRPr kumimoji="0" lang="en-US" sz="2933"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19" name="Rectangle 18">
            <a:extLst>
              <a:ext uri="{FF2B5EF4-FFF2-40B4-BE49-F238E27FC236}">
                <a16:creationId xmlns:a16="http://schemas.microsoft.com/office/drawing/2014/main" id="{E4C47EAB-F946-4A54-84DB-50FFD2B92C54}"/>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A4DE84AD-FFB3-4001-8A3C-067DB16254B2}"/>
              </a:ext>
            </a:extLst>
          </p:cNvPr>
          <p:cNvGrpSpPr/>
          <p:nvPr/>
        </p:nvGrpSpPr>
        <p:grpSpPr>
          <a:xfrm>
            <a:off x="10419786" y="676895"/>
            <a:ext cx="1510682" cy="1468430"/>
            <a:chOff x="10512344" y="348942"/>
            <a:chExt cx="1510682" cy="1468430"/>
          </a:xfrm>
        </p:grpSpPr>
        <p:sp>
          <p:nvSpPr>
            <p:cNvPr id="21" name="Star: 5 Points 20">
              <a:extLst>
                <a:ext uri="{FF2B5EF4-FFF2-40B4-BE49-F238E27FC236}">
                  <a16:creationId xmlns:a16="http://schemas.microsoft.com/office/drawing/2014/main" id="{94C8D549-DCD9-4CAA-A335-35B7E50CF03A}"/>
                </a:ext>
              </a:extLst>
            </p:cNvPr>
            <p:cNvSpPr/>
            <p:nvPr/>
          </p:nvSpPr>
          <p:spPr>
            <a:xfrm rot="1328725">
              <a:off x="10803826" y="348942"/>
              <a:ext cx="1219200" cy="113511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C93412F-4013-46A5-97AE-57357EEB09BB}"/>
                </a:ext>
              </a:extLst>
            </p:cNvPr>
            <p:cNvSpPr txBox="1"/>
            <p:nvPr/>
          </p:nvSpPr>
          <p:spPr>
            <a:xfrm rot="1328725">
              <a:off x="10512344" y="1448040"/>
              <a:ext cx="1219200" cy="369332"/>
            </a:xfrm>
            <a:prstGeom prst="rect">
              <a:avLst/>
            </a:prstGeom>
            <a:noFill/>
          </p:spPr>
          <p:txBody>
            <a:bodyPr wrap="square" rtlCol="0">
              <a:spAutoFit/>
            </a:bodyPr>
            <a:lstStyle/>
            <a:p>
              <a:r>
                <a:rPr lang="en-US" b="1" dirty="0">
                  <a:solidFill>
                    <a:srgbClr val="4B2E83"/>
                  </a:solidFill>
                  <a:latin typeface="Open Sans" panose="020B0606030504020204"/>
                </a:rPr>
                <a:t>Big Idea!</a:t>
              </a:r>
            </a:p>
          </p:txBody>
        </p:sp>
      </p:grpSp>
      <p:pic>
        <p:nvPicPr>
          <p:cNvPr id="4" name="Picture 3" descr="A red and white circle with a black background&#10;&#10;Description automatically generated">
            <a:extLst>
              <a:ext uri="{FF2B5EF4-FFF2-40B4-BE49-F238E27FC236}">
                <a16:creationId xmlns:a16="http://schemas.microsoft.com/office/drawing/2014/main" id="{86271EA5-D9C5-301D-92F3-81BBFF151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861" y="3349846"/>
            <a:ext cx="1369343" cy="1439047"/>
          </a:xfrm>
          <a:prstGeom prst="rect">
            <a:avLst/>
          </a:prstGeom>
        </p:spPr>
      </p:pic>
      <p:sp>
        <p:nvSpPr>
          <p:cNvPr id="2" name="Title 3">
            <a:extLst>
              <a:ext uri="{FF2B5EF4-FFF2-40B4-BE49-F238E27FC236}">
                <a16:creationId xmlns:a16="http://schemas.microsoft.com/office/drawing/2014/main" id="{04E598F6-E812-72B5-89D8-A7849F0B85AF}"/>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Understanding Sponsor Objectives</a:t>
            </a:r>
          </a:p>
        </p:txBody>
      </p:sp>
      <p:pic>
        <p:nvPicPr>
          <p:cNvPr id="3" name="Picture 2">
            <a:extLst>
              <a:ext uri="{FF2B5EF4-FFF2-40B4-BE49-F238E27FC236}">
                <a16:creationId xmlns:a16="http://schemas.microsoft.com/office/drawing/2014/main" id="{E3713EA8-BCE0-D2D4-56E7-BBD95B9DAA22}"/>
              </a:ext>
            </a:extLst>
          </p:cNvPr>
          <p:cNvPicPr>
            <a:picLocks noChangeAspect="1"/>
          </p:cNvPicPr>
          <p:nvPr/>
        </p:nvPicPr>
        <p:blipFill rotWithShape="1">
          <a:blip r:embed="rId4">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72445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02F47BD-E85C-4028-BDD3-621E951BB49D}"/>
              </a:ext>
            </a:extLst>
          </p:cNvPr>
          <p:cNvSpPr/>
          <p:nvPr/>
        </p:nvSpPr>
        <p:spPr>
          <a:xfrm>
            <a:off x="10310949" y="5974081"/>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C60A8169-1FA7-404F-AAF5-1027BF4F99E1}"/>
              </a:ext>
            </a:extLst>
          </p:cNvPr>
          <p:cNvSpPr>
            <a:spLocks noGrp="1"/>
          </p:cNvSpPr>
          <p:nvPr>
            <p:ph idx="1"/>
          </p:nvPr>
        </p:nvSpPr>
        <p:spPr>
          <a:xfrm>
            <a:off x="0" y="1616242"/>
            <a:ext cx="12192000" cy="1539011"/>
          </a:xfrm>
        </p:spPr>
        <p:txBody>
          <a:bodyPr vert="horz" wrap="square" lIns="243840" tIns="45720" rIns="91440" bIns="45720" rtlCol="0">
            <a:spAutoFit/>
          </a:bodyPr>
          <a:lstStyle/>
          <a:p>
            <a:pPr marL="0" indent="0">
              <a:spcBef>
                <a:spcPts val="1600"/>
              </a:spcBef>
              <a:buNone/>
              <a:defRPr/>
            </a:pPr>
            <a:r>
              <a:rPr lang="en-US" sz="2667" b="1" dirty="0">
                <a:latin typeface="Open Sans" panose="020B0606030504020204" pitchFamily="34" charset="0"/>
                <a:ea typeface="Open Sans" panose="020B0606030504020204" pitchFamily="34" charset="0"/>
                <a:cs typeface="Open Sans" panose="020B0606030504020204" pitchFamily="34" charset="0"/>
              </a:rPr>
              <a:t>Sponsor exists to fund work that achieves their objectives/priorities </a:t>
            </a:r>
          </a:p>
          <a:p>
            <a:pPr marL="620168" indent="-300559">
              <a:spcBef>
                <a:spcPts val="1600"/>
              </a:spcBef>
              <a:buFont typeface="Arial" panose="020B0604020202020204" pitchFamily="34" charset="0"/>
              <a:buChar char="•"/>
              <a:defRPr/>
            </a:pPr>
            <a:r>
              <a:rPr lang="en-US" sz="25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Look for objectives throughout call for proposals and in...</a:t>
            </a:r>
          </a:p>
          <a:p>
            <a:pPr marL="1066773" lvl="1" indent="-304792">
              <a:spcBef>
                <a:spcPts val="400"/>
              </a:spcBef>
              <a:buFont typeface="Symbol" panose="05050102010706020507" pitchFamily="18" charset="2"/>
              <a:buChar char="-"/>
              <a:defRPr/>
            </a:pPr>
            <a:r>
              <a:rPr lang="en-US" sz="2200" dirty="0">
                <a:latin typeface="Open Sans" panose="020B0606030504020204" pitchFamily="34" charset="0"/>
                <a:ea typeface="Open Sans" panose="020B0606030504020204" pitchFamily="34" charset="0"/>
                <a:cs typeface="Open Sans" panose="020B0606030504020204" pitchFamily="34" charset="0"/>
              </a:rPr>
              <a:t>Mission statements, stated priority areas, strategic plans</a:t>
            </a:r>
          </a:p>
        </p:txBody>
      </p:sp>
      <p:sp>
        <p:nvSpPr>
          <p:cNvPr id="2" name="Title 3">
            <a:extLst>
              <a:ext uri="{FF2B5EF4-FFF2-40B4-BE49-F238E27FC236}">
                <a16:creationId xmlns:a16="http://schemas.microsoft.com/office/drawing/2014/main" id="{5E668EF7-9E34-B463-D4B9-8C2E8AEECC45}"/>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Understanding Sponsor Objectives</a:t>
            </a:r>
          </a:p>
        </p:txBody>
      </p:sp>
      <p:pic>
        <p:nvPicPr>
          <p:cNvPr id="4" name="Picture 3">
            <a:extLst>
              <a:ext uri="{FF2B5EF4-FFF2-40B4-BE49-F238E27FC236}">
                <a16:creationId xmlns:a16="http://schemas.microsoft.com/office/drawing/2014/main" id="{7541F542-3277-AA62-2848-BFBB32B6DCDF}"/>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1422757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02F47BD-E85C-4028-BDD3-621E951BB49D}"/>
              </a:ext>
            </a:extLst>
          </p:cNvPr>
          <p:cNvSpPr/>
          <p:nvPr/>
        </p:nvSpPr>
        <p:spPr>
          <a:xfrm>
            <a:off x="10310949" y="5974081"/>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C60A8169-1FA7-404F-AAF5-1027BF4F99E1}"/>
              </a:ext>
            </a:extLst>
          </p:cNvPr>
          <p:cNvSpPr>
            <a:spLocks noGrp="1"/>
          </p:cNvSpPr>
          <p:nvPr>
            <p:ph idx="1"/>
          </p:nvPr>
        </p:nvSpPr>
        <p:spPr>
          <a:xfrm>
            <a:off x="0" y="1628273"/>
            <a:ext cx="12192000" cy="3447162"/>
          </a:xfrm>
        </p:spPr>
        <p:txBody>
          <a:bodyPr vert="horz" wrap="square" lIns="243840" tIns="45720" rIns="91440" bIns="45720" rtlCol="0">
            <a:spAutoFit/>
          </a:bodyPr>
          <a:lstStyle/>
          <a:p>
            <a:pPr marL="0" indent="0">
              <a:spcBef>
                <a:spcPts val="1600"/>
              </a:spcBef>
              <a:buNone/>
              <a:defRPr/>
            </a:pPr>
            <a:r>
              <a:rPr lang="en-US" sz="2667" b="1" dirty="0">
                <a:latin typeface="Open Sans" panose="020B0606030504020204" pitchFamily="34" charset="0"/>
                <a:ea typeface="Open Sans" panose="020B0606030504020204" pitchFamily="34" charset="0"/>
                <a:cs typeface="Open Sans" panose="020B0606030504020204" pitchFamily="34" charset="0"/>
              </a:rPr>
              <a:t>Sponsor exists to fund work that achieves their objectives/priorities </a:t>
            </a:r>
          </a:p>
          <a:p>
            <a:pPr marL="620168" indent="-300559">
              <a:spcBef>
                <a:spcPts val="1600"/>
              </a:spcBef>
              <a:buFont typeface="Arial" panose="020B0604020202020204" pitchFamily="34" charset="0"/>
              <a:buChar char="•"/>
              <a:defRPr/>
            </a:pPr>
            <a:r>
              <a:rPr lang="en-US" sz="25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Look for objectives throughout call for proposals and in...</a:t>
            </a:r>
          </a:p>
          <a:p>
            <a:pPr marL="1066773" lvl="1" indent="-304792">
              <a:spcBef>
                <a:spcPts val="400"/>
              </a:spcBef>
              <a:buFont typeface="Symbol" panose="05050102010706020507" pitchFamily="18" charset="2"/>
              <a:buChar char="-"/>
              <a:defRPr/>
            </a:pPr>
            <a:r>
              <a:rPr lang="en-US" sz="2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Mission statements, stated priority areas, strategic plans</a:t>
            </a:r>
          </a:p>
          <a:p>
            <a:pPr marL="620168" indent="-300559">
              <a:spcBef>
                <a:spcPts val="2400"/>
              </a:spcBef>
              <a:buFont typeface="Arial" panose="020B0604020202020204" pitchFamily="34" charset="0"/>
              <a:buChar char="•"/>
              <a:defRPr/>
            </a:pPr>
            <a:r>
              <a:rPr lang="en-US" sz="25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Objectives vary widely by funder / type of proposal</a:t>
            </a:r>
          </a:p>
          <a:p>
            <a:pPr marL="1066773" lvl="1" indent="-304792">
              <a:spcBef>
                <a:spcPts val="400"/>
              </a:spcBef>
              <a:buFont typeface="Symbol" panose="05050102010706020507" pitchFamily="18" charset="2"/>
              <a:buChar char="-"/>
              <a:defRPr/>
            </a:pPr>
            <a:r>
              <a:rPr lang="en-US" sz="22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Federal: </a:t>
            </a:r>
            <a:r>
              <a:rPr lang="en-US" sz="2200" dirty="0">
                <a:latin typeface="Open Sans" panose="020B0606030504020204" pitchFamily="34" charset="0"/>
                <a:ea typeface="Open Sans" panose="020B0606030504020204" pitchFamily="34" charset="0"/>
                <a:cs typeface="Open Sans" panose="020B0606030504020204" pitchFamily="34" charset="0"/>
              </a:rPr>
              <a:t>Very specific funding priorities</a:t>
            </a:r>
          </a:p>
          <a:p>
            <a:pPr marL="1066773" lvl="1" indent="-304792">
              <a:spcBef>
                <a:spcPts val="800"/>
              </a:spcBef>
              <a:buFont typeface="Symbol" panose="05050102010706020507" pitchFamily="18" charset="2"/>
              <a:buChar char="-"/>
              <a:defRPr/>
            </a:pPr>
            <a:r>
              <a:rPr lang="en-US" sz="22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Foundations: </a:t>
            </a:r>
            <a:r>
              <a:rPr lang="en-US" sz="2200" dirty="0">
                <a:latin typeface="Open Sans" panose="020B0606030504020204" pitchFamily="34" charset="0"/>
                <a:ea typeface="Open Sans" panose="020B0606030504020204" pitchFamily="34" charset="0"/>
                <a:cs typeface="Open Sans" panose="020B0606030504020204" pitchFamily="34" charset="0"/>
              </a:rPr>
              <a:t>Carrying on the legacy of the founder</a:t>
            </a:r>
          </a:p>
          <a:p>
            <a:pPr marL="1066773" lvl="1" indent="-304792">
              <a:spcBef>
                <a:spcPts val="800"/>
              </a:spcBef>
              <a:buFont typeface="Symbol" panose="05050102010706020507" pitchFamily="18" charset="2"/>
              <a:buChar char="-"/>
              <a:defRPr/>
            </a:pPr>
            <a:r>
              <a:rPr lang="en-US" sz="2200" dirty="0">
                <a:latin typeface="Open Sans" panose="020B0606030504020204" pitchFamily="34" charset="0"/>
                <a:ea typeface="Open Sans" panose="020B0606030504020204" pitchFamily="34" charset="0"/>
                <a:cs typeface="Open Sans" panose="020B0606030504020204" pitchFamily="34" charset="0"/>
              </a:rPr>
              <a:t>Focused on supporting </a:t>
            </a:r>
            <a:r>
              <a:rPr lang="en-US" sz="22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project or investigator or both</a:t>
            </a:r>
          </a:p>
        </p:txBody>
      </p:sp>
      <p:sp>
        <p:nvSpPr>
          <p:cNvPr id="2" name="Title 3">
            <a:extLst>
              <a:ext uri="{FF2B5EF4-FFF2-40B4-BE49-F238E27FC236}">
                <a16:creationId xmlns:a16="http://schemas.microsoft.com/office/drawing/2014/main" id="{5AD9BB8A-5690-547A-78AE-BE85E05E5185}"/>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Understanding Sponsor Objectives</a:t>
            </a:r>
          </a:p>
        </p:txBody>
      </p:sp>
      <p:pic>
        <p:nvPicPr>
          <p:cNvPr id="4" name="Picture 3">
            <a:extLst>
              <a:ext uri="{FF2B5EF4-FFF2-40B4-BE49-F238E27FC236}">
                <a16:creationId xmlns:a16="http://schemas.microsoft.com/office/drawing/2014/main" id="{EDD892D8-EF57-C91D-4227-E005347A7E85}"/>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99034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defTabSz="609585">
              <a:defRPr/>
            </a:pPr>
            <a:endParaRPr lang="en-US" sz="2400">
              <a:solidFill>
                <a:srgbClr val="000000"/>
              </a:solidFill>
              <a:latin typeface="Calibri"/>
            </a:endParaRPr>
          </a:p>
        </p:txBody>
      </p:sp>
      <p:sp>
        <p:nvSpPr>
          <p:cNvPr id="9" name="Content Placeholder 4">
            <a:extLst>
              <a:ext uri="{FF2B5EF4-FFF2-40B4-BE49-F238E27FC236}">
                <a16:creationId xmlns:a16="http://schemas.microsoft.com/office/drawing/2014/main" id="{EF384984-1306-4CBF-9664-21661C4792CC}"/>
              </a:ext>
            </a:extLst>
          </p:cNvPr>
          <p:cNvSpPr txBox="1">
            <a:spLocks/>
          </p:cNvSpPr>
          <p:nvPr/>
        </p:nvSpPr>
        <p:spPr>
          <a:xfrm>
            <a:off x="457200" y="1696560"/>
            <a:ext cx="11766601" cy="4002989"/>
          </a:xfrm>
          <a:prstGeom prst="rect">
            <a:avLst/>
          </a:prstGeom>
          <a:solidFill>
            <a:schemeClr val="bg1"/>
          </a:solidFill>
        </p:spPr>
        <p:txBody>
          <a:bodyPr lIns="12192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04792">
              <a:spcBef>
                <a:spcPts val="2400"/>
              </a:spcBef>
              <a:buClr>
                <a:srgbClr val="003282"/>
              </a:buClr>
              <a:buSzPct val="150000"/>
              <a:buFont typeface="Arial" panose="020B0604020202020204" pitchFamily="34" charset="0"/>
              <a:buChar char="-"/>
            </a:pPr>
            <a:r>
              <a:rPr lang="en-US" sz="2400" b="1" dirty="0">
                <a:solidFill>
                  <a:srgbClr val="4B2E83"/>
                </a:solidFill>
                <a:latin typeface="Open Sans" panose="020B0606030504020204"/>
                <a:cs typeface="Arial" panose="020B0604020202020204" pitchFamily="34" charset="0"/>
              </a:rPr>
              <a:t>Engage your team! </a:t>
            </a:r>
            <a:r>
              <a:rPr lang="en-US" sz="2400" dirty="0" err="1">
                <a:latin typeface="Open Sans" panose="020B0606030504020204"/>
                <a:cs typeface="Arial" panose="020B0604020202020204" pitchFamily="34" charset="0"/>
              </a:rPr>
              <a:t>UWTOR</a:t>
            </a:r>
            <a:r>
              <a:rPr lang="en-US" sz="2400" dirty="0">
                <a:latin typeface="Open Sans" panose="020B0606030504020204"/>
                <a:cs typeface="Arial" panose="020B0604020202020204" pitchFamily="34" charset="0"/>
              </a:rPr>
              <a:t> staff are here to help at </a:t>
            </a:r>
            <a:r>
              <a:rPr lang="en-US" sz="2400" i="1" dirty="0">
                <a:latin typeface="Open Sans" panose="020B0606030504020204"/>
                <a:cs typeface="Arial" panose="020B0604020202020204" pitchFamily="34" charset="0"/>
              </a:rPr>
              <a:t>all </a:t>
            </a:r>
            <a:r>
              <a:rPr lang="en-US" sz="2400" dirty="0">
                <a:latin typeface="Open Sans" panose="020B0606030504020204"/>
                <a:cs typeface="Arial" panose="020B0604020202020204" pitchFamily="34" charset="0"/>
              </a:rPr>
              <a:t>stages of the process</a:t>
            </a:r>
          </a:p>
          <a:p>
            <a:pPr indent="-304792">
              <a:spcBef>
                <a:spcPts val="4200"/>
              </a:spcBef>
              <a:buClr>
                <a:srgbClr val="003282"/>
              </a:buClr>
              <a:buSzPct val="150000"/>
              <a:buFont typeface="Arial" panose="020B0604020202020204" pitchFamily="34" charset="0"/>
              <a:buChar char="-"/>
            </a:pPr>
            <a:r>
              <a:rPr lang="en-US" sz="2400" dirty="0">
                <a:latin typeface="Open Sans" panose="020B0606030504020204"/>
                <a:cs typeface="Arial" panose="020B0604020202020204" pitchFamily="34" charset="0"/>
              </a:rPr>
              <a:t>The </a:t>
            </a:r>
            <a:r>
              <a:rPr lang="en-US" sz="2400" b="1" dirty="0">
                <a:solidFill>
                  <a:srgbClr val="4B2E83"/>
                </a:solidFill>
                <a:latin typeface="Open Sans" panose="020B0606030504020204"/>
                <a:cs typeface="Arial" panose="020B0604020202020204" pitchFamily="34" charset="0"/>
              </a:rPr>
              <a:t>sponsor’s goal is to advance </a:t>
            </a:r>
            <a:r>
              <a:rPr lang="en-US" sz="2400" b="1" i="1" dirty="0">
                <a:solidFill>
                  <a:srgbClr val="4B2E83"/>
                </a:solidFill>
                <a:latin typeface="Open Sans" panose="020B0606030504020204"/>
                <a:cs typeface="Arial" panose="020B0604020202020204" pitchFamily="34" charset="0"/>
              </a:rPr>
              <a:t>their priorities</a:t>
            </a:r>
            <a:r>
              <a:rPr lang="en-US" sz="2400" b="1" dirty="0">
                <a:solidFill>
                  <a:srgbClr val="C00000"/>
                </a:solidFill>
                <a:latin typeface="Open Sans" panose="020B0606030504020204"/>
                <a:cs typeface="Arial" panose="020B0604020202020204" pitchFamily="34" charset="0"/>
              </a:rPr>
              <a:t> </a:t>
            </a:r>
            <a:r>
              <a:rPr lang="en-US" sz="2400" dirty="0">
                <a:latin typeface="Open Sans" panose="020B0606030504020204"/>
                <a:cs typeface="Arial" panose="020B0604020202020204" pitchFamily="34" charset="0"/>
              </a:rPr>
              <a:t>(not yours)</a:t>
            </a:r>
            <a:endParaRPr lang="en-US" sz="2400" i="1" dirty="0">
              <a:latin typeface="Open Sans" panose="020B0606030504020204"/>
              <a:cs typeface="Arial" panose="020B0604020202020204" pitchFamily="34" charset="0"/>
            </a:endParaRPr>
          </a:p>
          <a:p>
            <a:pPr indent="-304792">
              <a:spcBef>
                <a:spcPts val="4200"/>
              </a:spcBef>
              <a:buClr>
                <a:srgbClr val="003282"/>
              </a:buClr>
              <a:buSzPct val="150000"/>
              <a:buFont typeface="Arial" panose="020B0604020202020204" pitchFamily="34" charset="0"/>
              <a:buChar char="-"/>
            </a:pPr>
            <a:r>
              <a:rPr lang="en-US" sz="2400" dirty="0">
                <a:latin typeface="Open Sans" panose="020B0606030504020204"/>
                <a:cs typeface="Arial" panose="020B0604020202020204" pitchFamily="34" charset="0"/>
              </a:rPr>
              <a:t>A proposal is a </a:t>
            </a:r>
            <a:r>
              <a:rPr lang="en-US" sz="2400" b="1" dirty="0">
                <a:solidFill>
                  <a:srgbClr val="4B2E83"/>
                </a:solidFill>
                <a:latin typeface="Open Sans" panose="020B0606030504020204"/>
                <a:cs typeface="Arial" panose="020B0604020202020204" pitchFamily="34" charset="0"/>
              </a:rPr>
              <a:t>sales pitch</a:t>
            </a:r>
          </a:p>
          <a:p>
            <a:pPr indent="-304792">
              <a:spcBef>
                <a:spcPts val="4200"/>
              </a:spcBef>
              <a:buClr>
                <a:srgbClr val="003282"/>
              </a:buClr>
              <a:buSzPct val="150000"/>
              <a:buFont typeface="Arial" panose="020B0604020202020204" pitchFamily="34" charset="0"/>
              <a:buChar char="-"/>
            </a:pPr>
            <a:r>
              <a:rPr lang="en-US" sz="2400" dirty="0">
                <a:latin typeface="Open Sans" panose="020B0606030504020204"/>
                <a:cs typeface="Arial" panose="020B0604020202020204" pitchFamily="34" charset="0"/>
              </a:rPr>
              <a:t>A proposal is </a:t>
            </a:r>
            <a:r>
              <a:rPr lang="en-US" sz="2400" b="1" i="1" dirty="0">
                <a:solidFill>
                  <a:srgbClr val="4B2E83"/>
                </a:solidFill>
                <a:latin typeface="Open Sans" panose="020B0606030504020204"/>
                <a:cs typeface="Arial" panose="020B0604020202020204" pitchFamily="34" charset="0"/>
              </a:rPr>
              <a:t>not</a:t>
            </a:r>
            <a:r>
              <a:rPr lang="en-US" sz="2400" b="1" dirty="0">
                <a:solidFill>
                  <a:srgbClr val="4B2E83"/>
                </a:solidFill>
                <a:latin typeface="Open Sans" panose="020B0606030504020204"/>
                <a:cs typeface="Arial" panose="020B0604020202020204" pitchFamily="34" charset="0"/>
              </a:rPr>
              <a:t> a journal article</a:t>
            </a:r>
          </a:p>
          <a:p>
            <a:pPr marL="342900" marR="0" lvl="0" indent="-304792" algn="l" defTabSz="457200" rtl="0" eaLnBrk="1" fontAlgn="auto" latinLnBrk="0" hangingPunct="1">
              <a:lnSpc>
                <a:spcPct val="100000"/>
              </a:lnSpc>
              <a:spcBef>
                <a:spcPts val="4200"/>
              </a:spcBef>
              <a:spcAft>
                <a:spcPts val="0"/>
              </a:spcAft>
              <a:buClr>
                <a:srgbClr val="003282"/>
              </a:buClr>
              <a:buSzPct val="150000"/>
              <a:buFont typeface="Arial" panose="020B0604020202020204" pitchFamily="34" charset="0"/>
              <a:buChar char="-"/>
              <a:tabLst/>
              <a:defRPr/>
            </a:pPr>
            <a:r>
              <a:rPr lang="en-US" sz="2400" dirty="0">
                <a:latin typeface="Open Sans" panose="020B0606030504020204"/>
                <a:cs typeface="Arial" panose="020B0604020202020204" pitchFamily="34" charset="0"/>
              </a:rPr>
              <a:t>Use structure and language to </a:t>
            </a:r>
            <a:r>
              <a:rPr lang="en-US" sz="2400" b="1" dirty="0">
                <a:solidFill>
                  <a:srgbClr val="4B2E83"/>
                </a:solidFill>
                <a:latin typeface="Open Sans" panose="020B0606030504020204"/>
                <a:cs typeface="Arial" panose="020B0604020202020204" pitchFamily="34" charset="0"/>
              </a:rPr>
              <a:t>make reviewers’ work easier</a:t>
            </a:r>
            <a:endParaRPr kumimoji="0" lang="en-US" sz="2400" b="1" i="0" u="none" strike="noStrike" kern="1200" cap="none" spc="0" normalizeH="0" baseline="0" noProof="0" dirty="0">
              <a:ln>
                <a:noFill/>
              </a:ln>
              <a:solidFill>
                <a:srgbClr val="4B2E83"/>
              </a:solidFill>
              <a:effectLst/>
              <a:uLnTx/>
              <a:uFillTx/>
              <a:latin typeface="Open Sans" panose="020B0606030504020204"/>
              <a:cs typeface="Arial" panose="020B0604020202020204" pitchFamily="34" charset="0"/>
            </a:endParaRPr>
          </a:p>
          <a:p>
            <a:pPr marL="342900" marR="0" lvl="0" indent="-304792" algn="l" defTabSz="457200" rtl="0" eaLnBrk="1" fontAlgn="auto" latinLnBrk="0" hangingPunct="1">
              <a:lnSpc>
                <a:spcPct val="100000"/>
              </a:lnSpc>
              <a:spcBef>
                <a:spcPts val="4200"/>
              </a:spcBef>
              <a:spcAft>
                <a:spcPts val="0"/>
              </a:spcAft>
              <a:buClr>
                <a:srgbClr val="003282"/>
              </a:buClr>
              <a:buSzPct val="150000"/>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Persistence</a:t>
            </a:r>
            <a:r>
              <a:rPr lang="en-US" sz="2400" dirty="0">
                <a:solidFill>
                  <a:prstClr val="black"/>
                </a:solidFill>
                <a:latin typeface="Open Sans" panose="020B0606030504020204"/>
                <a:cs typeface="Arial" panose="020B0604020202020204" pitchFamily="34" charset="0"/>
              </a:rPr>
              <a:t> is key to success</a:t>
            </a:r>
          </a:p>
        </p:txBody>
      </p:sp>
      <p:sp>
        <p:nvSpPr>
          <p:cNvPr id="4" name="Rectangle 3">
            <a:extLst>
              <a:ext uri="{FF2B5EF4-FFF2-40B4-BE49-F238E27FC236}">
                <a16:creationId xmlns:a16="http://schemas.microsoft.com/office/drawing/2014/main" id="{1AADCEE6-F6AF-41E2-B721-80F7CA734751}"/>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13" name="Group 12">
            <a:extLst>
              <a:ext uri="{FF2B5EF4-FFF2-40B4-BE49-F238E27FC236}">
                <a16:creationId xmlns:a16="http://schemas.microsoft.com/office/drawing/2014/main" id="{78BA3274-543D-49C4-915E-C9F2ED8B37D7}"/>
              </a:ext>
            </a:extLst>
          </p:cNvPr>
          <p:cNvGrpSpPr/>
          <p:nvPr/>
        </p:nvGrpSpPr>
        <p:grpSpPr>
          <a:xfrm>
            <a:off x="9557913" y="99573"/>
            <a:ext cx="1510682" cy="1468430"/>
            <a:chOff x="10512344" y="348942"/>
            <a:chExt cx="1510682" cy="1468430"/>
          </a:xfrm>
        </p:grpSpPr>
        <p:sp>
          <p:nvSpPr>
            <p:cNvPr id="11" name="Star: 5 Points 10">
              <a:extLst>
                <a:ext uri="{FF2B5EF4-FFF2-40B4-BE49-F238E27FC236}">
                  <a16:creationId xmlns:a16="http://schemas.microsoft.com/office/drawing/2014/main" id="{EBAC27EC-3D62-4D34-B21F-68F734AC895F}"/>
                </a:ext>
              </a:extLst>
            </p:cNvPr>
            <p:cNvSpPr/>
            <p:nvPr/>
          </p:nvSpPr>
          <p:spPr>
            <a:xfrm rot="1328725">
              <a:off x="10803826" y="348942"/>
              <a:ext cx="1219200" cy="113511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04B963D-5862-46C0-89C8-D3EDA115F686}"/>
                </a:ext>
              </a:extLst>
            </p:cNvPr>
            <p:cNvSpPr txBox="1"/>
            <p:nvPr/>
          </p:nvSpPr>
          <p:spPr>
            <a:xfrm rot="1328725">
              <a:off x="10512344" y="1448040"/>
              <a:ext cx="1219200" cy="369332"/>
            </a:xfrm>
            <a:prstGeom prst="rect">
              <a:avLst/>
            </a:prstGeom>
            <a:noFill/>
          </p:spPr>
          <p:txBody>
            <a:bodyPr wrap="square" rtlCol="0">
              <a:spAutoFit/>
            </a:bodyPr>
            <a:lstStyle/>
            <a:p>
              <a:r>
                <a:rPr lang="en-US" b="1" dirty="0">
                  <a:solidFill>
                    <a:srgbClr val="4B2E83"/>
                  </a:solidFill>
                  <a:latin typeface="Open Sans" panose="020B0606030504020204"/>
                </a:rPr>
                <a:t>Big Idea!</a:t>
              </a:r>
            </a:p>
          </p:txBody>
        </p:sp>
      </p:grpSp>
      <p:pic>
        <p:nvPicPr>
          <p:cNvPr id="2" name="Picture 1">
            <a:extLst>
              <a:ext uri="{FF2B5EF4-FFF2-40B4-BE49-F238E27FC236}">
                <a16:creationId xmlns:a16="http://schemas.microsoft.com/office/drawing/2014/main" id="{F030F77D-E659-1065-59DF-63364FB60B5A}"/>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5" name="Title 3">
            <a:extLst>
              <a:ext uri="{FF2B5EF4-FFF2-40B4-BE49-F238E27FC236}">
                <a16:creationId xmlns:a16="http://schemas.microsoft.com/office/drawing/2014/main" id="{5C4A05A6-FBB1-2280-335A-603B1D8FF23E}"/>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000" dirty="0">
                <a:solidFill>
                  <a:srgbClr val="4B2E83"/>
                </a:solidFill>
              </a:rPr>
              <a:t>Six big ideas to walk away with</a:t>
            </a:r>
            <a:endParaRPr kumimoji="0" lang="en-US" sz="4000" b="1" i="0" u="none" strike="noStrike" kern="1200" cap="none" spc="0" normalizeH="0" baseline="0" noProof="0" dirty="0">
              <a:ln>
                <a:noFill/>
              </a:ln>
              <a:solidFill>
                <a:srgbClr val="4B2E83"/>
              </a:solidFill>
              <a:effectLst/>
              <a:uLnTx/>
              <a:uFillTx/>
              <a:latin typeface="Encode Sans Normal Black" charset="0"/>
            </a:endParaRPr>
          </a:p>
        </p:txBody>
      </p:sp>
    </p:spTree>
    <p:extLst>
      <p:ext uri="{BB962C8B-B14F-4D97-AF65-F5344CB8AC3E}">
        <p14:creationId xmlns:p14="http://schemas.microsoft.com/office/powerpoint/2010/main" val="854299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02F47BD-E85C-4028-BDD3-621E951BB49D}"/>
              </a:ext>
            </a:extLst>
          </p:cNvPr>
          <p:cNvSpPr/>
          <p:nvPr/>
        </p:nvSpPr>
        <p:spPr>
          <a:xfrm>
            <a:off x="10310949" y="5974081"/>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C60A8169-1FA7-404F-AAF5-1027BF4F99E1}"/>
              </a:ext>
            </a:extLst>
          </p:cNvPr>
          <p:cNvSpPr>
            <a:spLocks noGrp="1"/>
          </p:cNvSpPr>
          <p:nvPr>
            <p:ph idx="1"/>
          </p:nvPr>
        </p:nvSpPr>
        <p:spPr>
          <a:xfrm>
            <a:off x="0" y="1625542"/>
            <a:ext cx="12192000" cy="4970656"/>
          </a:xfrm>
        </p:spPr>
        <p:txBody>
          <a:bodyPr vert="horz" wrap="square" lIns="243840" tIns="45720" rIns="91440" bIns="45720" rtlCol="0">
            <a:spAutoFit/>
          </a:bodyPr>
          <a:lstStyle/>
          <a:p>
            <a:pPr marL="0" indent="0">
              <a:spcBef>
                <a:spcPts val="1600"/>
              </a:spcBef>
              <a:buNone/>
              <a:defRPr/>
            </a:pPr>
            <a:r>
              <a:rPr lang="en-US" sz="2667" b="1" dirty="0">
                <a:latin typeface="Open Sans" panose="020B0606030504020204" pitchFamily="34" charset="0"/>
                <a:ea typeface="Open Sans" panose="020B0606030504020204" pitchFamily="34" charset="0"/>
                <a:cs typeface="Open Sans" panose="020B0606030504020204" pitchFamily="34" charset="0"/>
              </a:rPr>
              <a:t>Sponsor exists to fund work that achieves their objectives/priorities </a:t>
            </a:r>
          </a:p>
          <a:p>
            <a:pPr marL="620168" indent="-300559">
              <a:spcBef>
                <a:spcPts val="1600"/>
              </a:spcBef>
              <a:buFont typeface="Arial" panose="020B0604020202020204" pitchFamily="34" charset="0"/>
              <a:buChar char="•"/>
              <a:defRPr/>
            </a:pPr>
            <a:r>
              <a:rPr lang="en-US" sz="25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Look for objectives throughout call for proposals and in...</a:t>
            </a:r>
          </a:p>
          <a:p>
            <a:pPr marL="1066773" lvl="1" indent="-304792">
              <a:spcBef>
                <a:spcPts val="400"/>
              </a:spcBef>
              <a:buFont typeface="Symbol" panose="05050102010706020507" pitchFamily="18" charset="2"/>
              <a:buChar char="-"/>
              <a:defRPr/>
            </a:pPr>
            <a:r>
              <a:rPr lang="en-US" sz="2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Mission statements, stated priority areas, strategic plans</a:t>
            </a:r>
          </a:p>
          <a:p>
            <a:pPr marL="620168" indent="-300559">
              <a:spcBef>
                <a:spcPts val="2400"/>
              </a:spcBef>
              <a:buFont typeface="Arial" panose="020B0604020202020204" pitchFamily="34" charset="0"/>
              <a:buChar char="•"/>
              <a:defRPr/>
            </a:pPr>
            <a:r>
              <a:rPr lang="en-US" sz="25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Objectives vary widely by funder / type of proposal</a:t>
            </a:r>
          </a:p>
          <a:p>
            <a:pPr marL="1066773" lvl="1" indent="-304792">
              <a:spcBef>
                <a:spcPts val="400"/>
              </a:spcBef>
              <a:buFont typeface="Symbol" panose="05050102010706020507" pitchFamily="18" charset="2"/>
              <a:buChar char="-"/>
              <a:defRPr/>
            </a:pPr>
            <a:r>
              <a:rPr lang="en-U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Federal: </a:t>
            </a:r>
            <a:r>
              <a:rPr lang="en-US" sz="2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Very specific funding priorities</a:t>
            </a:r>
          </a:p>
          <a:p>
            <a:pPr marL="1066773" lvl="1" indent="-304792">
              <a:spcBef>
                <a:spcPts val="800"/>
              </a:spcBef>
              <a:buFont typeface="Symbol" panose="05050102010706020507" pitchFamily="18" charset="2"/>
              <a:buChar char="-"/>
              <a:defRPr/>
            </a:pPr>
            <a:r>
              <a:rPr lang="en-U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Foundations: </a:t>
            </a:r>
            <a:r>
              <a:rPr lang="en-US" sz="2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Carrying on the legacy of the founder</a:t>
            </a:r>
          </a:p>
          <a:p>
            <a:pPr marL="1066773" lvl="1" indent="-304792">
              <a:spcBef>
                <a:spcPts val="800"/>
              </a:spcBef>
              <a:buFont typeface="Symbol" panose="05050102010706020507" pitchFamily="18" charset="2"/>
              <a:buChar char="-"/>
              <a:defRPr/>
            </a:pPr>
            <a:r>
              <a:rPr lang="en-US" sz="2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Focused on supporting </a:t>
            </a:r>
            <a:r>
              <a:rPr lang="en-US" sz="2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project or investigator or both</a:t>
            </a:r>
          </a:p>
          <a:p>
            <a:pPr marL="620168" indent="-300559">
              <a:spcBef>
                <a:spcPts val="2400"/>
              </a:spcBef>
              <a:buFont typeface="Arial" panose="020B0604020202020204" pitchFamily="34" charset="0"/>
              <a:buChar char="•"/>
              <a:defRPr/>
            </a:pPr>
            <a:r>
              <a:rPr lang="en-US" sz="25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As a prospective investigator, your work is: </a:t>
            </a:r>
          </a:p>
          <a:p>
            <a:pPr marL="1066773" lvl="1" indent="-304792">
              <a:spcBef>
                <a:spcPts val="400"/>
              </a:spcBef>
              <a:buFont typeface="Symbol" panose="05050102010706020507" pitchFamily="18" charset="2"/>
              <a:buChar char="-"/>
              <a:defRPr/>
            </a:pPr>
            <a:r>
              <a:rPr lang="en-US" sz="2200" dirty="0">
                <a:latin typeface="Open Sans" panose="020B0606030504020204" pitchFamily="34" charset="0"/>
                <a:ea typeface="Open Sans" panose="020B0606030504020204" pitchFamily="34" charset="0"/>
                <a:cs typeface="Open Sans" panose="020B0606030504020204" pitchFamily="34" charset="0"/>
              </a:rPr>
              <a:t>To </a:t>
            </a:r>
            <a:r>
              <a:rPr lang="en-US" sz="22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demonstrate </a:t>
            </a:r>
            <a:r>
              <a:rPr lang="en-US" sz="2200" b="1" i="1" dirty="0">
                <a:solidFill>
                  <a:srgbClr val="4B2E83"/>
                </a:solidFill>
                <a:latin typeface="Open Sans" panose="020B0606030504020204" pitchFamily="34" charset="0"/>
                <a:ea typeface="Open Sans" panose="020B0606030504020204" pitchFamily="34" charset="0"/>
                <a:cs typeface="Open Sans" panose="020B0606030504020204" pitchFamily="34" charset="0"/>
              </a:rPr>
              <a:t>how</a:t>
            </a:r>
            <a:r>
              <a:rPr lang="en-US" sz="22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 you will achieve </a:t>
            </a:r>
            <a:r>
              <a:rPr lang="en-US" sz="2200" dirty="0">
                <a:latin typeface="Open Sans" panose="020B0606030504020204" pitchFamily="34" charset="0"/>
                <a:ea typeface="Open Sans" panose="020B0606030504020204" pitchFamily="34" charset="0"/>
                <a:cs typeface="Open Sans" panose="020B0606030504020204" pitchFamily="34" charset="0"/>
              </a:rPr>
              <a:t>sponsor’s priorities</a:t>
            </a:r>
          </a:p>
          <a:p>
            <a:pPr marL="1066773" lvl="1" indent="-304792">
              <a:spcBef>
                <a:spcPts val="800"/>
              </a:spcBef>
              <a:buFont typeface="Symbol" panose="05050102010706020507" pitchFamily="18" charset="2"/>
              <a:buChar char="-"/>
              <a:defRPr/>
            </a:pPr>
            <a:r>
              <a:rPr lang="en-US" sz="2200" dirty="0">
                <a:latin typeface="Open Sans" panose="020B0606030504020204" pitchFamily="34" charset="0"/>
                <a:ea typeface="Open Sans" panose="020B0606030504020204" pitchFamily="34" charset="0"/>
                <a:cs typeface="Open Sans" panose="020B0606030504020204" pitchFamily="34" charset="0"/>
              </a:rPr>
              <a:t>To </a:t>
            </a:r>
            <a:r>
              <a:rPr lang="en-US" sz="22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gain sponsor’s confidence </a:t>
            </a:r>
            <a:r>
              <a:rPr lang="en-US" sz="2200" dirty="0">
                <a:latin typeface="Open Sans" panose="020B0606030504020204" pitchFamily="34" charset="0"/>
                <a:ea typeface="Open Sans" panose="020B0606030504020204" pitchFamily="34" charset="0"/>
                <a:cs typeface="Open Sans" panose="020B0606030504020204" pitchFamily="34" charset="0"/>
              </a:rPr>
              <a:t>that you have an achievable plan and ability </a:t>
            </a:r>
          </a:p>
        </p:txBody>
      </p:sp>
      <p:sp>
        <p:nvSpPr>
          <p:cNvPr id="2" name="Title 3">
            <a:extLst>
              <a:ext uri="{FF2B5EF4-FFF2-40B4-BE49-F238E27FC236}">
                <a16:creationId xmlns:a16="http://schemas.microsoft.com/office/drawing/2014/main" id="{2E6262BE-2548-886D-43E7-103BA42898E6}"/>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Understanding Sponsor Objectives</a:t>
            </a:r>
          </a:p>
        </p:txBody>
      </p:sp>
      <p:pic>
        <p:nvPicPr>
          <p:cNvPr id="4" name="Picture 3">
            <a:extLst>
              <a:ext uri="{FF2B5EF4-FFF2-40B4-BE49-F238E27FC236}">
                <a16:creationId xmlns:a16="http://schemas.microsoft.com/office/drawing/2014/main" id="{93B3C937-82E7-478D-68FA-968C2E2CB732}"/>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7654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2" name="Content Placeholder 4">
            <a:extLst>
              <a:ext uri="{FF2B5EF4-FFF2-40B4-BE49-F238E27FC236}">
                <a16:creationId xmlns:a16="http://schemas.microsoft.com/office/drawing/2014/main" id="{FF5CEE08-78D8-9718-E19D-A9DFB84F9331}"/>
              </a:ext>
            </a:extLst>
          </p:cNvPr>
          <p:cNvSpPr txBox="1">
            <a:spLocks/>
          </p:cNvSpPr>
          <p:nvPr/>
        </p:nvSpPr>
        <p:spPr>
          <a:xfrm>
            <a:off x="3" y="1626667"/>
            <a:ext cx="12001166" cy="5760720"/>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marR="0" lvl="0" indent="0" algn="l" defTabSz="609585" rtl="0" eaLnBrk="1" fontAlgn="auto" latinLnBrk="0" hangingPunct="1">
              <a:lnSpc>
                <a:spcPct val="100000"/>
              </a:lnSpc>
              <a:spcBef>
                <a:spcPts val="2400"/>
              </a:spcBef>
              <a:spcAft>
                <a:spcPts val="0"/>
              </a:spcAft>
              <a:buClrTx/>
              <a:buSzPct val="120000"/>
              <a:buFont typeface="Arial"/>
              <a:buNone/>
              <a:tabLst/>
              <a:defRPr/>
            </a:pP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Typical Review Criteria – usually boils down to:</a:t>
            </a:r>
            <a:endParaRPr kumimoji="0" lang="en-US" sz="2600" b="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endParaRPr>
          </a:p>
          <a:p>
            <a:pPr marL="1028700" marR="0" lvl="0" indent="-303213" algn="l" defTabSz="609585" rtl="0" eaLnBrk="1" fontAlgn="auto" latinLnBrk="0" hangingPunct="1">
              <a:lnSpc>
                <a:spcPct val="100000"/>
              </a:lnSpc>
              <a:spcBef>
                <a:spcPts val="3600"/>
              </a:spcBef>
              <a:spcAft>
                <a:spcPts val="0"/>
              </a:spcAft>
              <a:buClrTx/>
              <a:buSzPct val="12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Is it a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‘good’ idea</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 </a:t>
            </a:r>
            <a:r>
              <a:rPr kumimoji="0" lang="en-US" sz="2400" b="0"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Scientific /  Intellectual Merit</a:t>
            </a:r>
          </a:p>
          <a:p>
            <a:pPr marL="1028700" marR="0" lvl="0" indent="-303213" algn="l" defTabSz="609585" rtl="0" eaLnBrk="1" fontAlgn="auto" latinLnBrk="0" hangingPunct="1">
              <a:lnSpc>
                <a:spcPct val="100000"/>
              </a:lnSpc>
              <a:spcBef>
                <a:spcPts val="3600"/>
              </a:spcBef>
              <a:spcAft>
                <a:spcPts val="0"/>
              </a:spcAft>
              <a:buClrTx/>
              <a:buSzPct val="12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Will it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make a ‘difference’</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 </a:t>
            </a:r>
            <a:r>
              <a:rPr kumimoji="0" lang="en-US" sz="2400" b="0"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Need / Impact</a:t>
            </a:r>
            <a:endParaRPr lang="en-US" sz="2400" dirty="0">
              <a:solidFill>
                <a:srgbClr val="000000"/>
              </a:solidFill>
              <a:latin typeface="Open Sans" panose="020B0606030504020204"/>
              <a:cs typeface="Arial" panose="020B0604020202020204" pitchFamily="34" charset="0"/>
            </a:endParaRPr>
          </a:p>
          <a:p>
            <a:pPr marL="1028700" marR="0" lvl="0" indent="-303213" algn="l" defTabSz="609585" rtl="0" eaLnBrk="1" fontAlgn="auto" latinLnBrk="0" hangingPunct="1">
              <a:lnSpc>
                <a:spcPct val="100000"/>
              </a:lnSpc>
              <a:spcBef>
                <a:spcPts val="3600"/>
              </a:spcBef>
              <a:spcAft>
                <a:spcPts val="0"/>
              </a:spcAft>
              <a:buClrTx/>
              <a:buSzPct val="12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Do you have a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solid plan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for carrying it out? </a:t>
            </a:r>
            <a:r>
              <a:rPr kumimoji="0" lang="en-US" sz="2400" b="0"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Plan / Procedures</a:t>
            </a:r>
            <a:endParaRPr lang="en-US" sz="2400" dirty="0">
              <a:solidFill>
                <a:srgbClr val="000000"/>
              </a:solidFill>
              <a:latin typeface="Open Sans" panose="020B0606030504020204"/>
              <a:cs typeface="Arial" panose="020B0604020202020204" pitchFamily="34" charset="0"/>
            </a:endParaRPr>
          </a:p>
          <a:p>
            <a:pPr marL="1028700" marR="0" lvl="0" indent="-303213" algn="l" defTabSz="609585" rtl="0" eaLnBrk="1" fontAlgn="auto" latinLnBrk="0" hangingPunct="1">
              <a:lnSpc>
                <a:spcPct val="100000"/>
              </a:lnSpc>
              <a:spcBef>
                <a:spcPts val="3600"/>
              </a:spcBef>
              <a:spcAft>
                <a:spcPts val="0"/>
              </a:spcAft>
              <a:buClrTx/>
              <a:buSzPct val="12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Why </a:t>
            </a:r>
            <a:r>
              <a:rPr lang="en-US" sz="2400" dirty="0">
                <a:solidFill>
                  <a:srgbClr val="000000"/>
                </a:solidFill>
                <a:latin typeface="Open Sans" panose="020B0606030504020204"/>
                <a:cs typeface="Arial" panose="020B0604020202020204" pitchFamily="34" charset="0"/>
              </a:rPr>
              <a:t>are you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uniquely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qualified</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to do the work? - </a:t>
            </a:r>
            <a:r>
              <a:rPr kumimoji="0" lang="en-US" sz="2400" b="0"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Qualifications</a:t>
            </a:r>
            <a:endParaRPr kumimoji="0" lang="en-US" sz="2400" b="0" i="0" u="none" strike="noStrike" kern="1200" cap="none" spc="0" normalizeH="0" baseline="0" noProof="0" dirty="0">
              <a:ln>
                <a:noFill/>
              </a:ln>
              <a:solidFill>
                <a:srgbClr val="000000"/>
              </a:solidFill>
              <a:effectLst/>
              <a:highlight>
                <a:srgbClr val="FFFF00"/>
              </a:highlight>
              <a:uLnTx/>
              <a:uFillTx/>
              <a:latin typeface="Open Sans" panose="020B0606030504020204"/>
              <a:ea typeface="+mn-ea"/>
              <a:cs typeface="Arial" panose="020B0604020202020204" pitchFamily="34" charset="0"/>
            </a:endParaRPr>
          </a:p>
          <a:p>
            <a:pPr marL="457189" marR="0" lvl="0" indent="-304792" algn="l" defTabSz="609585" rtl="0" eaLnBrk="1" fontAlgn="auto" latinLnBrk="0" hangingPunct="1">
              <a:lnSpc>
                <a:spcPct val="100000"/>
              </a:lnSpc>
              <a:spcBef>
                <a:spcPts val="1867"/>
              </a:spcBef>
              <a:spcAft>
                <a:spcPts val="0"/>
              </a:spcAft>
              <a:buClrTx/>
              <a:buSzPct val="120000"/>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highlight>
                <a:srgbClr val="FF0000"/>
              </a:highlight>
              <a:uLnTx/>
              <a:uFillTx/>
              <a:latin typeface="Open Sans" panose="020B0606030504020204"/>
              <a:ea typeface="+mn-ea"/>
              <a:cs typeface="Arial" panose="020B0604020202020204" pitchFamily="34" charset="0"/>
            </a:endParaRPr>
          </a:p>
        </p:txBody>
      </p:sp>
      <p:sp>
        <p:nvSpPr>
          <p:cNvPr id="6" name="Title 3">
            <a:extLst>
              <a:ext uri="{FF2B5EF4-FFF2-40B4-BE49-F238E27FC236}">
                <a16:creationId xmlns:a16="http://schemas.microsoft.com/office/drawing/2014/main" id="{198EDDC9-47F9-0B6A-F30B-7C5B2D9017B4}"/>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Understanding Review Criteria</a:t>
            </a:r>
          </a:p>
        </p:txBody>
      </p:sp>
      <p:pic>
        <p:nvPicPr>
          <p:cNvPr id="8" name="Picture 7">
            <a:extLst>
              <a:ext uri="{FF2B5EF4-FFF2-40B4-BE49-F238E27FC236}">
                <a16:creationId xmlns:a16="http://schemas.microsoft.com/office/drawing/2014/main" id="{5E835FF4-B4C1-599E-6481-F2D111A15A7F}"/>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61402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C60A8169-1FA7-404F-AAF5-1027BF4F99E1}"/>
              </a:ext>
            </a:extLst>
          </p:cNvPr>
          <p:cNvSpPr>
            <a:spLocks noGrp="1"/>
          </p:cNvSpPr>
          <p:nvPr>
            <p:ph idx="1"/>
          </p:nvPr>
        </p:nvSpPr>
        <p:spPr>
          <a:xfrm>
            <a:off x="1" y="1620251"/>
            <a:ext cx="12192000" cy="4132029"/>
          </a:xfrm>
        </p:spPr>
        <p:txBody>
          <a:bodyPr vert="horz" wrap="square" lIns="243840" tIns="45720" rIns="91440" bIns="45720" rtlCol="0">
            <a:spAutoFit/>
          </a:bodyPr>
          <a:lstStyle/>
          <a:p>
            <a:pPr marL="0" indent="0">
              <a:spcBef>
                <a:spcPts val="3200"/>
              </a:spcBef>
              <a:buNone/>
              <a:defRPr/>
            </a:pPr>
            <a:r>
              <a:rPr lang="en-US" sz="28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As you review sponsor </a:t>
            </a:r>
          </a:p>
          <a:p>
            <a:pPr marL="0" indent="0">
              <a:spcBef>
                <a:spcPts val="1200"/>
              </a:spcBef>
              <a:buNone/>
              <a:defRPr/>
            </a:pPr>
            <a:r>
              <a:rPr lang="en-US" sz="28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objectives and review criteria:</a:t>
            </a:r>
          </a:p>
          <a:p>
            <a:pPr marL="690016" indent="-380990">
              <a:lnSpc>
                <a:spcPct val="114000"/>
              </a:lnSpc>
              <a:spcBef>
                <a:spcPts val="3200"/>
              </a:spcBef>
              <a:defRPr/>
            </a:pPr>
            <a:r>
              <a:rPr lang="en-US" sz="2400" dirty="0">
                <a:latin typeface="Open Sans" panose="020B0606030504020204" pitchFamily="34" charset="0"/>
                <a:ea typeface="Open Sans" panose="020B0606030504020204" pitchFamily="34" charset="0"/>
                <a:cs typeface="Open Sans" panose="020B0606030504020204" pitchFamily="34" charset="0"/>
              </a:rPr>
              <a:t>List of </a:t>
            </a:r>
            <a:r>
              <a:rPr lang="en-US" sz="24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key language </a:t>
            </a:r>
            <a:r>
              <a:rPr lang="en-US" sz="2400" dirty="0">
                <a:latin typeface="Open Sans" panose="020B0606030504020204" pitchFamily="34" charset="0"/>
                <a:ea typeface="Open Sans" panose="020B0606030504020204" pitchFamily="34" charset="0"/>
                <a:cs typeface="Open Sans" panose="020B0606030504020204" pitchFamily="34" charset="0"/>
              </a:rPr>
              <a:t>used in </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rPr>
              <a:t>the call for proposals</a:t>
            </a:r>
          </a:p>
          <a:p>
            <a:pPr marL="690016" indent="-380990">
              <a:lnSpc>
                <a:spcPct val="114000"/>
              </a:lnSpc>
              <a:spcBef>
                <a:spcPts val="3200"/>
              </a:spcBef>
              <a:defRPr/>
            </a:pPr>
            <a:r>
              <a:rPr lang="en-US" sz="2400" dirty="0">
                <a:latin typeface="Open Sans" panose="020B0606030504020204" pitchFamily="34" charset="0"/>
                <a:ea typeface="Open Sans" panose="020B0606030504020204" pitchFamily="34" charset="0"/>
                <a:cs typeface="Open Sans" panose="020B0606030504020204" pitchFamily="34" charset="0"/>
              </a:rPr>
              <a:t>A</a:t>
            </a:r>
            <a:r>
              <a:rPr lang="en-US" sz="24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 ‘checklist’ </a:t>
            </a:r>
            <a:r>
              <a:rPr lang="en-US" sz="2400" dirty="0">
                <a:latin typeface="Open Sans" panose="020B0606030504020204" pitchFamily="34" charset="0"/>
                <a:ea typeface="Open Sans" panose="020B0606030504020204" pitchFamily="34" charset="0"/>
                <a:cs typeface="Open Sans" panose="020B0606030504020204" pitchFamily="34" charset="0"/>
              </a:rPr>
              <a:t>to guide writing </a:t>
            </a:r>
          </a:p>
          <a:p>
            <a:pPr marL="690016" indent="-380990">
              <a:lnSpc>
                <a:spcPct val="114000"/>
              </a:lnSpc>
              <a:spcBef>
                <a:spcPts val="3200"/>
              </a:spcBef>
              <a:defRPr/>
            </a:pPr>
            <a:r>
              <a:rPr lang="en-US" sz="2400" b="1" dirty="0">
                <a:solidFill>
                  <a:srgbClr val="4B2E83"/>
                </a:solidFill>
                <a:latin typeface="Open Sans" panose="020B0606030504020204" pitchFamily="34" charset="0"/>
                <a:ea typeface="Open Sans" panose="020B0606030504020204" pitchFamily="34" charset="0"/>
                <a:cs typeface="Open Sans" panose="020B0606030504020204" pitchFamily="34" charset="0"/>
              </a:rPr>
              <a:t>Mirror</a:t>
            </a:r>
            <a:r>
              <a:rPr lang="en-US" sz="2400" dirty="0">
                <a:latin typeface="Open Sans" panose="020B0606030504020204" pitchFamily="34" charset="0"/>
                <a:ea typeface="Open Sans" panose="020B0606030504020204" pitchFamily="34" charset="0"/>
                <a:cs typeface="Open Sans" panose="020B0606030504020204" pitchFamily="34" charset="0"/>
              </a:rPr>
              <a:t> this language</a:t>
            </a:r>
          </a:p>
        </p:txBody>
      </p:sp>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7CFC90BB-2FAC-4EDC-AC65-999BD1577911}"/>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2" name="Content Placeholder 4">
            <a:extLst>
              <a:ext uri="{FF2B5EF4-FFF2-40B4-BE49-F238E27FC236}">
                <a16:creationId xmlns:a16="http://schemas.microsoft.com/office/drawing/2014/main" id="{22B7BAD5-4D8D-C7B4-3A8D-94ACA935F492}"/>
              </a:ext>
            </a:extLst>
          </p:cNvPr>
          <p:cNvSpPr txBox="1">
            <a:spLocks/>
          </p:cNvSpPr>
          <p:nvPr/>
        </p:nvSpPr>
        <p:spPr>
          <a:xfrm>
            <a:off x="5999748" y="1675446"/>
            <a:ext cx="5877132" cy="4761816"/>
          </a:xfrm>
          <a:prstGeom prst="rect">
            <a:avLst/>
          </a:prstGeom>
          <a:solidFill>
            <a:schemeClr val="bg1"/>
          </a:solidFill>
          <a:ln>
            <a:solidFill>
              <a:schemeClr val="tx1"/>
            </a:solidFill>
          </a:ln>
        </p:spPr>
        <p:txBody>
          <a:bodyPr vert="horz" wrap="square" lIns="243840" tIns="45720" rIns="91440" bIns="45720" rtlCol="0">
            <a:spAutoFit/>
          </a:bodyPr>
          <a:lstStyle>
            <a:lvl1pPr marL="457189" indent="-457189" algn="l" defTabSz="609585" rtl="0" eaLnBrk="1" latinLnBrk="0" hangingPunct="1">
              <a:spcBef>
                <a:spcPct val="20000"/>
              </a:spcBef>
              <a:buFont typeface="Arial"/>
              <a:buChar char="•"/>
              <a:defRPr sz="4267" kern="1200">
                <a:solidFill>
                  <a:schemeClr val="tx1"/>
                </a:solidFill>
                <a:latin typeface="Calibri"/>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Calibri"/>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Calibri"/>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Calibri"/>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Calibri"/>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defTabSz="1219170">
              <a:spcBef>
                <a:spcPts val="900"/>
              </a:spcBef>
              <a:buFont typeface="Arial"/>
              <a:buNone/>
              <a:defRPr/>
            </a:pPr>
            <a:r>
              <a:rPr lang="en-US" sz="1600" b="1" dirty="0">
                <a:latin typeface="Cambria" panose="02040503050406030204" pitchFamily="18" charset="0"/>
                <a:ea typeface="Cambria" panose="02040503050406030204" pitchFamily="18" charset="0"/>
                <a:cs typeface="Open Sans" panose="020B0606030504020204" pitchFamily="34" charset="0"/>
              </a:rPr>
              <a:t>Example: Key Language Checklist</a:t>
            </a:r>
            <a:endParaRPr lang="en-US" sz="1600" dirty="0">
              <a:latin typeface="Cambria" panose="02040503050406030204" pitchFamily="18" charset="0"/>
              <a:ea typeface="Cambria" panose="02040503050406030204" pitchFamily="18" charset="0"/>
              <a:cs typeface="Open Sans" panose="020B0606030504020204" pitchFamily="34" charset="0"/>
            </a:endParaRPr>
          </a:p>
          <a:p>
            <a:pPr marL="463539" indent="-304792" defTabSz="1219170">
              <a:lnSpc>
                <a:spcPct val="110000"/>
              </a:lnSpc>
              <a:spcBef>
                <a:spcPts val="900"/>
              </a:spcBef>
              <a:buFont typeface="Symbol" panose="05050102010706020507" pitchFamily="18" charset="2"/>
              <a:buChar char=""/>
              <a:defRPr/>
            </a:pPr>
            <a:r>
              <a:rPr lang="en-US" sz="1600" dirty="0">
                <a:latin typeface="Cambria" panose="02040503050406030204" pitchFamily="18" charset="0"/>
                <a:ea typeface="Cambria" panose="02040503050406030204" pitchFamily="18" charset="0"/>
                <a:cs typeface="Open Sans" panose="020B0606030504020204" pitchFamily="34" charset="0"/>
              </a:rPr>
              <a:t>“Advance </a:t>
            </a: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new directions </a:t>
            </a:r>
            <a:r>
              <a:rPr lang="en-US" sz="1600" dirty="0">
                <a:latin typeface="Cambria" panose="02040503050406030204" pitchFamily="18" charset="0"/>
                <a:ea typeface="Cambria" panose="02040503050406030204" pitchFamily="18" charset="0"/>
                <a:cs typeface="Open Sans" panose="020B0606030504020204" pitchFamily="34" charset="0"/>
              </a:rPr>
              <a:t>in research”</a:t>
            </a:r>
          </a:p>
          <a:p>
            <a:pPr marL="463539" indent="-304792" defTabSz="1219170">
              <a:lnSpc>
                <a:spcPct val="110000"/>
              </a:lnSpc>
              <a:spcBef>
                <a:spcPts val="900"/>
              </a:spcBef>
              <a:buFont typeface="Symbol" panose="05050102010706020507" pitchFamily="18" charset="2"/>
              <a:buChar char=""/>
              <a:defRPr/>
            </a:pPr>
            <a:r>
              <a:rPr lang="en-US" sz="1600" dirty="0">
                <a:latin typeface="Cambria" panose="02040503050406030204" pitchFamily="18" charset="0"/>
                <a:ea typeface="Cambria" panose="02040503050406030204" pitchFamily="18" charset="0"/>
                <a:cs typeface="Open Sans" panose="020B0606030504020204" pitchFamily="34" charset="0"/>
              </a:rPr>
              <a:t>Provide support in “</a:t>
            </a: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disciplines where external funding [is] minimal</a:t>
            </a:r>
            <a:r>
              <a:rPr lang="en-US" sz="1600" dirty="0">
                <a:latin typeface="Cambria" panose="02040503050406030204" pitchFamily="18" charset="0"/>
                <a:ea typeface="Cambria" panose="02040503050406030204" pitchFamily="18" charset="0"/>
                <a:cs typeface="Open Sans" panose="020B0606030504020204" pitchFamily="34" charset="0"/>
              </a:rPr>
              <a:t>”</a:t>
            </a:r>
          </a:p>
          <a:p>
            <a:pPr marL="463539" indent="-304792" defTabSz="1219170">
              <a:lnSpc>
                <a:spcPct val="110000"/>
              </a:lnSpc>
              <a:spcBef>
                <a:spcPts val="900"/>
              </a:spcBef>
              <a:buFont typeface="Symbol" panose="05050102010706020507" pitchFamily="18" charset="2"/>
              <a:buChar char=""/>
              <a:defRPr/>
            </a:pP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Increase “competitiveness </a:t>
            </a:r>
            <a:r>
              <a:rPr lang="en-US" sz="1600" dirty="0">
                <a:latin typeface="Cambria" panose="02040503050406030204" pitchFamily="18" charset="0"/>
                <a:ea typeface="Cambria" panose="02040503050406030204" pitchFamily="18" charset="0"/>
                <a:cs typeface="Open Sans" panose="020B0606030504020204" pitchFamily="34" charset="0"/>
              </a:rPr>
              <a:t>for subsequent funding”</a:t>
            </a:r>
          </a:p>
          <a:p>
            <a:pPr marL="463539" indent="-304792" defTabSz="1219170">
              <a:lnSpc>
                <a:spcPct val="110000"/>
              </a:lnSpc>
              <a:spcBef>
                <a:spcPts val="900"/>
              </a:spcBef>
              <a:buFont typeface="Symbol" panose="05050102010706020507" pitchFamily="18" charset="2"/>
              <a:buChar char=""/>
              <a:defRPr/>
            </a:pPr>
            <a:r>
              <a:rPr lang="en-US" sz="1600" dirty="0">
                <a:highlight>
                  <a:srgbClr val="FDB913"/>
                </a:highlight>
                <a:latin typeface="Cambria" panose="02040503050406030204" pitchFamily="18" charset="0"/>
                <a:ea typeface="Cambria" panose="02040503050406030204" pitchFamily="18" charset="0"/>
                <a:cs typeface="Open Sans" panose="020B0606030504020204" pitchFamily="34" charset="0"/>
              </a:rPr>
              <a:t>Support “junior faculty</a:t>
            </a:r>
            <a:r>
              <a:rPr lang="en-US" sz="1600" dirty="0">
                <a:latin typeface="Cambria" panose="02040503050406030204" pitchFamily="18" charset="0"/>
                <a:ea typeface="Cambria" panose="02040503050406030204" pitchFamily="18" charset="0"/>
                <a:cs typeface="Open Sans" panose="020B0606030504020204" pitchFamily="34" charset="0"/>
              </a:rPr>
              <a:t>” in </a:t>
            </a: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laying groundwork</a:t>
            </a:r>
            <a:r>
              <a:rPr lang="en-US" sz="1600" b="1" dirty="0">
                <a:latin typeface="Cambria" panose="02040503050406030204" pitchFamily="18" charset="0"/>
                <a:ea typeface="Cambria" panose="02040503050406030204" pitchFamily="18" charset="0"/>
                <a:cs typeface="Open Sans" panose="020B0606030504020204" pitchFamily="34" charset="0"/>
              </a:rPr>
              <a:t> for </a:t>
            </a: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long-term success</a:t>
            </a:r>
          </a:p>
          <a:p>
            <a:pPr marL="463539" indent="-304792" defTabSz="1219170">
              <a:lnSpc>
                <a:spcPct val="110000"/>
              </a:lnSpc>
              <a:spcBef>
                <a:spcPts val="900"/>
              </a:spcBef>
              <a:buFont typeface="Symbol" panose="05050102010706020507" pitchFamily="18" charset="2"/>
              <a:buChar char=""/>
              <a:defRPr/>
            </a:pPr>
            <a:r>
              <a:rPr lang="en-US" sz="1600" dirty="0">
                <a:latin typeface="Cambria" panose="02040503050406030204" pitchFamily="18" charset="0"/>
                <a:ea typeface="Cambria" panose="02040503050406030204" pitchFamily="18" charset="0"/>
                <a:cs typeface="Open Sans" panose="020B0606030504020204" pitchFamily="34" charset="0"/>
              </a:rPr>
              <a:t>Support your “</a:t>
            </a: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professional development</a:t>
            </a:r>
            <a:r>
              <a:rPr lang="en-US" sz="1600" dirty="0">
                <a:latin typeface="Cambria" panose="02040503050406030204" pitchFamily="18" charset="0"/>
                <a:ea typeface="Cambria" panose="02040503050406030204" pitchFamily="18" charset="0"/>
                <a:cs typeface="Open Sans" panose="020B0606030504020204" pitchFamily="34" charset="0"/>
              </a:rPr>
              <a:t>” as a scholar</a:t>
            </a:r>
          </a:p>
          <a:p>
            <a:pPr marL="463539" indent="-304792" defTabSz="1219170">
              <a:lnSpc>
                <a:spcPct val="110000"/>
              </a:lnSpc>
              <a:spcBef>
                <a:spcPts val="900"/>
              </a:spcBef>
              <a:buFont typeface="Symbol" panose="05050102010706020507" pitchFamily="18" charset="2"/>
              <a:buChar char=""/>
              <a:defRPr/>
            </a:pPr>
            <a:r>
              <a:rPr lang="en-US" sz="1600" dirty="0">
                <a:latin typeface="Cambria" panose="02040503050406030204" pitchFamily="18" charset="0"/>
                <a:ea typeface="Cambria" panose="02040503050406030204" pitchFamily="18" charset="0"/>
                <a:cs typeface="Open Sans" panose="020B0606030504020204" pitchFamily="34" charset="0"/>
              </a:rPr>
              <a:t>Support ‘</a:t>
            </a: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capable investigators</a:t>
            </a:r>
            <a:r>
              <a:rPr lang="en-US" sz="1600" dirty="0">
                <a:highlight>
                  <a:srgbClr val="FDB913"/>
                </a:highlight>
                <a:latin typeface="Cambria" panose="02040503050406030204" pitchFamily="18" charset="0"/>
                <a:ea typeface="Cambria" panose="02040503050406030204" pitchFamily="18" charset="0"/>
                <a:cs typeface="Open Sans" panose="020B0606030504020204" pitchFamily="34" charset="0"/>
              </a:rPr>
              <a:t>’</a:t>
            </a:r>
            <a:r>
              <a:rPr lang="en-US" sz="1600" dirty="0">
                <a:latin typeface="Cambria" panose="02040503050406030204" pitchFamily="18" charset="0"/>
                <a:ea typeface="Cambria" panose="02040503050406030204" pitchFamily="18" charset="0"/>
                <a:cs typeface="Open Sans" panose="020B0606030504020204" pitchFamily="34" charset="0"/>
              </a:rPr>
              <a:t> with </a:t>
            </a:r>
            <a:r>
              <a:rPr lang="en-US" sz="1600" dirty="0">
                <a:highlight>
                  <a:srgbClr val="FDB913"/>
                </a:highlight>
                <a:latin typeface="Cambria" panose="02040503050406030204" pitchFamily="18" charset="0"/>
                <a:ea typeface="Cambria" panose="02040503050406030204" pitchFamily="18" charset="0"/>
                <a:cs typeface="Open Sans" panose="020B0606030504020204" pitchFamily="34" charset="0"/>
              </a:rPr>
              <a:t>‘</a:t>
            </a: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technically sound</a:t>
            </a:r>
            <a:r>
              <a:rPr lang="en-US" sz="1600" dirty="0">
                <a:latin typeface="Cambria" panose="02040503050406030204" pitchFamily="18" charset="0"/>
                <a:ea typeface="Cambria" panose="02040503050406030204" pitchFamily="18" charset="0"/>
                <a:cs typeface="Open Sans" panose="020B0606030504020204" pitchFamily="34" charset="0"/>
              </a:rPr>
              <a:t>’ approaches</a:t>
            </a:r>
          </a:p>
          <a:p>
            <a:pPr marL="463539" indent="-304792" defTabSz="1219170">
              <a:lnSpc>
                <a:spcPct val="110000"/>
              </a:lnSpc>
              <a:spcBef>
                <a:spcPts val="900"/>
              </a:spcBef>
              <a:buFont typeface="Symbol" panose="05050102010706020507" pitchFamily="18" charset="2"/>
              <a:buChar char=""/>
              <a:defRPr/>
            </a:pPr>
            <a:r>
              <a:rPr lang="en-US" sz="1600" dirty="0">
                <a:latin typeface="Cambria" panose="02040503050406030204" pitchFamily="18" charset="0"/>
                <a:ea typeface="Cambria" panose="02040503050406030204" pitchFamily="18" charset="0"/>
                <a:cs typeface="Open Sans" panose="020B0606030504020204" pitchFamily="34" charset="0"/>
              </a:rPr>
              <a:t>Will “lead to </a:t>
            </a: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new discoveries</a:t>
            </a:r>
            <a:r>
              <a:rPr lang="en-US" sz="1600" b="1" dirty="0">
                <a:latin typeface="Cambria" panose="02040503050406030204" pitchFamily="18" charset="0"/>
                <a:ea typeface="Cambria" panose="02040503050406030204" pitchFamily="18" charset="0"/>
                <a:cs typeface="Open Sans" panose="020B0606030504020204" pitchFamily="34" charset="0"/>
              </a:rPr>
              <a:t> </a:t>
            </a:r>
            <a:r>
              <a:rPr lang="en-US" sz="1600" dirty="0">
                <a:latin typeface="Cambria" panose="02040503050406030204" pitchFamily="18" charset="0"/>
                <a:ea typeface="Cambria" panose="02040503050406030204" pitchFamily="18" charset="0"/>
                <a:cs typeface="Open Sans" panose="020B0606030504020204" pitchFamily="34" charset="0"/>
              </a:rPr>
              <a:t>or </a:t>
            </a: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fundamental advances </a:t>
            </a:r>
            <a:r>
              <a:rPr lang="en-US" sz="1600" dirty="0">
                <a:latin typeface="Cambria" panose="02040503050406030204" pitchFamily="18" charset="0"/>
                <a:ea typeface="Cambria" panose="02040503050406030204" pitchFamily="18" charset="0"/>
                <a:cs typeface="Open Sans" panose="020B0606030504020204" pitchFamily="34" charset="0"/>
              </a:rPr>
              <a:t>in the field”</a:t>
            </a:r>
          </a:p>
          <a:p>
            <a:pPr marL="463539" indent="-304792" defTabSz="1219170">
              <a:lnSpc>
                <a:spcPct val="110000"/>
              </a:lnSpc>
              <a:spcBef>
                <a:spcPts val="900"/>
              </a:spcBef>
              <a:buFont typeface="Symbol" panose="05050102010706020507" pitchFamily="18" charset="2"/>
              <a:buChar char=""/>
              <a:defRPr/>
            </a:pPr>
            <a:r>
              <a:rPr lang="en-US" sz="1600" dirty="0">
                <a:latin typeface="Cambria" panose="02040503050406030204" pitchFamily="18" charset="0"/>
                <a:ea typeface="Cambria" panose="02040503050406030204" pitchFamily="18" charset="0"/>
                <a:cs typeface="Open Sans" panose="020B0606030504020204" pitchFamily="34" charset="0"/>
              </a:rPr>
              <a:t>Will</a:t>
            </a:r>
            <a:r>
              <a:rPr lang="en-US" sz="1600" b="1" dirty="0">
                <a:latin typeface="Cambria" panose="02040503050406030204" pitchFamily="18" charset="0"/>
                <a:ea typeface="Cambria" panose="02040503050406030204" pitchFamily="18" charset="0"/>
                <a:cs typeface="Open Sans" panose="020B0606030504020204" pitchFamily="34" charset="0"/>
              </a:rPr>
              <a:t> “</a:t>
            </a:r>
            <a:r>
              <a:rPr lang="en-US" sz="1600" b="1" dirty="0">
                <a:highlight>
                  <a:srgbClr val="FDB913"/>
                </a:highlight>
                <a:latin typeface="Cambria" panose="02040503050406030204" pitchFamily="18" charset="0"/>
                <a:ea typeface="Cambria" panose="02040503050406030204" pitchFamily="18" charset="0"/>
                <a:cs typeface="Open Sans" panose="020B0606030504020204" pitchFamily="34" charset="0"/>
              </a:rPr>
              <a:t>achieve societal/educational goals </a:t>
            </a:r>
            <a:r>
              <a:rPr lang="en-US" sz="1600" dirty="0">
                <a:latin typeface="Cambria" panose="02040503050406030204" pitchFamily="18" charset="0"/>
                <a:ea typeface="Cambria" panose="02040503050406030204" pitchFamily="18" charset="0"/>
                <a:cs typeface="Open Sans" panose="020B0606030504020204" pitchFamily="34" charset="0"/>
              </a:rPr>
              <a:t>that are extrinsic to the field”</a:t>
            </a:r>
          </a:p>
        </p:txBody>
      </p:sp>
      <p:sp>
        <p:nvSpPr>
          <p:cNvPr id="7" name="Title 3">
            <a:extLst>
              <a:ext uri="{FF2B5EF4-FFF2-40B4-BE49-F238E27FC236}">
                <a16:creationId xmlns:a16="http://schemas.microsoft.com/office/drawing/2014/main" id="{63F443A0-5755-D1C4-C9C8-29C7F8382DE9}"/>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Understanding Review Criteria</a:t>
            </a:r>
          </a:p>
        </p:txBody>
      </p:sp>
      <p:pic>
        <p:nvPicPr>
          <p:cNvPr id="9" name="Picture 8">
            <a:extLst>
              <a:ext uri="{FF2B5EF4-FFF2-40B4-BE49-F238E27FC236}">
                <a16:creationId xmlns:a16="http://schemas.microsoft.com/office/drawing/2014/main" id="{34B20786-EF47-40BE-2A43-93832EC425C6}"/>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1427166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06B4FC2-20F9-4C85-AFDE-EE9B1786DAF8}"/>
              </a:ext>
            </a:extLst>
          </p:cNvPr>
          <p:cNvSpPr/>
          <p:nvPr/>
        </p:nvSpPr>
        <p:spPr>
          <a:xfrm>
            <a:off x="6813796" y="2507206"/>
            <a:ext cx="5391116" cy="44056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5B5825A8-71DA-4138-9BF8-CAF5F4C0945C}"/>
              </a:ext>
            </a:extLst>
          </p:cNvPr>
          <p:cNvGrpSpPr/>
          <p:nvPr/>
        </p:nvGrpSpPr>
        <p:grpSpPr>
          <a:xfrm>
            <a:off x="528843" y="3565134"/>
            <a:ext cx="11166117" cy="2890386"/>
            <a:chOff x="266935" y="2439541"/>
            <a:chExt cx="8374588" cy="2167790"/>
          </a:xfrm>
        </p:grpSpPr>
        <p:grpSp>
          <p:nvGrpSpPr>
            <p:cNvPr id="9" name="Group 8">
              <a:extLst>
                <a:ext uri="{FF2B5EF4-FFF2-40B4-BE49-F238E27FC236}">
                  <a16:creationId xmlns:a16="http://schemas.microsoft.com/office/drawing/2014/main" id="{FCF978E2-B919-4E24-90C3-3C9DFA521E4C}"/>
                </a:ext>
              </a:extLst>
            </p:cNvPr>
            <p:cNvGrpSpPr/>
            <p:nvPr/>
          </p:nvGrpSpPr>
          <p:grpSpPr>
            <a:xfrm>
              <a:off x="266935" y="2439541"/>
              <a:ext cx="8374588" cy="2167790"/>
              <a:chOff x="266935" y="2439541"/>
              <a:chExt cx="8374588" cy="2167790"/>
            </a:xfrm>
          </p:grpSpPr>
          <p:sp>
            <p:nvSpPr>
              <p:cNvPr id="15" name="Rectangle 14">
                <a:extLst>
                  <a:ext uri="{FF2B5EF4-FFF2-40B4-BE49-F238E27FC236}">
                    <a16:creationId xmlns:a16="http://schemas.microsoft.com/office/drawing/2014/main" id="{A6BCF713-F82C-4B52-9377-B7543CCDA9CF}"/>
                  </a:ext>
                </a:extLst>
              </p:cNvPr>
              <p:cNvSpPr/>
              <p:nvPr/>
            </p:nvSpPr>
            <p:spPr>
              <a:xfrm>
                <a:off x="291463" y="2439543"/>
                <a:ext cx="1371600" cy="2167783"/>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9B7663D8-058A-4E8C-8890-7A83F80590CB}"/>
                  </a:ext>
                </a:extLst>
              </p:cNvPr>
              <p:cNvSpPr/>
              <p:nvPr/>
            </p:nvSpPr>
            <p:spPr>
              <a:xfrm>
                <a:off x="2036078" y="2439543"/>
                <a:ext cx="1371600" cy="2167788"/>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9B68584-9573-46DE-A31F-5BFF5130A316}"/>
                  </a:ext>
                </a:extLst>
              </p:cNvPr>
              <p:cNvSpPr/>
              <p:nvPr/>
            </p:nvSpPr>
            <p:spPr>
              <a:xfrm>
                <a:off x="5525308" y="2439541"/>
                <a:ext cx="1371600" cy="216779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D3008134-D66B-4E42-BB59-663368C246F9}"/>
                  </a:ext>
                </a:extLst>
              </p:cNvPr>
              <p:cNvSpPr/>
              <p:nvPr/>
            </p:nvSpPr>
            <p:spPr>
              <a:xfrm>
                <a:off x="3780693" y="2439541"/>
                <a:ext cx="1371600" cy="2167789"/>
              </a:xfrm>
              <a:prstGeom prst="rec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6C563C0F-5BAD-45EF-8E72-DA3FA25CB4DD}"/>
                  </a:ext>
                </a:extLst>
              </p:cNvPr>
              <p:cNvSpPr/>
              <p:nvPr/>
            </p:nvSpPr>
            <p:spPr>
              <a:xfrm>
                <a:off x="7269923" y="2439541"/>
                <a:ext cx="1371600" cy="2167790"/>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E276635C-4F86-4123-B4C1-224FE2E49FFF}"/>
                  </a:ext>
                </a:extLst>
              </p:cNvPr>
              <p:cNvSpPr txBox="1"/>
              <p:nvPr/>
            </p:nvSpPr>
            <p:spPr>
              <a:xfrm>
                <a:off x="7269923" y="2576006"/>
                <a:ext cx="1371600" cy="1577162"/>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Sponsor Objectives</a:t>
                </a:r>
              </a:p>
              <a:p>
                <a:pPr marL="0" marR="0" lvl="0" indent="0" algn="l" defTabSz="609585" rtl="0" eaLnBrk="1" fontAlgn="auto" latinLnBrk="0" hangingPunct="1">
                  <a:lnSpc>
                    <a:spcPct val="100000"/>
                  </a:lnSpc>
                  <a:spcBef>
                    <a:spcPts val="1600"/>
                  </a:spcBef>
                  <a:spcAft>
                    <a:spcPts val="0"/>
                  </a:spcAft>
                  <a:buClrTx/>
                  <a:buSzTx/>
                  <a:buFontTx/>
                  <a:buNone/>
                  <a:tabLst/>
                  <a:defRPr/>
                </a:pPr>
                <a:r>
                  <a:rPr kumimoji="0" lang="en-US" sz="1733" b="0" i="1" u="none" strike="noStrike" kern="1200" cap="none" spc="0" normalizeH="0" baseline="0" noProof="0" dirty="0">
                    <a:ln>
                      <a:noFill/>
                    </a:ln>
                    <a:solidFill>
                      <a:srgbClr val="000000"/>
                    </a:solidFill>
                    <a:effectLst/>
                    <a:uLnTx/>
                    <a:uFillTx/>
                    <a:latin typeface="Open Sans" panose="020B0606030504020204"/>
                    <a:ea typeface="+mn-ea"/>
                    <a:cs typeface="+mn-cs"/>
                  </a:rPr>
                  <a:t>Program goals that the project will ultimately advance</a:t>
                </a:r>
              </a:p>
            </p:txBody>
          </p:sp>
          <p:sp>
            <p:nvSpPr>
              <p:cNvPr id="21" name="TextBox 20">
                <a:extLst>
                  <a:ext uri="{FF2B5EF4-FFF2-40B4-BE49-F238E27FC236}">
                    <a16:creationId xmlns:a16="http://schemas.microsoft.com/office/drawing/2014/main" id="{FC924325-32DA-4A7A-BAD0-FFEFF621B474}"/>
                  </a:ext>
                </a:extLst>
              </p:cNvPr>
              <p:cNvSpPr txBox="1"/>
              <p:nvPr/>
            </p:nvSpPr>
            <p:spPr>
              <a:xfrm>
                <a:off x="266935" y="2576006"/>
                <a:ext cx="1371600" cy="62324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Budget/</a:t>
                </a:r>
                <a:b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b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Timeline</a:t>
                </a:r>
              </a:p>
            </p:txBody>
          </p:sp>
          <p:sp>
            <p:nvSpPr>
              <p:cNvPr id="22" name="TextBox 21">
                <a:extLst>
                  <a:ext uri="{FF2B5EF4-FFF2-40B4-BE49-F238E27FC236}">
                    <a16:creationId xmlns:a16="http://schemas.microsoft.com/office/drawing/2014/main" id="{328BC93A-7F83-4C88-83F2-3AD47D44ED54}"/>
                  </a:ext>
                </a:extLst>
              </p:cNvPr>
              <p:cNvSpPr txBox="1"/>
              <p:nvPr/>
            </p:nvSpPr>
            <p:spPr>
              <a:xfrm>
                <a:off x="2049740" y="2576006"/>
                <a:ext cx="1344276" cy="1577162"/>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Project Activities</a:t>
                </a:r>
              </a:p>
              <a:p>
                <a:pPr marL="0" marR="0" lvl="0" indent="0" algn="l" defTabSz="609585" rtl="0" eaLnBrk="1" fontAlgn="auto" latinLnBrk="0" hangingPunct="1">
                  <a:lnSpc>
                    <a:spcPct val="100000"/>
                  </a:lnSpc>
                  <a:spcBef>
                    <a:spcPts val="1600"/>
                  </a:spcBef>
                  <a:spcAft>
                    <a:spcPts val="0"/>
                  </a:spcAft>
                  <a:buClrTx/>
                  <a:buSzTx/>
                  <a:buFontTx/>
                  <a:buNone/>
                  <a:tabLst/>
                  <a:defRPr/>
                </a:pPr>
                <a:r>
                  <a:rPr kumimoji="0" lang="en-US" sz="1733" b="0" i="1" u="none" strike="noStrike" kern="1200" cap="none" spc="0" normalizeH="0" baseline="0" noProof="0" dirty="0">
                    <a:ln>
                      <a:noFill/>
                    </a:ln>
                    <a:solidFill>
                      <a:srgbClr val="000000"/>
                    </a:solidFill>
                    <a:effectLst/>
                    <a:uLnTx/>
                    <a:uFillTx/>
                    <a:latin typeface="Open Sans" panose="020B0606030504020204"/>
                    <a:ea typeface="+mn-ea"/>
                    <a:cs typeface="+mn-cs"/>
                  </a:rPr>
                  <a:t>Actual ‘things’ you will do as part of the project</a:t>
                </a:r>
              </a:p>
            </p:txBody>
          </p:sp>
          <p:sp>
            <p:nvSpPr>
              <p:cNvPr id="23" name="TextBox 22">
                <a:extLst>
                  <a:ext uri="{FF2B5EF4-FFF2-40B4-BE49-F238E27FC236}">
                    <a16:creationId xmlns:a16="http://schemas.microsoft.com/office/drawing/2014/main" id="{5BDF2805-CFD9-4DFB-9659-E30C15913731}"/>
                  </a:ext>
                </a:extLst>
              </p:cNvPr>
              <p:cNvSpPr txBox="1"/>
              <p:nvPr/>
            </p:nvSpPr>
            <p:spPr>
              <a:xfrm>
                <a:off x="3794355" y="2576006"/>
                <a:ext cx="1344276" cy="193105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Project Objectives</a:t>
                </a:r>
              </a:p>
              <a:p>
                <a:pPr marL="0" marR="0" lvl="0" indent="0" algn="l" defTabSz="609585" rtl="0" eaLnBrk="1" fontAlgn="auto" latinLnBrk="0" hangingPunct="1">
                  <a:lnSpc>
                    <a:spcPct val="100000"/>
                  </a:lnSpc>
                  <a:spcBef>
                    <a:spcPts val="1600"/>
                  </a:spcBef>
                  <a:spcAft>
                    <a:spcPts val="0"/>
                  </a:spcAft>
                  <a:buClrTx/>
                  <a:buSzTx/>
                  <a:buFontTx/>
                  <a:buNone/>
                  <a:tabLst/>
                  <a:defRPr/>
                </a:pPr>
                <a:r>
                  <a:rPr kumimoji="0" lang="en-US" sz="1733" b="1" i="1" u="none" strike="noStrike" kern="1200" cap="none" spc="0" normalizeH="0" baseline="0" noProof="0" dirty="0">
                    <a:ln>
                      <a:noFill/>
                    </a:ln>
                    <a:solidFill>
                      <a:srgbClr val="000000"/>
                    </a:solidFill>
                    <a:effectLst/>
                    <a:uLnTx/>
                    <a:uFillTx/>
                    <a:latin typeface="Open Sans" panose="020B0606030504020204"/>
                    <a:ea typeface="+mn-ea"/>
                    <a:cs typeface="+mn-cs"/>
                  </a:rPr>
                  <a:t>S</a:t>
                </a:r>
                <a:r>
                  <a:rPr kumimoji="0" lang="en-US" sz="1733" b="0" i="1" u="none" strike="noStrike" kern="1200" cap="none" spc="0" normalizeH="0" baseline="0" noProof="0" dirty="0">
                    <a:ln>
                      <a:noFill/>
                    </a:ln>
                    <a:solidFill>
                      <a:srgbClr val="000000"/>
                    </a:solidFill>
                    <a:effectLst/>
                    <a:uLnTx/>
                    <a:uFillTx/>
                    <a:latin typeface="Open Sans" panose="020B0606030504020204"/>
                    <a:ea typeface="+mn-ea"/>
                    <a:cs typeface="+mn-cs"/>
                  </a:rPr>
                  <a:t>pecific</a:t>
                </a:r>
              </a:p>
              <a:p>
                <a:pPr marL="0" marR="0" lvl="0" indent="0" algn="l" defTabSz="609585" rtl="0" eaLnBrk="1" fontAlgn="auto" latinLnBrk="0" hangingPunct="1">
                  <a:lnSpc>
                    <a:spcPct val="100000"/>
                  </a:lnSpc>
                  <a:spcBef>
                    <a:spcPts val="400"/>
                  </a:spcBef>
                  <a:spcAft>
                    <a:spcPts val="0"/>
                  </a:spcAft>
                  <a:buClrTx/>
                  <a:buSzTx/>
                  <a:buFontTx/>
                  <a:buNone/>
                  <a:tabLst/>
                  <a:defRPr/>
                </a:pPr>
                <a:r>
                  <a:rPr kumimoji="0" lang="en-US" sz="1733" b="1" i="1" u="none" strike="noStrike" kern="1200" cap="none" spc="0" normalizeH="0" baseline="0" noProof="0" dirty="0">
                    <a:ln>
                      <a:noFill/>
                    </a:ln>
                    <a:solidFill>
                      <a:srgbClr val="000000"/>
                    </a:solidFill>
                    <a:effectLst/>
                    <a:uLnTx/>
                    <a:uFillTx/>
                    <a:latin typeface="Open Sans" panose="020B0606030504020204"/>
                    <a:ea typeface="+mn-ea"/>
                    <a:cs typeface="+mn-cs"/>
                  </a:rPr>
                  <a:t>M</a:t>
                </a:r>
                <a:r>
                  <a:rPr kumimoji="0" lang="en-US" sz="1733" b="0" i="1" u="none" strike="noStrike" kern="1200" cap="none" spc="0" normalizeH="0" baseline="0" noProof="0" dirty="0">
                    <a:ln>
                      <a:noFill/>
                    </a:ln>
                    <a:solidFill>
                      <a:srgbClr val="000000"/>
                    </a:solidFill>
                    <a:effectLst/>
                    <a:uLnTx/>
                    <a:uFillTx/>
                    <a:latin typeface="Open Sans" panose="020B0606030504020204"/>
                    <a:ea typeface="+mn-ea"/>
                    <a:cs typeface="+mn-cs"/>
                  </a:rPr>
                  <a:t>easurable</a:t>
                </a:r>
              </a:p>
              <a:p>
                <a:pPr marL="0" marR="0" lvl="0" indent="0" algn="l" defTabSz="609585" rtl="0" eaLnBrk="1" fontAlgn="auto" latinLnBrk="0" hangingPunct="1">
                  <a:lnSpc>
                    <a:spcPct val="100000"/>
                  </a:lnSpc>
                  <a:spcBef>
                    <a:spcPts val="400"/>
                  </a:spcBef>
                  <a:spcAft>
                    <a:spcPts val="0"/>
                  </a:spcAft>
                  <a:buClrTx/>
                  <a:buSzTx/>
                  <a:buFontTx/>
                  <a:buNone/>
                  <a:tabLst/>
                  <a:defRPr/>
                </a:pPr>
                <a:r>
                  <a:rPr kumimoji="0" lang="en-US" sz="1733" b="1" i="1" u="none" strike="noStrike" kern="1200" cap="none" spc="0" normalizeH="0" baseline="0" noProof="0" dirty="0">
                    <a:ln>
                      <a:noFill/>
                    </a:ln>
                    <a:solidFill>
                      <a:srgbClr val="000000"/>
                    </a:solidFill>
                    <a:effectLst/>
                    <a:uLnTx/>
                    <a:uFillTx/>
                    <a:latin typeface="Open Sans" panose="020B0606030504020204"/>
                    <a:ea typeface="+mn-ea"/>
                    <a:cs typeface="+mn-cs"/>
                  </a:rPr>
                  <a:t>At</a:t>
                </a:r>
                <a:r>
                  <a:rPr kumimoji="0" lang="en-US" sz="1733" b="0" i="1" u="none" strike="noStrike" kern="1200" cap="none" spc="0" normalizeH="0" baseline="0" noProof="0" dirty="0">
                    <a:ln>
                      <a:noFill/>
                    </a:ln>
                    <a:solidFill>
                      <a:srgbClr val="000000"/>
                    </a:solidFill>
                    <a:effectLst/>
                    <a:uLnTx/>
                    <a:uFillTx/>
                    <a:latin typeface="Open Sans" panose="020B0606030504020204"/>
                    <a:ea typeface="+mn-ea"/>
                    <a:cs typeface="+mn-cs"/>
                  </a:rPr>
                  <a:t>tainable</a:t>
                </a:r>
              </a:p>
              <a:p>
                <a:pPr marL="0" marR="0" lvl="0" indent="0" algn="l" defTabSz="609585" rtl="0" eaLnBrk="1" fontAlgn="auto" latinLnBrk="0" hangingPunct="1">
                  <a:lnSpc>
                    <a:spcPct val="100000"/>
                  </a:lnSpc>
                  <a:spcBef>
                    <a:spcPts val="400"/>
                  </a:spcBef>
                  <a:spcAft>
                    <a:spcPts val="0"/>
                  </a:spcAft>
                  <a:buClrTx/>
                  <a:buSzTx/>
                  <a:buFontTx/>
                  <a:buNone/>
                  <a:tabLst/>
                  <a:defRPr/>
                </a:pPr>
                <a:r>
                  <a:rPr kumimoji="0" lang="en-US" sz="1733" b="1" i="1" u="none" strike="noStrike" kern="1200" cap="none" spc="0" normalizeH="0" baseline="0" noProof="0" dirty="0">
                    <a:ln>
                      <a:noFill/>
                    </a:ln>
                    <a:solidFill>
                      <a:srgbClr val="000000"/>
                    </a:solidFill>
                    <a:effectLst/>
                    <a:uLnTx/>
                    <a:uFillTx/>
                    <a:latin typeface="Open Sans" panose="020B0606030504020204"/>
                    <a:ea typeface="+mn-ea"/>
                    <a:cs typeface="+mn-cs"/>
                  </a:rPr>
                  <a:t>R</a:t>
                </a:r>
                <a:r>
                  <a:rPr kumimoji="0" lang="en-US" sz="1733" b="0" i="1" u="none" strike="noStrike" kern="1200" cap="none" spc="0" normalizeH="0" baseline="0" noProof="0" dirty="0">
                    <a:ln>
                      <a:noFill/>
                    </a:ln>
                    <a:solidFill>
                      <a:srgbClr val="000000"/>
                    </a:solidFill>
                    <a:effectLst/>
                    <a:uLnTx/>
                    <a:uFillTx/>
                    <a:latin typeface="Open Sans" panose="020B0606030504020204"/>
                    <a:ea typeface="+mn-ea"/>
                    <a:cs typeface="+mn-cs"/>
                  </a:rPr>
                  <a:t>elevant</a:t>
                </a:r>
              </a:p>
              <a:p>
                <a:pPr marL="0" marR="0" lvl="0" indent="0" algn="l" defTabSz="609585" rtl="0" eaLnBrk="1" fontAlgn="auto" latinLnBrk="0" hangingPunct="1">
                  <a:lnSpc>
                    <a:spcPct val="100000"/>
                  </a:lnSpc>
                  <a:spcBef>
                    <a:spcPts val="400"/>
                  </a:spcBef>
                  <a:spcAft>
                    <a:spcPts val="0"/>
                  </a:spcAft>
                  <a:buClrTx/>
                  <a:buSzTx/>
                  <a:buFontTx/>
                  <a:buNone/>
                  <a:tabLst/>
                  <a:defRPr/>
                </a:pPr>
                <a:r>
                  <a:rPr kumimoji="0" lang="en-US" sz="1733" b="1" i="1" u="none" strike="noStrike" kern="1200" cap="none" spc="0" normalizeH="0" baseline="0" noProof="0" dirty="0">
                    <a:ln>
                      <a:noFill/>
                    </a:ln>
                    <a:solidFill>
                      <a:srgbClr val="000000"/>
                    </a:solidFill>
                    <a:effectLst/>
                    <a:uLnTx/>
                    <a:uFillTx/>
                    <a:latin typeface="Open Sans" panose="020B0606030504020204"/>
                    <a:ea typeface="+mn-ea"/>
                    <a:cs typeface="+mn-cs"/>
                  </a:rPr>
                  <a:t>T</a:t>
                </a:r>
                <a:r>
                  <a:rPr kumimoji="0" lang="en-US" sz="1733" b="0" i="1" u="none" strike="noStrike" kern="1200" cap="none" spc="0" normalizeH="0" baseline="0" noProof="0" dirty="0">
                    <a:ln>
                      <a:noFill/>
                    </a:ln>
                    <a:solidFill>
                      <a:srgbClr val="000000"/>
                    </a:solidFill>
                    <a:effectLst/>
                    <a:uLnTx/>
                    <a:uFillTx/>
                    <a:latin typeface="Open Sans" panose="020B0606030504020204"/>
                    <a:ea typeface="+mn-ea"/>
                    <a:cs typeface="+mn-cs"/>
                  </a:rPr>
                  <a:t>ime-bound</a:t>
                </a:r>
              </a:p>
            </p:txBody>
          </p:sp>
          <p:sp>
            <p:nvSpPr>
              <p:cNvPr id="24" name="TextBox 23">
                <a:extLst>
                  <a:ext uri="{FF2B5EF4-FFF2-40B4-BE49-F238E27FC236}">
                    <a16:creationId xmlns:a16="http://schemas.microsoft.com/office/drawing/2014/main" id="{48C14E81-1362-49A5-AE70-532F6170635F}"/>
                  </a:ext>
                </a:extLst>
              </p:cNvPr>
              <p:cNvSpPr txBox="1"/>
              <p:nvPr/>
            </p:nvSpPr>
            <p:spPr>
              <a:xfrm>
                <a:off x="5532139" y="2576006"/>
                <a:ext cx="1371600" cy="1777169"/>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Project Aims</a:t>
                </a:r>
              </a:p>
              <a:p>
                <a:pPr marL="0" marR="0" lvl="0" indent="0" algn="l" defTabSz="609585" rtl="0" eaLnBrk="1" fontAlgn="auto" latinLnBrk="0" hangingPunct="1">
                  <a:lnSpc>
                    <a:spcPct val="100000"/>
                  </a:lnSpc>
                  <a:spcBef>
                    <a:spcPts val="1600"/>
                  </a:spcBef>
                  <a:spcAft>
                    <a:spcPts val="0"/>
                  </a:spcAft>
                  <a:buClrTx/>
                  <a:buSzTx/>
                  <a:buFontTx/>
                  <a:buNone/>
                  <a:tabLst/>
                  <a:defRPr/>
                </a:pPr>
                <a:r>
                  <a:rPr kumimoji="0" lang="en-US" sz="1733" b="0" i="1" u="none" strike="noStrike" kern="1200" cap="none" spc="0" normalizeH="0" baseline="0" noProof="0" dirty="0">
                    <a:ln>
                      <a:noFill/>
                    </a:ln>
                    <a:solidFill>
                      <a:srgbClr val="000000"/>
                    </a:solidFill>
                    <a:effectLst/>
                    <a:uLnTx/>
                    <a:uFillTx/>
                    <a:latin typeface="Open Sans" panose="020B0606030504020204"/>
                    <a:ea typeface="+mn-ea"/>
                    <a:cs typeface="+mn-cs"/>
                  </a:rPr>
                  <a:t>Broad outcomes that are anticipated to result from the project</a:t>
                </a:r>
              </a:p>
            </p:txBody>
          </p:sp>
        </p:grpSp>
        <p:cxnSp>
          <p:nvCxnSpPr>
            <p:cNvPr id="11" name="Straight Arrow Connector 10">
              <a:extLst>
                <a:ext uri="{FF2B5EF4-FFF2-40B4-BE49-F238E27FC236}">
                  <a16:creationId xmlns:a16="http://schemas.microsoft.com/office/drawing/2014/main" id="{510DFFF9-4FEA-48E2-83DF-7FF9715BC753}"/>
                </a:ext>
              </a:extLst>
            </p:cNvPr>
            <p:cNvCxnSpPr>
              <a:cxnSpLocks/>
            </p:cNvCxnSpPr>
            <p:nvPr/>
          </p:nvCxnSpPr>
          <p:spPr>
            <a:xfrm>
              <a:off x="1540141" y="2899171"/>
              <a:ext cx="495937" cy="0"/>
            </a:xfrm>
            <a:prstGeom prst="straightConnector1">
              <a:avLst/>
            </a:prstGeom>
            <a:ln w="41275">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729ADC9-07EF-448B-94A7-E773F613EBD5}"/>
                </a:ext>
              </a:extLst>
            </p:cNvPr>
            <p:cNvCxnSpPr>
              <a:cxnSpLocks/>
            </p:cNvCxnSpPr>
            <p:nvPr/>
          </p:nvCxnSpPr>
          <p:spPr>
            <a:xfrm>
              <a:off x="3284756" y="2899171"/>
              <a:ext cx="495937" cy="0"/>
            </a:xfrm>
            <a:prstGeom prst="straightConnector1">
              <a:avLst/>
            </a:prstGeom>
            <a:ln w="41275">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ECD96C7-8F3E-423C-976F-FBCC7505417F}"/>
                </a:ext>
              </a:extLst>
            </p:cNvPr>
            <p:cNvCxnSpPr>
              <a:cxnSpLocks/>
            </p:cNvCxnSpPr>
            <p:nvPr/>
          </p:nvCxnSpPr>
          <p:spPr>
            <a:xfrm>
              <a:off x="5036202" y="2899171"/>
              <a:ext cx="495937" cy="0"/>
            </a:xfrm>
            <a:prstGeom prst="straightConnector1">
              <a:avLst/>
            </a:prstGeom>
            <a:ln w="41275">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05D4929-ADA1-4F62-8B06-73D0873098CF}"/>
                </a:ext>
              </a:extLst>
            </p:cNvPr>
            <p:cNvCxnSpPr>
              <a:cxnSpLocks/>
            </p:cNvCxnSpPr>
            <p:nvPr/>
          </p:nvCxnSpPr>
          <p:spPr>
            <a:xfrm>
              <a:off x="6773986" y="2899171"/>
              <a:ext cx="495937" cy="0"/>
            </a:xfrm>
            <a:prstGeom prst="straightConnector1">
              <a:avLst/>
            </a:prstGeom>
            <a:ln w="41275">
              <a:solidFill>
                <a:schemeClr val="tx1">
                  <a:lumMod val="95000"/>
                  <a:lumOff val="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28" name="Content Placeholder 4">
            <a:extLst>
              <a:ext uri="{FF2B5EF4-FFF2-40B4-BE49-F238E27FC236}">
                <a16:creationId xmlns:a16="http://schemas.microsoft.com/office/drawing/2014/main" id="{184C129E-73CA-43AA-BBF0-C759D471D888}"/>
              </a:ext>
            </a:extLst>
          </p:cNvPr>
          <p:cNvSpPr txBox="1">
            <a:spLocks/>
          </p:cNvSpPr>
          <p:nvPr/>
        </p:nvSpPr>
        <p:spPr>
          <a:xfrm>
            <a:off x="2" y="1546457"/>
            <a:ext cx="12223801" cy="952730"/>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lvl="0" indent="0" defTabSz="609585">
              <a:spcBef>
                <a:spcPts val="1800"/>
              </a:spcBef>
              <a:buSzPct val="120000"/>
              <a:buNone/>
              <a:defRPr/>
            </a:pPr>
            <a:r>
              <a:rPr lang="en-US" sz="2600" b="1" dirty="0">
                <a:solidFill>
                  <a:srgbClr val="4B2E83"/>
                </a:solidFill>
                <a:latin typeface="Open Sans" panose="020B0606030504020204"/>
                <a:cs typeface="Arial" panose="020B0604020202020204" pitchFamily="34" charset="0"/>
              </a:rPr>
              <a:t>Logic models </a:t>
            </a:r>
            <a:r>
              <a:rPr lang="en-US" sz="2600" dirty="0">
                <a:solidFill>
                  <a:srgbClr val="000000"/>
                </a:solidFill>
                <a:latin typeface="Open Sans" panose="020B0606030504020204"/>
                <a:cs typeface="Arial" panose="020B0604020202020204" pitchFamily="34" charset="0"/>
              </a:rPr>
              <a:t>– can help to translate </a:t>
            </a:r>
            <a:r>
              <a:rPr lang="en-US" sz="2600" b="1" dirty="0">
                <a:solidFill>
                  <a:srgbClr val="4B2E83"/>
                </a:solidFill>
                <a:latin typeface="Open Sans" panose="020B0606030504020204"/>
                <a:cs typeface="Arial" panose="020B0604020202020204" pitchFamily="34" charset="0"/>
              </a:rPr>
              <a:t>good idea </a:t>
            </a:r>
          </a:p>
          <a:p>
            <a:pPr marL="69849" lvl="0" indent="0" defTabSz="609585">
              <a:spcBef>
                <a:spcPts val="1800"/>
              </a:spcBef>
              <a:buSzPct val="120000"/>
              <a:buNone/>
              <a:defRPr/>
            </a:pPr>
            <a:r>
              <a:rPr lang="en-US" sz="2600" dirty="0">
                <a:solidFill>
                  <a:srgbClr val="000000"/>
                </a:solidFill>
                <a:latin typeface="Open Sans" panose="020B0606030504020204"/>
                <a:cs typeface="Arial" panose="020B0604020202020204" pitchFamily="34" charset="0"/>
              </a:rPr>
              <a:t>		...into a </a:t>
            </a:r>
            <a:r>
              <a:rPr lang="en-US" sz="2600" b="1" dirty="0">
                <a:solidFill>
                  <a:srgbClr val="4B2E83"/>
                </a:solidFill>
                <a:latin typeface="Open Sans" panose="020B0606030504020204"/>
                <a:cs typeface="Arial" panose="020B0604020202020204" pitchFamily="34" charset="0"/>
              </a:rPr>
              <a:t>fundable and actionable idea</a:t>
            </a:r>
          </a:p>
          <a:p>
            <a:pPr marL="69849" lvl="0" indent="0" defTabSz="609585">
              <a:spcBef>
                <a:spcPts val="1800"/>
              </a:spcBef>
              <a:buSzPct val="120000"/>
              <a:buNone/>
              <a:defRPr/>
            </a:pPr>
            <a:r>
              <a:rPr kumimoji="0" lang="en-US" sz="2600" b="1" i="0" u="none" strike="noStrike" kern="1200" cap="none" spc="0" normalizeH="0" baseline="0" noProof="0" dirty="0">
                <a:ln>
                  <a:noFill/>
                </a:ln>
                <a:solidFill>
                  <a:srgbClr val="003282"/>
                </a:solidFill>
                <a:effectLst/>
                <a:uLnTx/>
                <a:uFillTx/>
                <a:latin typeface="Open Sans" panose="020B0606030504020204"/>
                <a:ea typeface="+mn-ea"/>
                <a:cs typeface="Arial" panose="020B0604020202020204" pitchFamily="34" charset="0"/>
              </a:rPr>
              <a:t>				</a:t>
            </a:r>
            <a:r>
              <a:rPr kumimoji="0" lang="en-US" sz="2600" i="0" u="none" strike="noStrike" kern="1200" cap="none" spc="0" normalizeH="0" baseline="0" noProof="0" dirty="0">
                <a:ln>
                  <a:noFill/>
                </a:ln>
                <a:effectLst/>
                <a:uLnTx/>
                <a:uFillTx/>
                <a:latin typeface="Open Sans" panose="020B0606030504020204"/>
                <a:ea typeface="+mn-ea"/>
                <a:cs typeface="Arial" panose="020B0604020202020204" pitchFamily="34" charset="0"/>
              </a:rPr>
              <a:t>…that </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achieves sponsor objectives</a:t>
            </a:r>
          </a:p>
          <a:p>
            <a:pPr marL="69849" lvl="0" indent="0" defTabSz="609585">
              <a:spcBef>
                <a:spcPts val="1800"/>
              </a:spcBef>
              <a:buSzPct val="120000"/>
              <a:buNone/>
              <a:defRPr/>
            </a:pPr>
            <a:endParaRPr lang="en-US" sz="2600" dirty="0">
              <a:solidFill>
                <a:srgbClr val="000000"/>
              </a:solidFill>
              <a:latin typeface="Open Sans" panose="020B0606030504020204"/>
              <a:cs typeface="Arial" panose="020B0604020202020204" pitchFamily="34" charset="0"/>
            </a:endParaRPr>
          </a:p>
        </p:txBody>
      </p:sp>
      <p:sp>
        <p:nvSpPr>
          <p:cNvPr id="5" name="Title 3">
            <a:extLst>
              <a:ext uri="{FF2B5EF4-FFF2-40B4-BE49-F238E27FC236}">
                <a16:creationId xmlns:a16="http://schemas.microsoft.com/office/drawing/2014/main" id="{99BE5F7A-F0E8-59F4-B564-765D512E3DDB}"/>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Conceptualizing the </a:t>
            </a:r>
            <a:r>
              <a:rPr lang="en-US" sz="4000" dirty="0">
                <a:solidFill>
                  <a:srgbClr val="4B2E83"/>
                </a:solidFill>
              </a:rPr>
              <a:t>p</a:t>
            </a:r>
            <a:r>
              <a:rPr kumimoji="0" lang="en-US" sz="4000" b="1" i="0" u="none" strike="noStrike" kern="1200" cap="none" spc="0" normalizeH="0" baseline="0" noProof="0" dirty="0" err="1">
                <a:ln>
                  <a:noFill/>
                </a:ln>
                <a:solidFill>
                  <a:srgbClr val="4B2E83"/>
                </a:solidFill>
                <a:effectLst/>
                <a:uLnTx/>
                <a:uFillTx/>
                <a:latin typeface="Encode Sans Normal Black" charset="0"/>
              </a:rPr>
              <a:t>roject</a:t>
            </a:r>
            <a:endParaRPr kumimoji="0" lang="en-US" sz="4000" b="1" i="0" u="none" strike="noStrike" kern="1200" cap="none" spc="0" normalizeH="0" baseline="0" noProof="0" dirty="0">
              <a:ln>
                <a:noFill/>
              </a:ln>
              <a:solidFill>
                <a:srgbClr val="4B2E83"/>
              </a:solidFill>
              <a:effectLst/>
              <a:uLnTx/>
              <a:uFillTx/>
              <a:latin typeface="Encode Sans Normal Black" charset="0"/>
            </a:endParaRPr>
          </a:p>
        </p:txBody>
      </p:sp>
      <p:pic>
        <p:nvPicPr>
          <p:cNvPr id="8" name="Picture 7">
            <a:extLst>
              <a:ext uri="{FF2B5EF4-FFF2-40B4-BE49-F238E27FC236}">
                <a16:creationId xmlns:a16="http://schemas.microsoft.com/office/drawing/2014/main" id="{772A6155-A23B-9579-B27B-315A4BC433F5}"/>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402217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4D2140-D5CF-464A-81FC-241A982EBD76}"/>
              </a:ext>
            </a:extLst>
          </p:cNvPr>
          <p:cNvSpPr/>
          <p:nvPr/>
        </p:nvSpPr>
        <p:spPr>
          <a:xfrm>
            <a:off x="7399869" y="3077623"/>
            <a:ext cx="4823935" cy="3827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26" name="Group 25">
            <a:extLst>
              <a:ext uri="{FF2B5EF4-FFF2-40B4-BE49-F238E27FC236}">
                <a16:creationId xmlns:a16="http://schemas.microsoft.com/office/drawing/2014/main" id="{A3FD9555-A887-4775-8936-D30974E0517A}"/>
              </a:ext>
            </a:extLst>
          </p:cNvPr>
          <p:cNvGrpSpPr/>
          <p:nvPr/>
        </p:nvGrpSpPr>
        <p:grpSpPr>
          <a:xfrm>
            <a:off x="1870350" y="83577"/>
            <a:ext cx="8482071" cy="7003023"/>
            <a:chOff x="1009570" y="62682"/>
            <a:chExt cx="6361553" cy="5252267"/>
          </a:xfrm>
        </p:grpSpPr>
        <p:pic>
          <p:nvPicPr>
            <p:cNvPr id="5" name="Picture 4">
              <a:extLst>
                <a:ext uri="{FF2B5EF4-FFF2-40B4-BE49-F238E27FC236}">
                  <a16:creationId xmlns:a16="http://schemas.microsoft.com/office/drawing/2014/main" id="{DA296DFF-EA2B-4AF1-8FAF-1E0FD441BF0B}"/>
                </a:ext>
              </a:extLst>
            </p:cNvPr>
            <p:cNvPicPr>
              <a:picLocks noChangeAspect="1"/>
            </p:cNvPicPr>
            <p:nvPr/>
          </p:nvPicPr>
          <p:blipFill rotWithShape="1">
            <a:blip r:embed="rId2"/>
            <a:srcRect l="3389" t="10444" r="6857"/>
            <a:stretch/>
          </p:blipFill>
          <p:spPr>
            <a:xfrm>
              <a:off x="1009572" y="555126"/>
              <a:ext cx="6360493" cy="4759823"/>
            </a:xfrm>
            <a:prstGeom prst="rect">
              <a:avLst/>
            </a:prstGeom>
          </p:spPr>
        </p:pic>
        <p:grpSp>
          <p:nvGrpSpPr>
            <p:cNvPr id="25" name="Group 24">
              <a:extLst>
                <a:ext uri="{FF2B5EF4-FFF2-40B4-BE49-F238E27FC236}">
                  <a16:creationId xmlns:a16="http://schemas.microsoft.com/office/drawing/2014/main" id="{49B321B9-37A6-45E3-AAA5-D07E402D9388}"/>
                </a:ext>
              </a:extLst>
            </p:cNvPr>
            <p:cNvGrpSpPr/>
            <p:nvPr/>
          </p:nvGrpSpPr>
          <p:grpSpPr>
            <a:xfrm>
              <a:off x="1009570" y="62682"/>
              <a:ext cx="6361553" cy="5156969"/>
              <a:chOff x="1009570" y="62682"/>
              <a:chExt cx="6361553" cy="5156969"/>
            </a:xfrm>
          </p:grpSpPr>
          <p:sp>
            <p:nvSpPr>
              <p:cNvPr id="23" name="Rectangle 22">
                <a:extLst>
                  <a:ext uri="{FF2B5EF4-FFF2-40B4-BE49-F238E27FC236}">
                    <a16:creationId xmlns:a16="http://schemas.microsoft.com/office/drawing/2014/main" id="{73374DBB-9C39-4D3C-8D7B-8DD88A8BEB65}"/>
                  </a:ext>
                </a:extLst>
              </p:cNvPr>
              <p:cNvSpPr/>
              <p:nvPr/>
            </p:nvSpPr>
            <p:spPr>
              <a:xfrm>
                <a:off x="6497372" y="4279392"/>
                <a:ext cx="872694" cy="7406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grpSp>
            <p:nvGrpSpPr>
              <p:cNvPr id="8" name="Group 7">
                <a:extLst>
                  <a:ext uri="{FF2B5EF4-FFF2-40B4-BE49-F238E27FC236}">
                    <a16:creationId xmlns:a16="http://schemas.microsoft.com/office/drawing/2014/main" id="{0C4A2F86-C28E-4E16-BB1B-37FDE00B09A7}"/>
                  </a:ext>
                </a:extLst>
              </p:cNvPr>
              <p:cNvGrpSpPr/>
              <p:nvPr/>
            </p:nvGrpSpPr>
            <p:grpSpPr>
              <a:xfrm>
                <a:off x="1009570" y="62682"/>
                <a:ext cx="6361553" cy="5156969"/>
                <a:chOff x="132705" y="3140718"/>
                <a:chExt cx="8412153" cy="6819279"/>
              </a:xfrm>
            </p:grpSpPr>
            <p:sp>
              <p:nvSpPr>
                <p:cNvPr id="13" name="Rectangle 12">
                  <a:extLst>
                    <a:ext uri="{FF2B5EF4-FFF2-40B4-BE49-F238E27FC236}">
                      <a16:creationId xmlns:a16="http://schemas.microsoft.com/office/drawing/2014/main" id="{150C0DB6-B0AA-44AB-98BE-827B68D134F0}"/>
                    </a:ext>
                  </a:extLst>
                </p:cNvPr>
                <p:cNvSpPr/>
                <p:nvPr/>
              </p:nvSpPr>
              <p:spPr>
                <a:xfrm>
                  <a:off x="132707" y="3140719"/>
                  <a:ext cx="1424799" cy="6819278"/>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FFFFFF"/>
                    </a:solidFill>
                    <a:latin typeface="Calibri"/>
                  </a:endParaRPr>
                </a:p>
              </p:txBody>
            </p:sp>
            <p:sp>
              <p:nvSpPr>
                <p:cNvPr id="14" name="Rectangle 13">
                  <a:extLst>
                    <a:ext uri="{FF2B5EF4-FFF2-40B4-BE49-F238E27FC236}">
                      <a16:creationId xmlns:a16="http://schemas.microsoft.com/office/drawing/2014/main" id="{C5EF67CC-D536-49E0-BA00-90D0640D37C8}"/>
                    </a:ext>
                  </a:extLst>
                </p:cNvPr>
                <p:cNvSpPr/>
                <p:nvPr/>
              </p:nvSpPr>
              <p:spPr>
                <a:xfrm>
                  <a:off x="1798646" y="3140718"/>
                  <a:ext cx="2258869" cy="6765328"/>
                </a:xfrm>
                <a:prstGeom prst="rect">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FFFFFF"/>
                    </a:solidFill>
                    <a:latin typeface="Calibri"/>
                  </a:endParaRPr>
                </a:p>
              </p:txBody>
            </p:sp>
            <p:sp>
              <p:nvSpPr>
                <p:cNvPr id="15" name="Rectangle 14">
                  <a:extLst>
                    <a:ext uri="{FF2B5EF4-FFF2-40B4-BE49-F238E27FC236}">
                      <a16:creationId xmlns:a16="http://schemas.microsoft.com/office/drawing/2014/main" id="{4EE9949C-2B08-4321-B167-A2E6E05563CB}"/>
                    </a:ext>
                  </a:extLst>
                </p:cNvPr>
                <p:cNvSpPr/>
                <p:nvPr/>
              </p:nvSpPr>
              <p:spPr>
                <a:xfrm>
                  <a:off x="5882030" y="3140718"/>
                  <a:ext cx="1198356" cy="6765327"/>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FFFFFF"/>
                    </a:solidFill>
                    <a:latin typeface="Calibri"/>
                  </a:endParaRPr>
                </a:p>
              </p:txBody>
            </p:sp>
            <p:sp>
              <p:nvSpPr>
                <p:cNvPr id="16" name="Rectangle 15">
                  <a:extLst>
                    <a:ext uri="{FF2B5EF4-FFF2-40B4-BE49-F238E27FC236}">
                      <a16:creationId xmlns:a16="http://schemas.microsoft.com/office/drawing/2014/main" id="{F7C58B8C-B715-4281-86A7-0B414CFD8538}"/>
                    </a:ext>
                  </a:extLst>
                </p:cNvPr>
                <p:cNvSpPr/>
                <p:nvPr/>
              </p:nvSpPr>
              <p:spPr>
                <a:xfrm>
                  <a:off x="4201356" y="3145565"/>
                  <a:ext cx="1371600" cy="6760484"/>
                </a:xfrm>
                <a:prstGeom prst="rec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FFFFFF"/>
                    </a:solidFill>
                    <a:latin typeface="Calibri"/>
                  </a:endParaRPr>
                </a:p>
              </p:txBody>
            </p:sp>
            <p:sp>
              <p:nvSpPr>
                <p:cNvPr id="17" name="Rectangle 16">
                  <a:extLst>
                    <a:ext uri="{FF2B5EF4-FFF2-40B4-BE49-F238E27FC236}">
                      <a16:creationId xmlns:a16="http://schemas.microsoft.com/office/drawing/2014/main" id="{1484D0D7-9311-4457-A016-123E0AEBA77A}"/>
                    </a:ext>
                  </a:extLst>
                </p:cNvPr>
                <p:cNvSpPr/>
                <p:nvPr/>
              </p:nvSpPr>
              <p:spPr>
                <a:xfrm>
                  <a:off x="7257901" y="3145566"/>
                  <a:ext cx="1285558" cy="6760481"/>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a:solidFill>
                      <a:srgbClr val="FFFFFF"/>
                    </a:solidFill>
                    <a:latin typeface="Calibri"/>
                  </a:endParaRPr>
                </a:p>
              </p:txBody>
            </p:sp>
            <p:sp>
              <p:nvSpPr>
                <p:cNvPr id="18" name="TextBox 17">
                  <a:extLst>
                    <a:ext uri="{FF2B5EF4-FFF2-40B4-BE49-F238E27FC236}">
                      <a16:creationId xmlns:a16="http://schemas.microsoft.com/office/drawing/2014/main" id="{05304DD7-04A8-4082-B046-00EC9D3BD572}"/>
                    </a:ext>
                  </a:extLst>
                </p:cNvPr>
                <p:cNvSpPr txBox="1"/>
                <p:nvPr/>
              </p:nvSpPr>
              <p:spPr>
                <a:xfrm>
                  <a:off x="7173258" y="3153025"/>
                  <a:ext cx="1371600" cy="620526"/>
                </a:xfrm>
                <a:prstGeom prst="rect">
                  <a:avLst/>
                </a:prstGeom>
                <a:noFill/>
              </p:spPr>
              <p:txBody>
                <a:bodyPr wrap="square" rtlCol="0">
                  <a:spAutoFit/>
                </a:bodyPr>
                <a:lstStyle/>
                <a:p>
                  <a:pPr algn="ctr" defTabSz="609585"/>
                  <a:r>
                    <a:rPr lang="en-US" sz="1733" b="1">
                      <a:solidFill>
                        <a:srgbClr val="000000"/>
                      </a:solidFill>
                      <a:latin typeface="Open Sans" panose="020B0606030504020204"/>
                    </a:rPr>
                    <a:t>Sponsor Objectives</a:t>
                  </a:r>
                </a:p>
              </p:txBody>
            </p:sp>
            <p:sp>
              <p:nvSpPr>
                <p:cNvPr id="19" name="TextBox 18">
                  <a:extLst>
                    <a:ext uri="{FF2B5EF4-FFF2-40B4-BE49-F238E27FC236}">
                      <a16:creationId xmlns:a16="http://schemas.microsoft.com/office/drawing/2014/main" id="{BE742DB1-4C92-4040-92EE-4F7A492A0925}"/>
                    </a:ext>
                  </a:extLst>
                </p:cNvPr>
                <p:cNvSpPr txBox="1"/>
                <p:nvPr/>
              </p:nvSpPr>
              <p:spPr>
                <a:xfrm>
                  <a:off x="132705" y="3153025"/>
                  <a:ext cx="1424799" cy="620526"/>
                </a:xfrm>
                <a:prstGeom prst="rect">
                  <a:avLst/>
                </a:prstGeom>
                <a:noFill/>
              </p:spPr>
              <p:txBody>
                <a:bodyPr wrap="square" rtlCol="0">
                  <a:spAutoFit/>
                </a:bodyPr>
                <a:lstStyle/>
                <a:p>
                  <a:pPr algn="ctr" defTabSz="609585"/>
                  <a:r>
                    <a:rPr lang="en-US" sz="1733" b="1">
                      <a:solidFill>
                        <a:srgbClr val="000000"/>
                      </a:solidFill>
                      <a:latin typeface="Open Sans" panose="020B0606030504020204"/>
                    </a:rPr>
                    <a:t>Budget/</a:t>
                  </a:r>
                  <a:br>
                    <a:rPr lang="en-US" sz="1733" b="1">
                      <a:solidFill>
                        <a:srgbClr val="000000"/>
                      </a:solidFill>
                      <a:latin typeface="Open Sans" panose="020B0606030504020204"/>
                    </a:rPr>
                  </a:br>
                  <a:r>
                    <a:rPr lang="en-US" sz="1733" b="1">
                      <a:solidFill>
                        <a:srgbClr val="000000"/>
                      </a:solidFill>
                      <a:latin typeface="Open Sans" panose="020B0606030504020204"/>
                    </a:rPr>
                    <a:t>Timeline</a:t>
                  </a:r>
                </a:p>
              </p:txBody>
            </p:sp>
            <p:sp>
              <p:nvSpPr>
                <p:cNvPr id="20" name="TextBox 19">
                  <a:extLst>
                    <a:ext uri="{FF2B5EF4-FFF2-40B4-BE49-F238E27FC236}">
                      <a16:creationId xmlns:a16="http://schemas.microsoft.com/office/drawing/2014/main" id="{6A98A9AA-21F6-4691-A2CB-D8675C2D282C}"/>
                    </a:ext>
                  </a:extLst>
                </p:cNvPr>
                <p:cNvSpPr txBox="1"/>
                <p:nvPr/>
              </p:nvSpPr>
              <p:spPr>
                <a:xfrm>
                  <a:off x="1813379" y="3153025"/>
                  <a:ext cx="2244135" cy="620526"/>
                </a:xfrm>
                <a:prstGeom prst="rect">
                  <a:avLst/>
                </a:prstGeom>
                <a:noFill/>
              </p:spPr>
              <p:txBody>
                <a:bodyPr wrap="square" rtlCol="0">
                  <a:spAutoFit/>
                </a:bodyPr>
                <a:lstStyle/>
                <a:p>
                  <a:pPr algn="ctr" defTabSz="609585"/>
                  <a:r>
                    <a:rPr lang="en-US" sz="1733" b="1">
                      <a:solidFill>
                        <a:srgbClr val="000000"/>
                      </a:solidFill>
                      <a:latin typeface="Open Sans" panose="020B0606030504020204"/>
                    </a:rPr>
                    <a:t>Project </a:t>
                  </a:r>
                  <a:br>
                    <a:rPr lang="en-US" sz="1733" b="1">
                      <a:solidFill>
                        <a:srgbClr val="000000"/>
                      </a:solidFill>
                      <a:latin typeface="Open Sans" panose="020B0606030504020204"/>
                    </a:rPr>
                  </a:br>
                  <a:r>
                    <a:rPr lang="en-US" sz="1733" b="1">
                      <a:solidFill>
                        <a:srgbClr val="000000"/>
                      </a:solidFill>
                      <a:latin typeface="Open Sans" panose="020B0606030504020204"/>
                    </a:rPr>
                    <a:t>Activities</a:t>
                  </a:r>
                </a:p>
              </p:txBody>
            </p:sp>
            <p:sp>
              <p:nvSpPr>
                <p:cNvPr id="21" name="TextBox 20">
                  <a:extLst>
                    <a:ext uri="{FF2B5EF4-FFF2-40B4-BE49-F238E27FC236}">
                      <a16:creationId xmlns:a16="http://schemas.microsoft.com/office/drawing/2014/main" id="{7FDD6968-DC34-4A36-9F2C-8CD5CAA9AF68}"/>
                    </a:ext>
                  </a:extLst>
                </p:cNvPr>
                <p:cNvSpPr txBox="1"/>
                <p:nvPr/>
              </p:nvSpPr>
              <p:spPr>
                <a:xfrm>
                  <a:off x="4201356" y="3153025"/>
                  <a:ext cx="1371600" cy="620526"/>
                </a:xfrm>
                <a:prstGeom prst="rect">
                  <a:avLst/>
                </a:prstGeom>
                <a:noFill/>
              </p:spPr>
              <p:txBody>
                <a:bodyPr wrap="square" rtlCol="0">
                  <a:spAutoFit/>
                </a:bodyPr>
                <a:lstStyle/>
                <a:p>
                  <a:pPr algn="ctr" defTabSz="609585"/>
                  <a:r>
                    <a:rPr lang="en-US" sz="1733" b="1">
                      <a:solidFill>
                        <a:srgbClr val="000000"/>
                      </a:solidFill>
                      <a:latin typeface="Open Sans" panose="020B0606030504020204"/>
                    </a:rPr>
                    <a:t>Project Objectives</a:t>
                  </a:r>
                </a:p>
              </p:txBody>
            </p:sp>
            <p:sp>
              <p:nvSpPr>
                <p:cNvPr id="22" name="TextBox 21">
                  <a:extLst>
                    <a:ext uri="{FF2B5EF4-FFF2-40B4-BE49-F238E27FC236}">
                      <a16:creationId xmlns:a16="http://schemas.microsoft.com/office/drawing/2014/main" id="{946A8615-4B7F-4AA8-854B-F47F50344A54}"/>
                    </a:ext>
                  </a:extLst>
                </p:cNvPr>
                <p:cNvSpPr txBox="1"/>
                <p:nvPr/>
              </p:nvSpPr>
              <p:spPr>
                <a:xfrm>
                  <a:off x="5882029" y="3153025"/>
                  <a:ext cx="1198356" cy="620526"/>
                </a:xfrm>
                <a:prstGeom prst="rect">
                  <a:avLst/>
                </a:prstGeom>
                <a:noFill/>
              </p:spPr>
              <p:txBody>
                <a:bodyPr wrap="square" rtlCol="0">
                  <a:spAutoFit/>
                </a:bodyPr>
                <a:lstStyle/>
                <a:p>
                  <a:pPr algn="ctr" defTabSz="609585"/>
                  <a:r>
                    <a:rPr lang="en-US" sz="1733" b="1">
                      <a:solidFill>
                        <a:srgbClr val="000000"/>
                      </a:solidFill>
                      <a:latin typeface="Open Sans" panose="020B0606030504020204"/>
                    </a:rPr>
                    <a:t>Project Aims</a:t>
                  </a:r>
                </a:p>
              </p:txBody>
            </p:sp>
          </p:grpSp>
        </p:grpSp>
      </p:grpSp>
      <p:sp>
        <p:nvSpPr>
          <p:cNvPr id="24" name="TextBox 23">
            <a:extLst>
              <a:ext uri="{FF2B5EF4-FFF2-40B4-BE49-F238E27FC236}">
                <a16:creationId xmlns:a16="http://schemas.microsoft.com/office/drawing/2014/main" id="{0871D8ED-6392-42A3-BDEA-151A50BFAAAE}"/>
              </a:ext>
            </a:extLst>
          </p:cNvPr>
          <p:cNvSpPr txBox="1"/>
          <p:nvPr/>
        </p:nvSpPr>
        <p:spPr>
          <a:xfrm>
            <a:off x="-18443" y="6142631"/>
            <a:ext cx="1936921" cy="707694"/>
          </a:xfrm>
          <a:prstGeom prst="rect">
            <a:avLst/>
          </a:prstGeom>
          <a:noFill/>
        </p:spPr>
        <p:txBody>
          <a:bodyPr wrap="square" rtlCol="0">
            <a:spAutoFit/>
          </a:bodyPr>
          <a:lstStyle/>
          <a:p>
            <a:pPr defTabSz="609585"/>
            <a:r>
              <a:rPr lang="en-US" sz="1333" i="1" dirty="0">
                <a:solidFill>
                  <a:srgbClr val="4B2E83"/>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https://www.cdc.gov/nceh/lead/training/harvard/2008/al_lm.htm</a:t>
            </a:r>
            <a:endParaRPr lang="en-US" sz="1333" i="1" dirty="0">
              <a:solidFill>
                <a:srgbClr val="4B2E83"/>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52201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14A50529-E248-4856-8036-99F028C10001}"/>
              </a:ext>
            </a:extLst>
          </p:cNvPr>
          <p:cNvSpPr txBox="1">
            <a:spLocks/>
          </p:cNvSpPr>
          <p:nvPr/>
        </p:nvSpPr>
        <p:spPr>
          <a:xfrm>
            <a:off x="2" y="1450204"/>
            <a:ext cx="12223801" cy="1504195"/>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marR="0" lvl="0" indent="0" algn="l" defTabSz="609585" rtl="0" eaLnBrk="1" fontAlgn="auto" latinLnBrk="0" hangingPunct="1">
              <a:lnSpc>
                <a:spcPct val="100000"/>
              </a:lnSpc>
              <a:spcBef>
                <a:spcPts val="2400"/>
              </a:spcBef>
              <a:spcAft>
                <a:spcPts val="0"/>
              </a:spcAft>
              <a:buClrTx/>
              <a:buSzPct val="120000"/>
              <a:buFont typeface="Arial"/>
              <a:buNone/>
              <a:tabLst/>
              <a:defRPr/>
            </a:pP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Defining Scope</a:t>
            </a:r>
            <a:r>
              <a:rPr kumimoji="0" lang="en-US" sz="26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The Goldilocks Principle</a:t>
            </a:r>
            <a:endParaRPr kumimoji="0" lang="en-US" sz="2600" b="1" i="0" u="none" strike="noStrike" kern="1200" cap="none" spc="0" normalizeH="0" baseline="0" noProof="0" dirty="0">
              <a:ln>
                <a:noFill/>
              </a:ln>
              <a:solidFill>
                <a:srgbClr val="C00000"/>
              </a:solidFill>
              <a:effectLst/>
              <a:uLnTx/>
              <a:uFillTx/>
              <a:latin typeface="Open Sans" panose="020B0606030504020204"/>
              <a:ea typeface="+mn-ea"/>
              <a:cs typeface="Arial" panose="020B0604020202020204" pitchFamily="34" charset="0"/>
            </a:endParaRPr>
          </a:p>
        </p:txBody>
      </p:sp>
      <p:grpSp>
        <p:nvGrpSpPr>
          <p:cNvPr id="9" name="Group 8">
            <a:extLst>
              <a:ext uri="{FF2B5EF4-FFF2-40B4-BE49-F238E27FC236}">
                <a16:creationId xmlns:a16="http://schemas.microsoft.com/office/drawing/2014/main" id="{D9A892B7-068B-43B0-8ECD-6BEB7D812892}"/>
              </a:ext>
            </a:extLst>
          </p:cNvPr>
          <p:cNvGrpSpPr/>
          <p:nvPr/>
        </p:nvGrpSpPr>
        <p:grpSpPr>
          <a:xfrm>
            <a:off x="10669" y="2909823"/>
            <a:ext cx="6843987" cy="4581819"/>
            <a:chOff x="2045208" y="1641305"/>
            <a:chExt cx="5132990" cy="3436364"/>
          </a:xfrm>
        </p:grpSpPr>
        <p:pic>
          <p:nvPicPr>
            <p:cNvPr id="11" name="Picture 10">
              <a:extLst>
                <a:ext uri="{FF2B5EF4-FFF2-40B4-BE49-F238E27FC236}">
                  <a16:creationId xmlns:a16="http://schemas.microsoft.com/office/drawing/2014/main" id="{D8B1F147-ED1A-45ED-9218-BF8702CA40CE}"/>
                </a:ext>
              </a:extLst>
            </p:cNvPr>
            <p:cNvPicPr>
              <a:picLocks noChangeAspect="1"/>
            </p:cNvPicPr>
            <p:nvPr/>
          </p:nvPicPr>
          <p:blipFill rotWithShape="1">
            <a:blip r:embed="rId3"/>
            <a:srcRect l="22366" r="21498"/>
            <a:stretch/>
          </p:blipFill>
          <p:spPr>
            <a:xfrm>
              <a:off x="2045209" y="1641305"/>
              <a:ext cx="5132989" cy="3436364"/>
            </a:xfrm>
            <a:prstGeom prst="rect">
              <a:avLst/>
            </a:prstGeom>
          </p:spPr>
        </p:pic>
        <p:sp>
          <p:nvSpPr>
            <p:cNvPr id="12" name="Rectangle 11">
              <a:extLst>
                <a:ext uri="{FF2B5EF4-FFF2-40B4-BE49-F238E27FC236}">
                  <a16:creationId xmlns:a16="http://schemas.microsoft.com/office/drawing/2014/main" id="{A1075158-2426-4C3A-A51F-9774C0B7E90B}"/>
                </a:ext>
              </a:extLst>
            </p:cNvPr>
            <p:cNvSpPr/>
            <p:nvPr/>
          </p:nvSpPr>
          <p:spPr>
            <a:xfrm>
              <a:off x="2045208" y="3523448"/>
              <a:ext cx="1109471" cy="1554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3" name="Content Placeholder 4">
            <a:extLst>
              <a:ext uri="{FF2B5EF4-FFF2-40B4-BE49-F238E27FC236}">
                <a16:creationId xmlns:a16="http://schemas.microsoft.com/office/drawing/2014/main" id="{DB5651EA-C133-41C2-9CB3-FBCEE87F298A}"/>
              </a:ext>
            </a:extLst>
          </p:cNvPr>
          <p:cNvSpPr txBox="1">
            <a:spLocks/>
          </p:cNvSpPr>
          <p:nvPr/>
        </p:nvSpPr>
        <p:spPr>
          <a:xfrm>
            <a:off x="739649" y="2510260"/>
            <a:ext cx="10188816" cy="492443"/>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9026"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Open Sans" panose="020B0606030504020204" pitchFamily="34" charset="0"/>
                <a:cs typeface="Arial" panose="020B0604020202020204" pitchFamily="34" charset="0"/>
              </a:rPr>
              <a:t>Too large </a:t>
            </a:r>
            <a:r>
              <a:rPr kumimoji="0" lang="en-US" sz="2400" b="0" i="0" u="none" strike="noStrike" kern="1200" cap="none" spc="0" normalizeH="0" baseline="0" noProof="0" dirty="0">
                <a:ln>
                  <a:noFill/>
                </a:ln>
                <a:solidFill>
                  <a:srgbClr val="000000"/>
                </a:solidFill>
                <a:effectLst/>
                <a:uLnTx/>
                <a:uFillTx/>
                <a:latin typeface="Open Sans" panose="020B0606030504020204"/>
                <a:ea typeface="Open Sans" panose="020B0606030504020204" pitchFamily="34" charset="0"/>
                <a:cs typeface="Arial" panose="020B0604020202020204" pitchFamily="34" charset="0"/>
              </a:rPr>
              <a:t>= overpromising, spreading too thin?</a:t>
            </a:r>
            <a:endParaRPr kumimoji="0" lang="en-US"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Content Placeholder 4">
            <a:extLst>
              <a:ext uri="{FF2B5EF4-FFF2-40B4-BE49-F238E27FC236}">
                <a16:creationId xmlns:a16="http://schemas.microsoft.com/office/drawing/2014/main" id="{8C2FECB0-E209-401F-9ADB-692F3899FA13}"/>
              </a:ext>
            </a:extLst>
          </p:cNvPr>
          <p:cNvSpPr txBox="1">
            <a:spLocks/>
          </p:cNvSpPr>
          <p:nvPr/>
        </p:nvSpPr>
        <p:spPr>
          <a:xfrm>
            <a:off x="6175152" y="5227941"/>
            <a:ext cx="5754785" cy="861774"/>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92293" marR="0" lvl="0" indent="-1983268" algn="l" defTabSz="609585" rtl="0" eaLnBrk="1" fontAlgn="auto" latinLnBrk="0" hangingPunct="1">
              <a:lnSpc>
                <a:spcPct val="100000"/>
              </a:lnSpc>
              <a:spcBef>
                <a:spcPts val="1600"/>
              </a:spcBef>
              <a:spcAft>
                <a:spcPts val="0"/>
              </a:spcAft>
              <a:buClrTx/>
              <a:buSzTx/>
              <a:buFont typeface="Arial"/>
              <a:buNone/>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Open Sans" panose="020B0606030504020204" pitchFamily="34" charset="0"/>
                <a:cs typeface="Arial" panose="020B0604020202020204" pitchFamily="34" charset="0"/>
              </a:rPr>
              <a:t>Too small </a:t>
            </a:r>
            <a:r>
              <a:rPr kumimoji="0" lang="en-US" sz="2400" b="0" i="0" u="none" strike="noStrike" kern="1200" cap="none" spc="0" normalizeH="0" baseline="0" noProof="0" dirty="0">
                <a:ln>
                  <a:noFill/>
                </a:ln>
                <a:solidFill>
                  <a:srgbClr val="000000"/>
                </a:solidFill>
                <a:effectLst/>
                <a:uLnTx/>
                <a:uFillTx/>
                <a:latin typeface="Open Sans" panose="020B0606030504020204"/>
                <a:ea typeface="Open Sans" panose="020B0606030504020204" pitchFamily="34" charset="0"/>
                <a:cs typeface="Arial" panose="020B0604020202020204" pitchFamily="34" charset="0"/>
              </a:rPr>
              <a:t>= lack of experience / competence?</a:t>
            </a:r>
            <a:endParaRPr kumimoji="0" lang="en-US"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Content Placeholder 4">
            <a:extLst>
              <a:ext uri="{FF2B5EF4-FFF2-40B4-BE49-F238E27FC236}">
                <a16:creationId xmlns:a16="http://schemas.microsoft.com/office/drawing/2014/main" id="{49EE62B7-D496-42C5-84D5-05F3121F3C2F}"/>
              </a:ext>
            </a:extLst>
          </p:cNvPr>
          <p:cNvSpPr txBox="1">
            <a:spLocks/>
          </p:cNvSpPr>
          <p:nvPr/>
        </p:nvSpPr>
        <p:spPr>
          <a:xfrm>
            <a:off x="4759287" y="3468094"/>
            <a:ext cx="6985768" cy="923330"/>
          </a:xfrm>
          <a:prstGeom prst="rect">
            <a:avLst/>
          </a:prstGeom>
          <a:solidFill>
            <a:srgbClr val="FFFF00">
              <a:alpha val="20000"/>
            </a:srgbClr>
          </a:solidFill>
        </p:spPr>
        <p:txBody>
          <a:bodyPr vert="horz" wrap="square" lIns="91440" tIns="91440" rIns="91440" bIns="9144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060575" marR="0" lvl="0" indent="-1751013" algn="l" defTabSz="609585" rtl="0" eaLnBrk="1" fontAlgn="auto" latinLnBrk="0" hangingPunct="1">
              <a:lnSpc>
                <a:spcPct val="100000"/>
              </a:lnSpc>
              <a:spcBef>
                <a:spcPts val="1600"/>
              </a:spcBef>
              <a:spcAft>
                <a:spcPts val="0"/>
              </a:spcAft>
              <a:buClrTx/>
              <a:buSzTx/>
              <a:buFont typeface="Arial"/>
              <a:buNone/>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Open Sans" panose="020B0606030504020204" pitchFamily="34" charset="0"/>
                <a:cs typeface="Arial" panose="020B0604020202020204" pitchFamily="34" charset="0"/>
              </a:rPr>
              <a:t>Just right </a:t>
            </a:r>
            <a:r>
              <a:rPr kumimoji="0" lang="en-US" sz="2400" b="0" i="0" u="none" strike="noStrike" kern="1200" cap="none" spc="0" normalizeH="0" baseline="0" noProof="0" dirty="0">
                <a:ln>
                  <a:noFill/>
                </a:ln>
                <a:solidFill>
                  <a:srgbClr val="000000"/>
                </a:solidFill>
                <a:effectLst/>
                <a:uLnTx/>
                <a:uFillTx/>
                <a:latin typeface="Open Sans" panose="020B0606030504020204"/>
                <a:ea typeface="Open Sans" panose="020B0606030504020204" pitchFamily="34" charset="0"/>
                <a:cs typeface="Arial" panose="020B0604020202020204" pitchFamily="34" charset="0"/>
              </a:rPr>
              <a:t>= can be reasonably achieved given budget, time, expertise, skillset</a:t>
            </a:r>
            <a:endParaRPr kumimoji="0" lang="en-US"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08974B44-5267-8312-3ECD-A5AD82F751BA}"/>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Conceptualizing the </a:t>
            </a:r>
            <a:r>
              <a:rPr lang="en-US" sz="4000" dirty="0">
                <a:solidFill>
                  <a:srgbClr val="4B2E83"/>
                </a:solidFill>
              </a:rPr>
              <a:t>p</a:t>
            </a:r>
            <a:r>
              <a:rPr kumimoji="0" lang="en-US" sz="4000" b="1" i="0" u="none" strike="noStrike" kern="1200" cap="none" spc="0" normalizeH="0" baseline="0" noProof="0" dirty="0" err="1">
                <a:ln>
                  <a:noFill/>
                </a:ln>
                <a:solidFill>
                  <a:srgbClr val="4B2E83"/>
                </a:solidFill>
                <a:effectLst/>
                <a:uLnTx/>
                <a:uFillTx/>
                <a:latin typeface="Encode Sans Normal Black" charset="0"/>
              </a:rPr>
              <a:t>roject</a:t>
            </a:r>
            <a:endParaRPr kumimoji="0" lang="en-US" sz="4000" b="1" i="0" u="none" strike="noStrike" kern="1200" cap="none" spc="0" normalizeH="0" baseline="0" noProof="0" dirty="0">
              <a:ln>
                <a:noFill/>
              </a:ln>
              <a:solidFill>
                <a:srgbClr val="4B2E83"/>
              </a:solidFill>
              <a:effectLst/>
              <a:uLnTx/>
              <a:uFillTx/>
              <a:latin typeface="Encode Sans Normal Black" charset="0"/>
            </a:endParaRPr>
          </a:p>
        </p:txBody>
      </p:sp>
      <p:pic>
        <p:nvPicPr>
          <p:cNvPr id="6" name="Picture 5">
            <a:extLst>
              <a:ext uri="{FF2B5EF4-FFF2-40B4-BE49-F238E27FC236}">
                <a16:creationId xmlns:a16="http://schemas.microsoft.com/office/drawing/2014/main" id="{1704B462-4EBB-00E0-3DB6-E033481A19F9}"/>
              </a:ext>
            </a:extLst>
          </p:cNvPr>
          <p:cNvPicPr>
            <a:picLocks noChangeAspect="1"/>
          </p:cNvPicPr>
          <p:nvPr/>
        </p:nvPicPr>
        <p:blipFill rotWithShape="1">
          <a:blip r:embed="rId4">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81439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80826"/>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D880168E-56A5-45B4-902C-5538021F95B4}"/>
              </a:ext>
            </a:extLst>
          </p:cNvPr>
          <p:cNvSpPr>
            <a:spLocks noGrp="1"/>
          </p:cNvSpPr>
          <p:nvPr>
            <p:ph idx="1"/>
          </p:nvPr>
        </p:nvSpPr>
        <p:spPr>
          <a:xfrm>
            <a:off x="0" y="1620251"/>
            <a:ext cx="12192000" cy="1426031"/>
          </a:xfrm>
        </p:spPr>
        <p:txBody>
          <a:bodyPr vert="horz" wrap="square" lIns="243840" tIns="45720" rIns="91440" bIns="45720" rtlCol="0" anchor="t">
            <a:spAutoFit/>
          </a:bodyPr>
          <a:lstStyle/>
          <a:p>
            <a:pPr marL="0" indent="0">
              <a:spcBef>
                <a:spcPts val="1600"/>
              </a:spcBef>
              <a:buNone/>
              <a:defRPr/>
            </a:pPr>
            <a:r>
              <a:rPr lang="en-US" sz="2667" b="1" dirty="0">
                <a:solidFill>
                  <a:srgbClr val="4B2E83"/>
                </a:solidFill>
                <a:latin typeface="Open Sans" panose="020B0606030504020204"/>
                <a:cs typeface="Arial" panose="020B0604020202020204" pitchFamily="34" charset="0"/>
              </a:rPr>
              <a:t>Contacting the Program Officer</a:t>
            </a:r>
          </a:p>
          <a:p>
            <a:pPr marL="619760" indent="-310515">
              <a:spcBef>
                <a:spcPts val="1200"/>
              </a:spcBef>
              <a:buFont typeface="Arial" panose="020B0604020202020204" pitchFamily="34" charset="0"/>
              <a:buChar char="•"/>
              <a:defRPr/>
            </a:pPr>
            <a:r>
              <a:rPr lang="en-US" sz="2200" b="1" dirty="0">
                <a:solidFill>
                  <a:srgbClr val="4B2E83"/>
                </a:solidFill>
                <a:latin typeface="Open Sans" panose="020B0606030504020204"/>
                <a:cs typeface="Arial" panose="020B0604020202020204" pitchFamily="34" charset="0"/>
              </a:rPr>
              <a:t>Private sponsors:</a:t>
            </a:r>
            <a:r>
              <a:rPr lang="en-US" sz="2200" dirty="0">
                <a:solidFill>
                  <a:srgbClr val="4B2E83"/>
                </a:solidFill>
                <a:latin typeface="Open Sans" panose="020B0606030504020204"/>
                <a:cs typeface="Arial" panose="020B0604020202020204" pitchFamily="34" charset="0"/>
              </a:rPr>
              <a:t> </a:t>
            </a:r>
            <a:r>
              <a:rPr lang="en-US" sz="2200" dirty="0">
                <a:latin typeface="Open Sans" panose="020B0606030504020204"/>
                <a:cs typeface="Arial" panose="020B0604020202020204" pitchFamily="34" charset="0"/>
              </a:rPr>
              <a:t>Approach varies, strategize with </a:t>
            </a:r>
            <a:r>
              <a:rPr lang="en-US" sz="2200" dirty="0" err="1">
                <a:latin typeface="Open Sans" panose="020B0606030504020204"/>
                <a:cs typeface="Arial" panose="020B0604020202020204" pitchFamily="34" charset="0"/>
              </a:rPr>
              <a:t>UWTOR</a:t>
            </a:r>
            <a:endParaRPr lang="en-US" sz="2200" b="1" dirty="0">
              <a:latin typeface="Open Sans" panose="020B0606030504020204"/>
              <a:ea typeface="Open Sans" panose="020B0606030504020204"/>
              <a:cs typeface="Arial" panose="020B0604020202020204" pitchFamily="34" charset="0"/>
            </a:endParaRPr>
          </a:p>
          <a:p>
            <a:pPr marL="759460" lvl="1" indent="0">
              <a:spcBef>
                <a:spcPts val="800"/>
              </a:spcBef>
              <a:buNone/>
              <a:defRPr/>
            </a:pPr>
            <a:endParaRPr lang="en-US" sz="2133" i="1" dirty="0">
              <a:latin typeface="Open Sans" panose="020B0606030504020204"/>
              <a:ea typeface="Open Sans" panose="020B0606030504020204"/>
              <a:cs typeface="Arial" panose="020B0604020202020204" pitchFamily="34" charset="0"/>
            </a:endParaRPr>
          </a:p>
        </p:txBody>
      </p:sp>
      <p:sp>
        <p:nvSpPr>
          <p:cNvPr id="5" name="Title 3">
            <a:extLst>
              <a:ext uri="{FF2B5EF4-FFF2-40B4-BE49-F238E27FC236}">
                <a16:creationId xmlns:a16="http://schemas.microsoft.com/office/drawing/2014/main" id="{E6EDC5D7-2D5F-F168-7072-E4E3E68E9638}"/>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Conceptualizing the </a:t>
            </a:r>
            <a:r>
              <a:rPr lang="en-US" sz="4000" dirty="0">
                <a:solidFill>
                  <a:srgbClr val="4B2E83"/>
                </a:solidFill>
              </a:rPr>
              <a:t>p</a:t>
            </a:r>
            <a:r>
              <a:rPr kumimoji="0" lang="en-US" sz="4000" b="1" i="0" u="none" strike="noStrike" kern="1200" cap="none" spc="0" normalizeH="0" baseline="0" noProof="0" dirty="0" err="1">
                <a:ln>
                  <a:noFill/>
                </a:ln>
                <a:solidFill>
                  <a:srgbClr val="4B2E83"/>
                </a:solidFill>
                <a:effectLst/>
                <a:uLnTx/>
                <a:uFillTx/>
                <a:latin typeface="Encode Sans Normal Black" charset="0"/>
              </a:rPr>
              <a:t>roject</a:t>
            </a:r>
            <a:endParaRPr kumimoji="0" lang="en-US" sz="4000" b="1" i="0" u="none" strike="noStrike" kern="1200" cap="none" spc="0" normalizeH="0" baseline="0" noProof="0" dirty="0">
              <a:ln>
                <a:noFill/>
              </a:ln>
              <a:solidFill>
                <a:srgbClr val="4B2E83"/>
              </a:solidFill>
              <a:effectLst/>
              <a:uLnTx/>
              <a:uFillTx/>
              <a:latin typeface="Encode Sans Normal Black" charset="0"/>
            </a:endParaRPr>
          </a:p>
        </p:txBody>
      </p:sp>
      <p:pic>
        <p:nvPicPr>
          <p:cNvPr id="6" name="Picture 5">
            <a:extLst>
              <a:ext uri="{FF2B5EF4-FFF2-40B4-BE49-F238E27FC236}">
                <a16:creationId xmlns:a16="http://schemas.microsoft.com/office/drawing/2014/main" id="{4AF7EDF1-1215-AEA5-9078-843CE17F1A0C}"/>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22372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A14EF-DFB0-BCE8-6494-1290551EDEB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3002F41-94EA-EEB5-6BD5-3C6A60D01A73}"/>
              </a:ext>
            </a:extLst>
          </p:cNvPr>
          <p:cNvSpPr/>
          <p:nvPr/>
        </p:nvSpPr>
        <p:spPr>
          <a:xfrm>
            <a:off x="6813796" y="2507206"/>
            <a:ext cx="5391116" cy="44056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59634395-7FA7-1B30-71F2-2414D97FCFDC}"/>
              </a:ext>
            </a:extLst>
          </p:cNvPr>
          <p:cNvSpPr txBox="1"/>
          <p:nvPr/>
        </p:nvSpPr>
        <p:spPr>
          <a:xfrm>
            <a:off x="9324623" y="-180826"/>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D12617DE-51B1-7A8F-E024-1618F94A74C9}"/>
              </a:ext>
            </a:extLst>
          </p:cNvPr>
          <p:cNvSpPr>
            <a:spLocks noGrp="1"/>
          </p:cNvSpPr>
          <p:nvPr>
            <p:ph idx="1"/>
          </p:nvPr>
        </p:nvSpPr>
        <p:spPr>
          <a:xfrm>
            <a:off x="0" y="1620251"/>
            <a:ext cx="12192000" cy="5211683"/>
          </a:xfrm>
        </p:spPr>
        <p:txBody>
          <a:bodyPr vert="horz" wrap="square" lIns="243840" tIns="45720" rIns="91440" bIns="45720" rtlCol="0" anchor="t">
            <a:spAutoFit/>
          </a:bodyPr>
          <a:lstStyle/>
          <a:p>
            <a:pPr marL="0" indent="0">
              <a:spcBef>
                <a:spcPts val="1600"/>
              </a:spcBef>
              <a:buNone/>
              <a:defRPr/>
            </a:pPr>
            <a:r>
              <a:rPr lang="en-US" sz="2667" b="1" dirty="0">
                <a:solidFill>
                  <a:srgbClr val="4B2E83"/>
                </a:solidFill>
                <a:latin typeface="Open Sans" panose="020B0606030504020204"/>
                <a:cs typeface="Arial" panose="020B0604020202020204" pitchFamily="34" charset="0"/>
              </a:rPr>
              <a:t>Contacting the Program Officer</a:t>
            </a:r>
          </a:p>
          <a:p>
            <a:pPr marL="619760" indent="-310515">
              <a:spcBef>
                <a:spcPts val="1200"/>
              </a:spcBef>
              <a:buFont typeface="Arial" panose="020B0604020202020204" pitchFamily="34" charset="0"/>
              <a:buChar char="•"/>
              <a:defRPr/>
            </a:pPr>
            <a:r>
              <a:rPr lang="en-US" sz="2200" b="1" dirty="0">
                <a:solidFill>
                  <a:schemeClr val="bg1">
                    <a:lumMod val="50000"/>
                  </a:schemeClr>
                </a:solidFill>
                <a:latin typeface="Open Sans" panose="020B0606030504020204"/>
                <a:cs typeface="Arial" panose="020B0604020202020204" pitchFamily="34" charset="0"/>
              </a:rPr>
              <a:t>Private sponsors:</a:t>
            </a:r>
            <a:r>
              <a:rPr lang="en-US" sz="2200" dirty="0">
                <a:solidFill>
                  <a:schemeClr val="bg1">
                    <a:lumMod val="50000"/>
                  </a:schemeClr>
                </a:solidFill>
                <a:latin typeface="Open Sans" panose="020B0606030504020204"/>
                <a:cs typeface="Arial" panose="020B0604020202020204" pitchFamily="34" charset="0"/>
              </a:rPr>
              <a:t> Approach varies, strategize with </a:t>
            </a:r>
            <a:r>
              <a:rPr lang="en-US" sz="2200" dirty="0" err="1">
                <a:solidFill>
                  <a:schemeClr val="bg1">
                    <a:lumMod val="50000"/>
                  </a:schemeClr>
                </a:solidFill>
                <a:latin typeface="Open Sans" panose="020B0606030504020204"/>
                <a:cs typeface="Arial" panose="020B0604020202020204" pitchFamily="34" charset="0"/>
              </a:rPr>
              <a:t>UWTOR</a:t>
            </a:r>
            <a:endParaRPr lang="en-US" sz="2200" dirty="0">
              <a:solidFill>
                <a:schemeClr val="bg1">
                  <a:lumMod val="50000"/>
                </a:schemeClr>
              </a:solidFill>
              <a:latin typeface="Open Sans" panose="020B0606030504020204"/>
              <a:cs typeface="Arial" panose="020B0604020202020204" pitchFamily="34" charset="0"/>
            </a:endParaRPr>
          </a:p>
          <a:p>
            <a:pPr marL="619760" indent="-310515">
              <a:spcBef>
                <a:spcPts val="2000"/>
              </a:spcBef>
              <a:buFont typeface="Arial" panose="020B0604020202020204" pitchFamily="34" charset="0"/>
              <a:buChar char="•"/>
              <a:defRPr/>
            </a:pPr>
            <a:r>
              <a:rPr lang="en-US" sz="2200" b="1" dirty="0">
                <a:solidFill>
                  <a:srgbClr val="4B2E83"/>
                </a:solidFill>
                <a:latin typeface="Open Sans" panose="020B0606030504020204"/>
                <a:cs typeface="Arial" panose="020B0604020202020204" pitchFamily="34" charset="0"/>
              </a:rPr>
              <a:t>Most federal sponsors</a:t>
            </a:r>
            <a:r>
              <a:rPr lang="en-US" sz="2200" b="1" dirty="0">
                <a:solidFill>
                  <a:srgbClr val="003282"/>
                </a:solidFill>
                <a:latin typeface="Open Sans" panose="020B0606030504020204"/>
                <a:cs typeface="Arial" panose="020B0604020202020204" pitchFamily="34" charset="0"/>
              </a:rPr>
              <a:t> </a:t>
            </a:r>
            <a:r>
              <a:rPr lang="en-US" sz="2200" dirty="0">
                <a:latin typeface="Open Sans" panose="020B0606030504020204"/>
                <a:cs typeface="Arial" panose="020B0604020202020204" pitchFamily="34" charset="0"/>
              </a:rPr>
              <a:t>are open to correspondence about project fit</a:t>
            </a:r>
            <a:endParaRPr lang="en-US" sz="2200" dirty="0">
              <a:solidFill>
                <a:srgbClr val="4B2E83"/>
              </a:solidFill>
              <a:latin typeface="Open Sans" panose="020B0606030504020204"/>
              <a:ea typeface="Open Sans" panose="020B0606030504020204"/>
              <a:cs typeface="Arial" panose="020B0604020202020204" pitchFamily="34" charset="0"/>
            </a:endParaRPr>
          </a:p>
          <a:p>
            <a:pPr marL="1059815" lvl="1" indent="-300355">
              <a:spcBef>
                <a:spcPts val="800"/>
              </a:spcBef>
              <a:buFont typeface="Symbol" panose="05050102010706020507" pitchFamily="18" charset="2"/>
              <a:buChar char="-"/>
              <a:defRPr/>
            </a:pPr>
            <a:r>
              <a:rPr lang="en-US" sz="2200" i="1" dirty="0">
                <a:latin typeface="Open Sans" panose="020B0606030504020204"/>
                <a:ea typeface="Open Sans" panose="020B0606030504020204"/>
                <a:cs typeface="Arial" panose="020B0604020202020204" pitchFamily="34" charset="0"/>
              </a:rPr>
              <a:t>May be less responsive than in past</a:t>
            </a:r>
          </a:p>
          <a:p>
            <a:pPr marL="619760" indent="-310515">
              <a:spcBef>
                <a:spcPts val="2000"/>
              </a:spcBef>
              <a:buFont typeface="Arial" panose="020B0604020202020204" pitchFamily="34" charset="0"/>
              <a:buChar char="•"/>
              <a:defRPr/>
            </a:pPr>
            <a:r>
              <a:rPr lang="en-US" sz="2200" b="1" dirty="0">
                <a:solidFill>
                  <a:srgbClr val="4B2E83"/>
                </a:solidFill>
                <a:latin typeface="Open Sans" panose="020B0606030504020204"/>
                <a:cs typeface="Arial" panose="020B0604020202020204" pitchFamily="34" charset="0"/>
              </a:rPr>
              <a:t>Develop 1-page overview:</a:t>
            </a:r>
            <a:r>
              <a:rPr lang="en-US" sz="2200" b="1" dirty="0">
                <a:solidFill>
                  <a:srgbClr val="4B2E83"/>
                </a:solidFill>
                <a:latin typeface="Open Sans" panose="020B0606030504020204"/>
                <a:ea typeface="Open Sans" panose="020B0606030504020204"/>
                <a:cs typeface="Arial" panose="020B0604020202020204" pitchFamily="34" charset="0"/>
              </a:rPr>
              <a:t> </a:t>
            </a:r>
            <a:endParaRPr lang="en-US" sz="2200" dirty="0">
              <a:solidFill>
                <a:srgbClr val="4B2E83"/>
              </a:solidFill>
              <a:latin typeface="Open Sans" panose="020B0606030504020204"/>
              <a:ea typeface="Open Sans" panose="020B0606030504020204"/>
              <a:cs typeface="Arial" panose="020B0604020202020204" pitchFamily="34" charset="0"/>
            </a:endParaRPr>
          </a:p>
          <a:p>
            <a:pPr marL="1059815" lvl="1" indent="-300355">
              <a:spcBef>
                <a:spcPts val="800"/>
              </a:spcBef>
              <a:buFont typeface="Symbol" panose="05050102010706020507" pitchFamily="18" charset="2"/>
              <a:buChar char="-"/>
              <a:defRPr/>
            </a:pPr>
            <a:r>
              <a:rPr lang="en-US" sz="2200" i="1" dirty="0">
                <a:latin typeface="Open Sans" panose="020B0606030504020204"/>
                <a:ea typeface="Open Sans" panose="020B0606030504020204"/>
                <a:cs typeface="Arial" panose="020B0604020202020204" pitchFamily="34" charset="0"/>
              </a:rPr>
              <a:t>Brief motivation / gaps in existing knowledge, research questions, proposed activities, anticipated impact</a:t>
            </a:r>
          </a:p>
          <a:p>
            <a:pPr marL="619760" indent="-310515">
              <a:spcBef>
                <a:spcPts val="2000"/>
              </a:spcBef>
              <a:buFont typeface="Arial" panose="020B0604020202020204" pitchFamily="34" charset="0"/>
              <a:buChar char="•"/>
              <a:defRPr/>
            </a:pPr>
            <a:r>
              <a:rPr lang="en-US" sz="2200" b="1" dirty="0">
                <a:solidFill>
                  <a:srgbClr val="4B2E83"/>
                </a:solidFill>
                <a:latin typeface="Open Sans" panose="020B0606030504020204"/>
                <a:cs typeface="Arial" panose="020B0604020202020204" pitchFamily="34" charset="0"/>
              </a:rPr>
              <a:t>Ask specific questions:</a:t>
            </a:r>
            <a:endParaRPr lang="en-US" sz="2200" dirty="0">
              <a:solidFill>
                <a:srgbClr val="4B2E83"/>
              </a:solidFill>
              <a:latin typeface="Open Sans" panose="020B0606030504020204"/>
              <a:ea typeface="Open Sans" panose="020B0606030504020204"/>
              <a:cs typeface="Arial" panose="020B0604020202020204" pitchFamily="34" charset="0"/>
            </a:endParaRPr>
          </a:p>
          <a:p>
            <a:pPr marL="1059815" lvl="1" indent="-300355">
              <a:spcBef>
                <a:spcPts val="800"/>
              </a:spcBef>
              <a:buFont typeface="Symbol" panose="05050102010706020507" pitchFamily="18" charset="2"/>
              <a:buChar char="-"/>
              <a:defRPr/>
            </a:pPr>
            <a:r>
              <a:rPr lang="en-US" sz="2200" i="1" dirty="0">
                <a:latin typeface="Open Sans" panose="020B0606030504020204"/>
                <a:cs typeface="Arial" panose="020B0604020202020204" pitchFamily="34" charset="0"/>
              </a:rPr>
              <a:t>Does the project fall within agency’s current priorities?</a:t>
            </a:r>
            <a:r>
              <a:rPr lang="en-US" sz="2200" i="1" dirty="0">
                <a:latin typeface="Open Sans" panose="020B0606030504020204"/>
                <a:ea typeface="Open Sans" panose="020B0606030504020204"/>
                <a:cs typeface="Arial" panose="020B0604020202020204" pitchFamily="34" charset="0"/>
              </a:rPr>
              <a:t> </a:t>
            </a:r>
            <a:r>
              <a:rPr lang="en-US" sz="2200" i="1" dirty="0">
                <a:latin typeface="Open Sans" panose="020B0606030504020204"/>
                <a:cs typeface="Arial" panose="020B0604020202020204" pitchFamily="34" charset="0"/>
              </a:rPr>
              <a:t>Recommendations to increase likelihood of a favorable review? Common reasons for rejected proposals?</a:t>
            </a:r>
            <a:endParaRPr lang="en-US" sz="2200" i="1" dirty="0">
              <a:latin typeface="Open Sans" panose="020B0606030504020204"/>
              <a:ea typeface="Open Sans" panose="020B0606030504020204"/>
              <a:cs typeface="Arial" panose="020B0604020202020204" pitchFamily="34" charset="0"/>
            </a:endParaRPr>
          </a:p>
          <a:p>
            <a:pPr marL="759460" lvl="1" indent="0">
              <a:spcBef>
                <a:spcPts val="800"/>
              </a:spcBef>
              <a:buNone/>
              <a:defRPr/>
            </a:pPr>
            <a:endParaRPr lang="en-US" sz="2133" i="1" dirty="0">
              <a:latin typeface="Open Sans" panose="020B0606030504020204"/>
              <a:ea typeface="Open Sans" panose="020B0606030504020204"/>
              <a:cs typeface="Arial" panose="020B0604020202020204" pitchFamily="34" charset="0"/>
            </a:endParaRPr>
          </a:p>
        </p:txBody>
      </p:sp>
      <p:sp>
        <p:nvSpPr>
          <p:cNvPr id="2" name="Rectangle 1">
            <a:extLst>
              <a:ext uri="{FF2B5EF4-FFF2-40B4-BE49-F238E27FC236}">
                <a16:creationId xmlns:a16="http://schemas.microsoft.com/office/drawing/2014/main" id="{AAC594AC-7035-4CB0-EAFB-AA5DC34B0C11}"/>
              </a:ext>
            </a:extLst>
          </p:cNvPr>
          <p:cNvSpPr/>
          <p:nvPr/>
        </p:nvSpPr>
        <p:spPr>
          <a:xfrm>
            <a:off x="10342777" y="5921570"/>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9" name="Title 3">
            <a:extLst>
              <a:ext uri="{FF2B5EF4-FFF2-40B4-BE49-F238E27FC236}">
                <a16:creationId xmlns:a16="http://schemas.microsoft.com/office/drawing/2014/main" id="{6A7E4A0F-B29B-A4D5-56EA-21DE4C19447B}"/>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Conceptualizing the </a:t>
            </a:r>
            <a:r>
              <a:rPr lang="en-US" sz="4000" dirty="0">
                <a:solidFill>
                  <a:srgbClr val="4B2E83"/>
                </a:solidFill>
              </a:rPr>
              <a:t>p</a:t>
            </a:r>
            <a:r>
              <a:rPr kumimoji="0" lang="en-US" sz="4000" b="1" i="0" u="none" strike="noStrike" kern="1200" cap="none" spc="0" normalizeH="0" baseline="0" noProof="0" dirty="0" err="1">
                <a:ln>
                  <a:noFill/>
                </a:ln>
                <a:solidFill>
                  <a:srgbClr val="4B2E83"/>
                </a:solidFill>
                <a:effectLst/>
                <a:uLnTx/>
                <a:uFillTx/>
                <a:latin typeface="Encode Sans Normal Black" charset="0"/>
              </a:rPr>
              <a:t>roject</a:t>
            </a:r>
            <a:endParaRPr kumimoji="0" lang="en-US" sz="4000" b="1" i="0" u="none" strike="noStrike" kern="1200" cap="none" spc="0" normalizeH="0" baseline="0" noProof="0" dirty="0">
              <a:ln>
                <a:noFill/>
              </a:ln>
              <a:solidFill>
                <a:srgbClr val="4B2E83"/>
              </a:solidFill>
              <a:effectLst/>
              <a:uLnTx/>
              <a:uFillTx/>
              <a:latin typeface="Encode Sans Normal Black" charset="0"/>
            </a:endParaRPr>
          </a:p>
        </p:txBody>
      </p:sp>
      <p:pic>
        <p:nvPicPr>
          <p:cNvPr id="10" name="Picture 9">
            <a:extLst>
              <a:ext uri="{FF2B5EF4-FFF2-40B4-BE49-F238E27FC236}">
                <a16:creationId xmlns:a16="http://schemas.microsoft.com/office/drawing/2014/main" id="{11B52688-B69E-E055-09DB-F9696D380934}"/>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4269762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94" b="16667"/>
          <a:stretch/>
        </p:blipFill>
        <p:spPr>
          <a:xfrm>
            <a:off x="-195251" y="-397792"/>
            <a:ext cx="12403291" cy="7029451"/>
          </a:xfrm>
          <a:prstGeom prst="rect">
            <a:avLst/>
          </a:prstGeom>
        </p:spPr>
      </p:pic>
      <p:sp>
        <p:nvSpPr>
          <p:cNvPr id="8" name="TextBox 7"/>
          <p:cNvSpPr txBox="1"/>
          <p:nvPr/>
        </p:nvSpPr>
        <p:spPr>
          <a:xfrm>
            <a:off x="-195251" y="5999303"/>
            <a:ext cx="12387251" cy="858697"/>
          </a:xfrm>
          <a:prstGeom prst="rect">
            <a:avLst/>
          </a:prstGeom>
          <a:solidFill>
            <a:srgbClr val="4B2E83"/>
          </a:solidFill>
        </p:spPr>
        <p:txBody>
          <a:bodyPr wrap="square" tIns="137160" bIns="137160"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Every proposal is a sales pitch.</a:t>
            </a:r>
          </a:p>
        </p:txBody>
      </p:sp>
      <p:grpSp>
        <p:nvGrpSpPr>
          <p:cNvPr id="4" name="Group 3">
            <a:extLst>
              <a:ext uri="{FF2B5EF4-FFF2-40B4-BE49-F238E27FC236}">
                <a16:creationId xmlns:a16="http://schemas.microsoft.com/office/drawing/2014/main" id="{122E755C-ACA1-49E7-8657-273727E4B869}"/>
              </a:ext>
            </a:extLst>
          </p:cNvPr>
          <p:cNvGrpSpPr/>
          <p:nvPr/>
        </p:nvGrpSpPr>
        <p:grpSpPr>
          <a:xfrm>
            <a:off x="10512345" y="0"/>
            <a:ext cx="1510682" cy="1468430"/>
            <a:chOff x="10512344" y="348942"/>
            <a:chExt cx="1510682" cy="1468430"/>
          </a:xfrm>
        </p:grpSpPr>
        <p:sp>
          <p:nvSpPr>
            <p:cNvPr id="5" name="Star: 5 Points 4">
              <a:extLst>
                <a:ext uri="{FF2B5EF4-FFF2-40B4-BE49-F238E27FC236}">
                  <a16:creationId xmlns:a16="http://schemas.microsoft.com/office/drawing/2014/main" id="{99181ADA-A279-49CB-A5D6-5E05C75B4682}"/>
                </a:ext>
              </a:extLst>
            </p:cNvPr>
            <p:cNvSpPr/>
            <p:nvPr/>
          </p:nvSpPr>
          <p:spPr>
            <a:xfrm rot="1328725">
              <a:off x="10803826" y="348942"/>
              <a:ext cx="1219200" cy="113511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8554A7-9CDB-4C45-BF48-C35C78384E90}"/>
                </a:ext>
              </a:extLst>
            </p:cNvPr>
            <p:cNvSpPr txBox="1"/>
            <p:nvPr/>
          </p:nvSpPr>
          <p:spPr>
            <a:xfrm rot="1328725">
              <a:off x="10512344" y="1448040"/>
              <a:ext cx="1219200" cy="369332"/>
            </a:xfrm>
            <a:prstGeom prst="rect">
              <a:avLst/>
            </a:prstGeom>
            <a:noFill/>
          </p:spPr>
          <p:txBody>
            <a:bodyPr wrap="square" rtlCol="0">
              <a:spAutoFit/>
            </a:bodyPr>
            <a:lstStyle/>
            <a:p>
              <a:r>
                <a:rPr lang="en-US" b="1" dirty="0">
                  <a:solidFill>
                    <a:schemeClr val="bg1"/>
                  </a:solidFill>
                  <a:latin typeface="Open Sans" panose="020B0606030504020204"/>
                </a:rPr>
                <a:t>Big Idea!</a:t>
              </a:r>
            </a:p>
          </p:txBody>
        </p:sp>
      </p:grpSp>
    </p:spTree>
    <p:extLst>
      <p:ext uri="{BB962C8B-B14F-4D97-AF65-F5344CB8AC3E}">
        <p14:creationId xmlns:p14="http://schemas.microsoft.com/office/powerpoint/2010/main" val="311206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5908F-3228-DEA3-BA6D-919FA8972A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7F93DFF-2B1F-1CCE-1357-F907ED15E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15" y="1600200"/>
            <a:ext cx="11117370" cy="4880797"/>
          </a:xfrm>
          <a:prstGeom prst="rect">
            <a:avLst/>
          </a:prstGeom>
        </p:spPr>
      </p:pic>
      <p:sp>
        <p:nvSpPr>
          <p:cNvPr id="10" name="TextBox 9">
            <a:extLst>
              <a:ext uri="{FF2B5EF4-FFF2-40B4-BE49-F238E27FC236}">
                <a16:creationId xmlns:a16="http://schemas.microsoft.com/office/drawing/2014/main" id="{FC446456-615B-829E-9E87-ECE763E95BD5}"/>
              </a:ext>
            </a:extLst>
          </p:cNvPr>
          <p:cNvSpPr txBox="1"/>
          <p:nvPr/>
        </p:nvSpPr>
        <p:spPr>
          <a:xfrm>
            <a:off x="0" y="377003"/>
            <a:ext cx="12192000" cy="1048942"/>
          </a:xfrm>
          <a:prstGeom prst="rect">
            <a:avLst/>
          </a:prstGeom>
          <a:noFill/>
        </p:spPr>
        <p:txBody>
          <a:bodyPr wrap="square">
            <a:spAutoFit/>
          </a:bodyPr>
          <a:lstStyle/>
          <a:p>
            <a:pPr marL="304793" marR="0" lvl="0" algn="ctr" defTabSz="609585" rtl="0" eaLnBrk="1" fontAlgn="auto" latinLnBrk="0" hangingPunct="1">
              <a:lnSpc>
                <a:spcPct val="114000"/>
              </a:lnSpc>
              <a:spcBef>
                <a:spcPts val="3000"/>
              </a:spcBef>
              <a:spcAft>
                <a:spcPts val="0"/>
              </a:spcAft>
              <a:buClrTx/>
              <a:buSzTx/>
              <a:tabLst/>
              <a:defRPr/>
            </a:pPr>
            <a:r>
              <a:rPr kumimoji="0" lang="en-US" sz="320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Good place to start: The </a:t>
            </a:r>
            <a:r>
              <a:rPr lang="en-US" sz="3200" b="1" dirty="0">
                <a:solidFill>
                  <a:srgbClr val="4B2E83"/>
                </a:solidFill>
                <a:latin typeface="Open Sans" panose="020B0606030504020204"/>
                <a:cs typeface="Arial" panose="020B0604020202020204" pitchFamily="34" charset="0"/>
              </a:rPr>
              <a:t>elevator pitch</a:t>
            </a:r>
            <a:r>
              <a:rPr kumimoji="0" lang="en-US" sz="3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a:t>
            </a:r>
            <a:r>
              <a:rPr kumimoji="0" lang="en-US" sz="2800" i="0" u="none" strike="noStrike" kern="1200" cap="none" spc="0" normalizeH="0" baseline="0" noProof="0" dirty="0">
                <a:ln>
                  <a:noFill/>
                </a:ln>
                <a:effectLst/>
                <a:uLnTx/>
                <a:uFillTx/>
                <a:latin typeface="Open Sans" panose="020B0606030504020204"/>
                <a:ea typeface="+mn-ea"/>
                <a:cs typeface="Arial" panose="020B0604020202020204" pitchFamily="34" charset="0"/>
              </a:rPr>
              <a:t>– </a:t>
            </a:r>
            <a:br>
              <a:rPr kumimoji="0" lang="en-US" sz="2400" i="0" u="none" strike="noStrike" kern="1200" cap="none" spc="0" normalizeH="0" baseline="0" noProof="0" dirty="0">
                <a:ln>
                  <a:noFill/>
                </a:ln>
                <a:effectLst/>
                <a:uLnTx/>
                <a:uFillTx/>
                <a:latin typeface="Open Sans" panose="020B0606030504020204"/>
                <a:ea typeface="+mn-ea"/>
                <a:cs typeface="Arial" panose="020B0604020202020204" pitchFamily="34" charset="0"/>
              </a:rPr>
            </a:br>
            <a:r>
              <a:rPr kumimoji="0" lang="en-US" sz="2400" i="0" u="none" strike="noStrike" kern="1200" cap="none" spc="0" normalizeH="0" baseline="0" noProof="0" dirty="0">
                <a:ln>
                  <a:noFill/>
                </a:ln>
                <a:effectLst/>
                <a:uLnTx/>
                <a:uFillTx/>
                <a:latin typeface="Open Sans" panose="020B0606030504020204"/>
                <a:ea typeface="+mn-ea"/>
                <a:cs typeface="Arial" panose="020B0604020202020204" pitchFamily="34" charset="0"/>
              </a:rPr>
              <a:t>you’ll have an opportunity to work on your pitch shortly!</a:t>
            </a:r>
          </a:p>
        </p:txBody>
      </p:sp>
    </p:spTree>
    <p:extLst>
      <p:ext uri="{BB962C8B-B14F-4D97-AF65-F5344CB8AC3E}">
        <p14:creationId xmlns:p14="http://schemas.microsoft.com/office/powerpoint/2010/main" val="241991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AADCEE6-F6AF-41E2-B721-80F7CA734751}"/>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2" name="Content Placeholder 4">
            <a:extLst>
              <a:ext uri="{FF2B5EF4-FFF2-40B4-BE49-F238E27FC236}">
                <a16:creationId xmlns:a16="http://schemas.microsoft.com/office/drawing/2014/main" id="{429C7D09-A960-4F84-921E-CBF728189CAB}"/>
              </a:ext>
            </a:extLst>
          </p:cNvPr>
          <p:cNvSpPr txBox="1">
            <a:spLocks/>
          </p:cNvSpPr>
          <p:nvPr/>
        </p:nvSpPr>
        <p:spPr>
          <a:xfrm>
            <a:off x="-15901" y="1342301"/>
            <a:ext cx="12223801" cy="5261479"/>
          </a:xfrm>
          <a:prstGeom prst="rect">
            <a:avLst/>
          </a:prstGeom>
          <a:noFill/>
        </p:spPr>
        <p:txBody>
          <a:bodyPr lIns="121920" tIns="48768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6565" marR="0" lvl="0" indent="-304165" algn="l" defTabSz="609585" rtl="0" eaLnBrk="1" fontAlgn="auto" latinLnBrk="0" hangingPunct="1">
              <a:lnSpc>
                <a:spcPct val="100000"/>
              </a:lnSpc>
              <a:spcBef>
                <a:spcPts val="3600"/>
              </a:spcBef>
              <a:spcAft>
                <a:spcPts val="0"/>
              </a:spcAft>
              <a:buClrTx/>
              <a:buSzPct val="120000"/>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Student researchers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providing (equitable) student research experiences</a:t>
            </a:r>
            <a:endParaRPr lang="en-US" dirty="0">
              <a:ea typeface="+mn-ea"/>
            </a:endParaRPr>
          </a:p>
          <a:p>
            <a:pPr marL="456565" marR="0" lvl="0" indent="-304165" algn="l" defTabSz="609585" rtl="0" eaLnBrk="1" fontAlgn="auto" latinLnBrk="0" hangingPunct="1">
              <a:lnSpc>
                <a:spcPct val="100000"/>
              </a:lnSpc>
              <a:spcBef>
                <a:spcPts val="3600"/>
              </a:spcBef>
              <a:spcAft>
                <a:spcPts val="0"/>
              </a:spcAft>
              <a:buClrTx/>
              <a:buSzPct val="120000"/>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Faculty salary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course release, summer salary</a:t>
            </a:r>
            <a:endParaRPr lang="en-US" sz="2400" b="0" i="0" u="none" strike="noStrike" kern="1200" cap="none" spc="0" normalizeH="0" baseline="0" noProof="0" dirty="0">
              <a:ln>
                <a:noFill/>
              </a:ln>
              <a:solidFill>
                <a:srgbClr val="000000"/>
              </a:solidFill>
              <a:effectLst/>
              <a:uLnTx/>
              <a:uFillTx/>
              <a:latin typeface="Open Sans" panose="020B0606030504020204"/>
              <a:ea typeface="Open Sans" panose="020B0606030504020204"/>
              <a:cs typeface="Arial" panose="020B0604020202020204" pitchFamily="34" charset="0"/>
            </a:endParaRPr>
          </a:p>
          <a:p>
            <a:pPr marL="456565" marR="0" lvl="0" indent="-304165" algn="l" defTabSz="609585" rtl="0" eaLnBrk="1" fontAlgn="auto" latinLnBrk="0" hangingPunct="1">
              <a:lnSpc>
                <a:spcPct val="100000"/>
              </a:lnSpc>
              <a:spcBef>
                <a:spcPts val="3600"/>
              </a:spcBef>
              <a:spcAft>
                <a:spcPts val="0"/>
              </a:spcAft>
              <a:buClrTx/>
              <a:buSzPct val="120000"/>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Direct costs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supplies, equipment, participant incentives</a:t>
            </a:r>
            <a:endParaRPr lang="en-US" sz="2400" b="0" i="0" u="none" strike="noStrike" kern="1200" cap="none" spc="0" normalizeH="0" baseline="0" noProof="0" dirty="0">
              <a:ln>
                <a:noFill/>
              </a:ln>
              <a:solidFill>
                <a:srgbClr val="000000"/>
              </a:solidFill>
              <a:effectLst/>
              <a:uLnTx/>
              <a:uFillTx/>
              <a:latin typeface="Open Sans" panose="020B0606030504020204"/>
              <a:ea typeface="Open Sans" panose="020B0606030504020204"/>
              <a:cs typeface="Arial" panose="020B0604020202020204" pitchFamily="34" charset="0"/>
            </a:endParaRPr>
          </a:p>
          <a:p>
            <a:pPr marL="456565" marR="0" lvl="0" indent="-304165" algn="l" defTabSz="609585" rtl="0" eaLnBrk="1" fontAlgn="auto" latinLnBrk="0" hangingPunct="1">
              <a:lnSpc>
                <a:spcPct val="100000"/>
              </a:lnSpc>
              <a:spcBef>
                <a:spcPts val="3600"/>
              </a:spcBef>
              <a:spcAft>
                <a:spcPts val="0"/>
              </a:spcAft>
              <a:buClrTx/>
              <a:buSzPct val="120000"/>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a:rPr>
              <a:t>Dissemination / Travel</a:t>
            </a:r>
            <a:r>
              <a:rPr kumimoji="0" lang="en-US" sz="2400" b="0" i="0" u="none" strike="noStrike" kern="1200" cap="none" spc="0" normalizeH="0" baseline="0" noProof="0" dirty="0">
                <a:ln>
                  <a:noFill/>
                </a:ln>
                <a:solidFill>
                  <a:srgbClr val="4B2E83"/>
                </a:solidFill>
                <a:effectLst/>
                <a:uLnTx/>
                <a:uFillTx/>
                <a:latin typeface="Open Sans" panose="020B0606030504020204"/>
                <a:ea typeface="+mn-ea"/>
                <a:cs typeface="Arial"/>
              </a:rPr>
              <a:t>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a:rPr>
              <a:t>– </a:t>
            </a:r>
            <a:r>
              <a:rPr lang="en-US" sz="2400" dirty="0">
                <a:solidFill>
                  <a:srgbClr val="000000"/>
                </a:solidFill>
                <a:latin typeface="Open Sans" panose="020B0606030504020204"/>
                <a:cs typeface="Arial"/>
              </a:rPr>
              <a:t>publication</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a:rPr>
              <a:t> costs, conferences, fieldwork</a:t>
            </a:r>
            <a:endParaRPr lang="en-US" sz="2400" b="0" i="0" u="none" strike="noStrike" kern="1200" cap="none" spc="0" normalizeH="0" baseline="0" noProof="0" dirty="0">
              <a:ln>
                <a:noFill/>
              </a:ln>
              <a:solidFill>
                <a:srgbClr val="000000"/>
              </a:solidFill>
              <a:effectLst/>
              <a:uLnTx/>
              <a:uFillTx/>
              <a:latin typeface="Open Sans" panose="020B0606030504020204"/>
              <a:ea typeface="Open Sans"/>
              <a:cs typeface="Arial"/>
            </a:endParaRPr>
          </a:p>
          <a:p>
            <a:pPr marL="456565" marR="0" lvl="0" indent="-304165" algn="l" defTabSz="609585" rtl="0" eaLnBrk="1" fontAlgn="auto" latinLnBrk="0" hangingPunct="1">
              <a:lnSpc>
                <a:spcPct val="100000"/>
              </a:lnSpc>
              <a:spcBef>
                <a:spcPts val="3600"/>
              </a:spcBef>
              <a:spcAft>
                <a:spcPts val="0"/>
              </a:spcAft>
              <a:buClrTx/>
              <a:buSzPct val="120000"/>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Non-tangibles</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 process of articulating objectives, framing arguments</a:t>
            </a:r>
            <a:endParaRPr lang="en-US" sz="2400" dirty="0">
              <a:solidFill>
                <a:srgbClr val="000000"/>
              </a:solidFill>
              <a:latin typeface="Open Sans" panose="020B0606030504020204"/>
              <a:cs typeface="Arial" panose="020B0604020202020204" pitchFamily="34" charset="0"/>
            </a:endParaRPr>
          </a:p>
          <a:p>
            <a:pPr marL="456565" marR="0" lvl="0" indent="-304165" algn="l" defTabSz="609585" rtl="0" eaLnBrk="1" fontAlgn="auto" latinLnBrk="0" hangingPunct="1">
              <a:lnSpc>
                <a:spcPct val="100000"/>
              </a:lnSpc>
              <a:spcBef>
                <a:spcPts val="3600"/>
              </a:spcBef>
              <a:spcAft>
                <a:spcPts val="0"/>
              </a:spcAft>
              <a:buClrTx/>
              <a:buSzPct val="120000"/>
              <a:buFont typeface="Arial" panose="020B0604020202020204" pitchFamily="34" charset="0"/>
              <a:buChar char="-"/>
              <a:tabLst/>
              <a:defRPr/>
            </a:pPr>
            <a:r>
              <a:rPr lang="en-US" sz="2400" b="1" i="0" u="none" strike="noStrike" kern="1200" cap="none" spc="0" normalizeH="0" baseline="0" noProof="0" dirty="0">
                <a:ln>
                  <a:noFill/>
                </a:ln>
                <a:solidFill>
                  <a:srgbClr val="4B2E83"/>
                </a:solidFill>
                <a:effectLst/>
                <a:uLnTx/>
                <a:uFillTx/>
                <a:latin typeface="Open Sans" panose="020B0606030504020204"/>
                <a:ea typeface="Open Sans" panose="020B0606030504020204"/>
                <a:cs typeface="Arial" panose="020B0604020202020204" pitchFamily="34" charset="0"/>
              </a:rPr>
              <a:t>Rich feedback </a:t>
            </a:r>
            <a:r>
              <a:rPr lang="en-US" sz="2400" i="0" u="none" strike="noStrike" kern="1200" cap="none" spc="0" normalizeH="0" baseline="0" noProof="0" dirty="0">
                <a:ln>
                  <a:noFill/>
                </a:ln>
                <a:solidFill>
                  <a:srgbClr val="000000"/>
                </a:solidFill>
                <a:effectLst/>
                <a:uLnTx/>
                <a:uFillTx/>
                <a:latin typeface="Open Sans" panose="020B0606030504020204"/>
                <a:ea typeface="Open Sans" panose="020B0606030504020204"/>
                <a:cs typeface="Arial" panose="020B0604020202020204" pitchFamily="34" charset="0"/>
              </a:rPr>
              <a:t>(sometimes)</a:t>
            </a:r>
            <a:endParaRPr lang="en-US" sz="2400" b="1" i="0" u="none" strike="noStrike" kern="1200" cap="none" spc="0" normalizeH="0" baseline="0" noProof="0" dirty="0">
              <a:ln>
                <a:noFill/>
              </a:ln>
              <a:solidFill>
                <a:srgbClr val="000000"/>
              </a:solidFill>
              <a:effectLst/>
              <a:uLnTx/>
              <a:uFillTx/>
              <a:latin typeface="Open Sans" panose="020B0606030504020204"/>
              <a:ea typeface="Open Sans" panose="020B0606030504020204"/>
              <a:cs typeface="Arial" panose="020B0604020202020204" pitchFamily="34" charset="0"/>
            </a:endParaRPr>
          </a:p>
        </p:txBody>
      </p:sp>
      <p:pic>
        <p:nvPicPr>
          <p:cNvPr id="2" name="Picture 1">
            <a:extLst>
              <a:ext uri="{FF2B5EF4-FFF2-40B4-BE49-F238E27FC236}">
                <a16:creationId xmlns:a16="http://schemas.microsoft.com/office/drawing/2014/main" id="{A91E208B-D463-AEAF-387E-959F0310C2BD}"/>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5" name="Title 3">
            <a:extLst>
              <a:ext uri="{FF2B5EF4-FFF2-40B4-BE49-F238E27FC236}">
                <a16:creationId xmlns:a16="http://schemas.microsoft.com/office/drawing/2014/main" id="{E8B208CF-4651-5787-3E86-3478E2CE7066}"/>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4000" dirty="0">
                <a:solidFill>
                  <a:srgbClr val="4B2E83"/>
                </a:solidFill>
              </a:rPr>
              <a:t>Why external funding?</a:t>
            </a:r>
            <a:endParaRPr kumimoji="0" lang="en-US" sz="4000" b="1" i="0" u="none" strike="noStrike" kern="1200" cap="none" spc="0" normalizeH="0" baseline="0" noProof="0" dirty="0">
              <a:ln>
                <a:noFill/>
              </a:ln>
              <a:solidFill>
                <a:srgbClr val="4B2E83"/>
              </a:solidFill>
              <a:effectLst/>
              <a:uLnTx/>
              <a:uFillTx/>
              <a:latin typeface="Encode Sans Normal Black" charset="0"/>
            </a:endParaRPr>
          </a:p>
        </p:txBody>
      </p:sp>
    </p:spTree>
    <p:extLst>
      <p:ext uri="{BB962C8B-B14F-4D97-AF65-F5344CB8AC3E}">
        <p14:creationId xmlns:p14="http://schemas.microsoft.com/office/powerpoint/2010/main" val="3959379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B9F3BB-BC2C-4A53-BED9-72476194E04C}"/>
              </a:ext>
            </a:extLst>
          </p:cNvPr>
          <p:cNvSpPr txBox="1">
            <a:spLocks/>
          </p:cNvSpPr>
          <p:nvPr/>
        </p:nvSpPr>
        <p:spPr>
          <a:xfrm>
            <a:off x="0" y="1620250"/>
            <a:ext cx="12192000" cy="1128514"/>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60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Effective proposals sell by telling a </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coherent, compelling story</a:t>
            </a: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a:t>
            </a:r>
          </a:p>
          <a:p>
            <a:pPr marL="0" marR="0" lvl="0" indent="0" algn="l" defTabSz="609585" rtl="0" eaLnBrk="1" fontAlgn="auto" latinLnBrk="0" hangingPunct="1">
              <a:lnSpc>
                <a:spcPct val="100000"/>
              </a:lnSpc>
              <a:spcBef>
                <a:spcPts val="1600"/>
              </a:spcBef>
              <a:spcAft>
                <a:spcPts val="0"/>
              </a:spcAft>
              <a:buClrTx/>
              <a:buSzTx/>
              <a:buFont typeface="Arial"/>
              <a:buNone/>
              <a:tabLst/>
              <a:defRPr/>
            </a:pPr>
            <a:r>
              <a:rPr lang="en-US" sz="2600" b="1" dirty="0">
                <a:solidFill>
                  <a:srgbClr val="000000"/>
                </a:solidFill>
                <a:latin typeface="Open Sans" panose="020B0606030504020204"/>
                <a:cs typeface="Arial" panose="020B0604020202020204" pitchFamily="34" charset="0"/>
              </a:rPr>
              <a:t>		</a:t>
            </a:r>
            <a:r>
              <a:rPr lang="en-US" sz="2600" dirty="0">
                <a:solidFill>
                  <a:srgbClr val="000000"/>
                </a:solidFill>
                <a:latin typeface="Open Sans" panose="020B0606030504020204"/>
                <a:cs typeface="Arial" panose="020B0604020202020204" pitchFamily="34" charset="0"/>
              </a:rPr>
              <a:t>…in a very </a:t>
            </a:r>
            <a:r>
              <a:rPr lang="en-US" sz="2600" b="1" dirty="0">
                <a:solidFill>
                  <a:srgbClr val="4B2E83"/>
                </a:solidFill>
                <a:latin typeface="Open Sans" panose="020B0606030504020204"/>
                <a:cs typeface="Arial" panose="020B0604020202020204" pitchFamily="34" charset="0"/>
              </a:rPr>
              <a:t>specific format</a:t>
            </a:r>
            <a:endPar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endParaRPr>
          </a:p>
        </p:txBody>
      </p:sp>
      <p:sp>
        <p:nvSpPr>
          <p:cNvPr id="10" name="Content Placeholder 4">
            <a:extLst>
              <a:ext uri="{FF2B5EF4-FFF2-40B4-BE49-F238E27FC236}">
                <a16:creationId xmlns:a16="http://schemas.microsoft.com/office/drawing/2014/main" id="{75CAD720-C3FC-49F9-B109-4C529459BA5D}"/>
              </a:ext>
            </a:extLst>
          </p:cNvPr>
          <p:cNvSpPr>
            <a:spLocks noGrp="1"/>
          </p:cNvSpPr>
          <p:nvPr>
            <p:ph idx="1"/>
          </p:nvPr>
        </p:nvSpPr>
        <p:spPr>
          <a:xfrm>
            <a:off x="12659835" y="1113981"/>
            <a:ext cx="12056532" cy="4525963"/>
          </a:xfrm>
        </p:spPr>
        <p:txBody>
          <a:bodyPr vert="horz" lIns="243840" tIns="45720" rIns="91440" bIns="45720" rtlCol="0">
            <a:noAutofit/>
          </a:bodyPr>
          <a:lstStyle/>
          <a:p>
            <a:pPr marL="0" indent="0">
              <a:buNone/>
            </a:pPr>
            <a:r>
              <a:rPr lang="en-US" sz="2933" b="1">
                <a:highlight>
                  <a:srgbClr val="FF0000"/>
                </a:highlight>
                <a:latin typeface="Helvetica" panose="020B0604020202020204" pitchFamily="34" charset="0"/>
                <a:cs typeface="Helvetica" panose="020B0604020202020204" pitchFamily="34" charset="0"/>
              </a:rPr>
              <a:t>Also a business plan</a:t>
            </a:r>
          </a:p>
          <a:p>
            <a:pPr lvl="1"/>
            <a:r>
              <a:rPr lang="en-US" sz="2400">
                <a:highlight>
                  <a:srgbClr val="FF0000"/>
                </a:highlight>
                <a:latin typeface="Helvetica" panose="020B0604020202020204" pitchFamily="34" charset="0"/>
                <a:cs typeface="Helvetica" panose="020B0604020202020204" pitchFamily="34" charset="0"/>
              </a:rPr>
              <a:t>Fits the need of the client</a:t>
            </a:r>
          </a:p>
          <a:p>
            <a:pPr lvl="1"/>
            <a:r>
              <a:rPr lang="en-US" sz="2400">
                <a:highlight>
                  <a:srgbClr val="FF0000"/>
                </a:highlight>
                <a:latin typeface="Helvetica" panose="020B0604020202020204" pitchFamily="34" charset="0"/>
                <a:cs typeface="Helvetica" panose="020B0604020202020204" pitchFamily="34" charset="0"/>
              </a:rPr>
              <a:t>Realistic and can be implemented</a:t>
            </a:r>
          </a:p>
          <a:p>
            <a:pPr lvl="1"/>
            <a:r>
              <a:rPr lang="en-US" sz="2400">
                <a:highlight>
                  <a:srgbClr val="FF0000"/>
                </a:highlight>
                <a:latin typeface="Helvetica" panose="020B0604020202020204" pitchFamily="34" charset="0"/>
                <a:cs typeface="Helvetica" panose="020B0604020202020204" pitchFamily="34" charset="0"/>
              </a:rPr>
              <a:t>Clearly identifies responsibilities</a:t>
            </a:r>
          </a:p>
          <a:p>
            <a:pPr lvl="1"/>
            <a:r>
              <a:rPr lang="en-US" sz="2400">
                <a:highlight>
                  <a:srgbClr val="FF0000"/>
                </a:highlight>
                <a:latin typeface="Helvetica" panose="020B0604020202020204" pitchFamily="34" charset="0"/>
                <a:cs typeface="Helvetica" panose="020B0604020202020204" pitchFamily="34" charset="0"/>
              </a:rPr>
              <a:t>Clearly identifies assumptions</a:t>
            </a:r>
          </a:p>
          <a:p>
            <a:pPr lvl="1"/>
            <a:r>
              <a:rPr lang="en-US" sz="2400">
                <a:highlight>
                  <a:srgbClr val="FF0000"/>
                </a:highlight>
                <a:latin typeface="Helvetica" panose="020B0604020202020204" pitchFamily="34" charset="0"/>
                <a:cs typeface="Helvetica" panose="020B0604020202020204" pitchFamily="34" charset="0"/>
              </a:rPr>
              <a:t>Metrics of success – can track results against a plan</a:t>
            </a:r>
          </a:p>
          <a:p>
            <a:pPr lvl="1"/>
            <a:r>
              <a:rPr lang="en-US" sz="2400">
                <a:highlight>
                  <a:srgbClr val="FF0000"/>
                </a:highlight>
                <a:latin typeface="Helvetica" panose="020B0604020202020204" pitchFamily="34" charset="0"/>
                <a:cs typeface="Helvetica" panose="020B0604020202020204" pitchFamily="34" charset="0"/>
              </a:rPr>
              <a:t>Substantiated by evidence of success</a:t>
            </a:r>
          </a:p>
          <a:p>
            <a:pPr lvl="1"/>
            <a:r>
              <a:rPr lang="en-US" sz="2400">
                <a:highlight>
                  <a:srgbClr val="FF0000"/>
                </a:highlight>
                <a:latin typeface="Helvetica" panose="020B0604020202020204" pitchFamily="34" charset="0"/>
                <a:cs typeface="Helvetica" panose="020B0604020202020204" pitchFamily="34" charset="0"/>
              </a:rPr>
              <a:t>Kept alive by regular review and follow-up</a:t>
            </a:r>
          </a:p>
          <a:p>
            <a:pPr marL="838179" lvl="1" indent="0">
              <a:spcBef>
                <a:spcPts val="1600"/>
              </a:spcBef>
              <a:buNone/>
            </a:pPr>
            <a:endParaRPr lang="en-US" sz="2133">
              <a:solidFill>
                <a:schemeClr val="bg1">
                  <a:lumMod val="50000"/>
                </a:schemeClr>
              </a:solidFill>
              <a:highlight>
                <a:srgbClr val="FF0000"/>
              </a:highlight>
              <a:latin typeface="Arial" panose="020B0604020202020204" pitchFamily="34" charset="0"/>
              <a:cs typeface="Arial" panose="020B0604020202020204" pitchFamily="34" charset="0"/>
            </a:endParaRPr>
          </a:p>
        </p:txBody>
      </p:sp>
      <p:sp>
        <p:nvSpPr>
          <p:cNvPr id="6" name="Title 3">
            <a:extLst>
              <a:ext uri="{FF2B5EF4-FFF2-40B4-BE49-F238E27FC236}">
                <a16:creationId xmlns:a16="http://schemas.microsoft.com/office/drawing/2014/main" id="{5DDA3278-695C-5286-0613-85E5522F9B90}"/>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pic>
        <p:nvPicPr>
          <p:cNvPr id="7" name="Picture 6">
            <a:extLst>
              <a:ext uri="{FF2B5EF4-FFF2-40B4-BE49-F238E27FC236}">
                <a16:creationId xmlns:a16="http://schemas.microsoft.com/office/drawing/2014/main" id="{2100AA8F-79CC-06B7-92B4-C85C51391133}"/>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4206020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E6A74-DE05-4FD0-A630-0F4F9A72D6F7}"/>
              </a:ext>
            </a:extLst>
          </p:cNvPr>
          <p:cNvSpPr/>
          <p:nvPr/>
        </p:nvSpPr>
        <p:spPr>
          <a:xfrm>
            <a:off x="10342777" y="5921570"/>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 name="Title 3">
            <a:extLst>
              <a:ext uri="{FF2B5EF4-FFF2-40B4-BE49-F238E27FC236}">
                <a16:creationId xmlns:a16="http://schemas.microsoft.com/office/drawing/2014/main" id="{869CC963-1392-71FB-79D7-CC21181EF54A}"/>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pic>
        <p:nvPicPr>
          <p:cNvPr id="6" name="Picture 5">
            <a:extLst>
              <a:ext uri="{FF2B5EF4-FFF2-40B4-BE49-F238E27FC236}">
                <a16:creationId xmlns:a16="http://schemas.microsoft.com/office/drawing/2014/main" id="{4099CF06-A978-1838-E3EB-413760216D26}"/>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7" name="Text Placeholder 5">
            <a:extLst>
              <a:ext uri="{FF2B5EF4-FFF2-40B4-BE49-F238E27FC236}">
                <a16:creationId xmlns:a16="http://schemas.microsoft.com/office/drawing/2014/main" id="{76F32C58-1581-8F99-DC96-678464F74ED1}"/>
              </a:ext>
            </a:extLst>
          </p:cNvPr>
          <p:cNvSpPr txBox="1">
            <a:spLocks/>
          </p:cNvSpPr>
          <p:nvPr/>
        </p:nvSpPr>
        <p:spPr>
          <a:xfrm>
            <a:off x="-64168" y="1983154"/>
            <a:ext cx="6045200" cy="4875245"/>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marR="0" lvl="0" indent="0" algn="l" defTabSz="1219170" rtl="0" eaLnBrk="1" fontAlgn="auto" latinLnBrk="0" hangingPunct="1">
              <a:lnSpc>
                <a:spcPct val="110000"/>
              </a:lnSpc>
              <a:spcBef>
                <a:spcPts val="1067"/>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Title</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Cover Page</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Project Summary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Abstract</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tab pos="984226" algn="l"/>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Project Narrative / Description</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Background/Motivation</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Existing Literature</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 Questions/Objectives/</a:t>
            </a:r>
            <a:b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Aims</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 Plan/Procedure</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Contributions/Broader Impacts</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Evaluation/Assessment Plan</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References</a:t>
            </a:r>
          </a:p>
        </p:txBody>
      </p:sp>
      <p:sp>
        <p:nvSpPr>
          <p:cNvPr id="8" name="Text Placeholder 5">
            <a:extLst>
              <a:ext uri="{FF2B5EF4-FFF2-40B4-BE49-F238E27FC236}">
                <a16:creationId xmlns:a16="http://schemas.microsoft.com/office/drawing/2014/main" id="{E05A2CED-5BDA-432C-76A6-29CB483F3FEB}"/>
              </a:ext>
            </a:extLst>
          </p:cNvPr>
          <p:cNvSpPr txBox="1">
            <a:spLocks/>
          </p:cNvSpPr>
          <p:nvPr/>
        </p:nvSpPr>
        <p:spPr>
          <a:xfrm>
            <a:off x="5981032" y="1983154"/>
            <a:ext cx="6146800" cy="4498219"/>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Curriculum Vitae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Biosketches</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Timeline</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Budget</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Budget Justification</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Supplementary Documents</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Current and Pending Support</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Facilities and Equipment</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Letters of Recommendation/Support</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Data Management Plan</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Institutional Certifications</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Impact Statement</a:t>
            </a:r>
          </a:p>
        </p:txBody>
      </p:sp>
    </p:spTree>
    <p:extLst>
      <p:ext uri="{BB962C8B-B14F-4D97-AF65-F5344CB8AC3E}">
        <p14:creationId xmlns:p14="http://schemas.microsoft.com/office/powerpoint/2010/main" val="1801130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5F84AF12-A917-574F-2F96-A10E8D63631B}"/>
              </a:ext>
            </a:extLst>
          </p:cNvPr>
          <p:cNvSpPr txBox="1">
            <a:spLocks/>
          </p:cNvSpPr>
          <p:nvPr/>
        </p:nvSpPr>
        <p:spPr>
          <a:xfrm>
            <a:off x="-64168" y="1983154"/>
            <a:ext cx="6045200" cy="4875245"/>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marR="0" lvl="0" indent="0" algn="l" defTabSz="1219170" rtl="0" eaLnBrk="1" fontAlgn="auto" latinLnBrk="0" hangingPunct="1">
              <a:lnSpc>
                <a:spcPct val="110000"/>
              </a:lnSpc>
              <a:spcBef>
                <a:spcPts val="1067"/>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Title</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Cover Page</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Project Summary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Abstract</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tab pos="984226" algn="l"/>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Project Narrative / Description</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Background/Motivation</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Existing Literature</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 Questions/Objectives/</a:t>
            </a:r>
            <a:b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Aims</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 Plan/Procedure</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Contributions/Broader Impacts</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Evaluation/Assessment Plan</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References</a:t>
            </a:r>
          </a:p>
        </p:txBody>
      </p:sp>
      <p:sp>
        <p:nvSpPr>
          <p:cNvPr id="5" name="Rectangle 4">
            <a:extLst>
              <a:ext uri="{FF2B5EF4-FFF2-40B4-BE49-F238E27FC236}">
                <a16:creationId xmlns:a16="http://schemas.microsoft.com/office/drawing/2014/main" id="{CD7E6A74-DE05-4FD0-A630-0F4F9A72D6F7}"/>
              </a:ext>
            </a:extLst>
          </p:cNvPr>
          <p:cNvSpPr/>
          <p:nvPr/>
        </p:nvSpPr>
        <p:spPr>
          <a:xfrm>
            <a:off x="10342777" y="6098032"/>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23E47EA-9097-482F-AF0A-C412CD3E31B6}"/>
              </a:ext>
            </a:extLst>
          </p:cNvPr>
          <p:cNvSpPr/>
          <p:nvPr/>
        </p:nvSpPr>
        <p:spPr>
          <a:xfrm>
            <a:off x="239098" y="1970116"/>
            <a:ext cx="5226657" cy="489284"/>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1602179-C2A7-4FA8-AF92-D1E88A9341BF}"/>
              </a:ext>
            </a:extLst>
          </p:cNvPr>
          <p:cNvSpPr/>
          <p:nvPr/>
        </p:nvSpPr>
        <p:spPr>
          <a:xfrm>
            <a:off x="239099" y="6358389"/>
            <a:ext cx="5226657" cy="489284"/>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4" name="Content Placeholder 4">
            <a:extLst>
              <a:ext uri="{FF2B5EF4-FFF2-40B4-BE49-F238E27FC236}">
                <a16:creationId xmlns:a16="http://schemas.microsoft.com/office/drawing/2014/main" id="{A84BA458-9967-430F-BF0E-AEB0D7DF967A}"/>
              </a:ext>
            </a:extLst>
          </p:cNvPr>
          <p:cNvSpPr txBox="1">
            <a:spLocks/>
          </p:cNvSpPr>
          <p:nvPr/>
        </p:nvSpPr>
        <p:spPr>
          <a:xfrm>
            <a:off x="0" y="1315453"/>
            <a:ext cx="12192000" cy="523220"/>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600" b="1" i="0" u="sng"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Every</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component contributes </a:t>
            </a:r>
            <a:r>
              <a:rPr kumimoji="0" lang="en-US" sz="2600" i="0" u="none" strike="noStrike" kern="1200" cap="none" spc="0" normalizeH="0" baseline="0" noProof="0" dirty="0">
                <a:ln>
                  <a:noFill/>
                </a:ln>
                <a:effectLst/>
                <a:uLnTx/>
                <a:uFillTx/>
                <a:latin typeface="Open Sans" panose="020B0606030504020204"/>
                <a:ea typeface="+mn-ea"/>
                <a:cs typeface="Arial" panose="020B0604020202020204" pitchFamily="34" charset="0"/>
              </a:rPr>
              <a:t>to the sales pitch</a:t>
            </a:r>
          </a:p>
        </p:txBody>
      </p:sp>
      <p:sp>
        <p:nvSpPr>
          <p:cNvPr id="12" name="Rectangle 11">
            <a:extLst>
              <a:ext uri="{FF2B5EF4-FFF2-40B4-BE49-F238E27FC236}">
                <a16:creationId xmlns:a16="http://schemas.microsoft.com/office/drawing/2014/main" id="{347C04B5-6B36-465A-97C7-25C9794072F2}"/>
              </a:ext>
            </a:extLst>
          </p:cNvPr>
          <p:cNvSpPr/>
          <p:nvPr/>
        </p:nvSpPr>
        <p:spPr>
          <a:xfrm>
            <a:off x="6210972" y="1970117"/>
            <a:ext cx="5647097" cy="4511256"/>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4" name="Text Placeholder 5">
            <a:extLst>
              <a:ext uri="{FF2B5EF4-FFF2-40B4-BE49-F238E27FC236}">
                <a16:creationId xmlns:a16="http://schemas.microsoft.com/office/drawing/2014/main" id="{4A018B45-E124-0DD6-9C74-16F02EE719BE}"/>
              </a:ext>
            </a:extLst>
          </p:cNvPr>
          <p:cNvSpPr txBox="1">
            <a:spLocks/>
          </p:cNvSpPr>
          <p:nvPr/>
        </p:nvSpPr>
        <p:spPr>
          <a:xfrm>
            <a:off x="5981032" y="1983154"/>
            <a:ext cx="6146800" cy="4498219"/>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Curriculum Vitae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Biosketches</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Timeline</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Budget</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Budget Justification</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Supplementary Documents</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Current and Pending Support</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Facilities and Equipment</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Letters of Recommendation/Support</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Data Management Plan</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Institutional Certifications</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Impact Statement</a:t>
            </a:r>
          </a:p>
        </p:txBody>
      </p:sp>
      <p:sp>
        <p:nvSpPr>
          <p:cNvPr id="7" name="Title 3">
            <a:extLst>
              <a:ext uri="{FF2B5EF4-FFF2-40B4-BE49-F238E27FC236}">
                <a16:creationId xmlns:a16="http://schemas.microsoft.com/office/drawing/2014/main" id="{33457F21-6A39-DBC6-AFE0-283F09CACC1B}"/>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spTree>
    <p:extLst>
      <p:ext uri="{BB962C8B-B14F-4D97-AF65-F5344CB8AC3E}">
        <p14:creationId xmlns:p14="http://schemas.microsoft.com/office/powerpoint/2010/main" val="1478874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E6A74-DE05-4FD0-A630-0F4F9A72D6F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6" name="Content Placeholder 4">
            <a:extLst>
              <a:ext uri="{FF2B5EF4-FFF2-40B4-BE49-F238E27FC236}">
                <a16:creationId xmlns:a16="http://schemas.microsoft.com/office/drawing/2014/main" id="{894A3C09-92A6-4268-9E51-9E3CD93FE604}"/>
              </a:ext>
            </a:extLst>
          </p:cNvPr>
          <p:cNvSpPr txBox="1">
            <a:spLocks/>
          </p:cNvSpPr>
          <p:nvPr/>
        </p:nvSpPr>
        <p:spPr>
          <a:xfrm>
            <a:off x="0" y="1615190"/>
            <a:ext cx="12192000" cy="1513235"/>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800" b="1" i="0" u="sng"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Every</a:t>
            </a:r>
            <a:r>
              <a:rPr kumimoji="0" lang="en-US" sz="28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component contributes </a:t>
            </a:r>
            <a:r>
              <a:rPr kumimoji="0" lang="en-US" sz="2800" i="0" u="none" strike="noStrike" kern="1200" cap="none" spc="0" normalizeH="0" baseline="0" noProof="0" dirty="0">
                <a:ln>
                  <a:noFill/>
                </a:ln>
                <a:effectLst/>
                <a:uLnTx/>
                <a:uFillTx/>
                <a:latin typeface="Open Sans" panose="020B0606030504020204"/>
                <a:ea typeface="+mn-ea"/>
                <a:cs typeface="Arial" panose="020B0604020202020204" pitchFamily="34" charset="0"/>
              </a:rPr>
              <a:t>to the sales pitch</a:t>
            </a: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Title</a:t>
            </a:r>
          </a:p>
          <a:p>
            <a:pPr marL="1060424" marR="0" lvl="1" indent="-300559" algn="l" defTabSz="609585"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Goal is to standout; Easily understandable – often used to assign reviewers</a:t>
            </a:r>
          </a:p>
        </p:txBody>
      </p:sp>
      <p:sp>
        <p:nvSpPr>
          <p:cNvPr id="4" name="Title 3">
            <a:extLst>
              <a:ext uri="{FF2B5EF4-FFF2-40B4-BE49-F238E27FC236}">
                <a16:creationId xmlns:a16="http://schemas.microsoft.com/office/drawing/2014/main" id="{E50F53B1-CEA6-A710-30EB-A7DD9BDC893E}"/>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pic>
        <p:nvPicPr>
          <p:cNvPr id="8" name="Picture 7">
            <a:extLst>
              <a:ext uri="{FF2B5EF4-FFF2-40B4-BE49-F238E27FC236}">
                <a16:creationId xmlns:a16="http://schemas.microsoft.com/office/drawing/2014/main" id="{8B7E81F5-0A6A-1A03-20A5-DB5323C062BE}"/>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734718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E6A74-DE05-4FD0-A630-0F4F9A72D6F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6" name="Content Placeholder 4">
            <a:extLst>
              <a:ext uri="{FF2B5EF4-FFF2-40B4-BE49-F238E27FC236}">
                <a16:creationId xmlns:a16="http://schemas.microsoft.com/office/drawing/2014/main" id="{894A3C09-92A6-4268-9E51-9E3CD93FE604}"/>
              </a:ext>
            </a:extLst>
          </p:cNvPr>
          <p:cNvSpPr txBox="1">
            <a:spLocks/>
          </p:cNvSpPr>
          <p:nvPr/>
        </p:nvSpPr>
        <p:spPr>
          <a:xfrm>
            <a:off x="0" y="1622394"/>
            <a:ext cx="12192000" cy="3267561"/>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800" b="1" i="0" u="sng"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Every</a:t>
            </a:r>
            <a:r>
              <a:rPr kumimoji="0" lang="en-US" sz="28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component contributes </a:t>
            </a:r>
            <a:r>
              <a:rPr kumimoji="0" lang="en-US" sz="2800" i="0" u="none" strike="noStrike" kern="1200" cap="none" spc="0" normalizeH="0" baseline="0" noProof="0" dirty="0">
                <a:ln>
                  <a:noFill/>
                </a:ln>
                <a:effectLst/>
                <a:uLnTx/>
                <a:uFillTx/>
                <a:latin typeface="Open Sans" panose="020B0606030504020204"/>
                <a:ea typeface="+mn-ea"/>
                <a:cs typeface="Arial" panose="020B0604020202020204" pitchFamily="34" charset="0"/>
              </a:rPr>
              <a:t>to the sales pitch</a:t>
            </a: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Title</a:t>
            </a:r>
          </a:p>
          <a:p>
            <a:pPr marL="1060424" marR="0" lvl="1" indent="-300559" algn="l" defTabSz="609585"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FFFFFF">
                    <a:lumMod val="50000"/>
                  </a:srgbClr>
                </a:solidFill>
                <a:effectLst/>
                <a:uLnTx/>
                <a:uFillTx/>
                <a:latin typeface="Open Sans" panose="020B0606030504020204"/>
                <a:ea typeface="+mn-ea"/>
                <a:cs typeface="Arial" panose="020B0604020202020204" pitchFamily="34" charset="0"/>
              </a:rPr>
              <a:t>Goal is to standout; Easily understandable – often used to assign reviewers</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Bibliography / References</a:t>
            </a:r>
          </a:p>
          <a:p>
            <a:pPr marL="1060424" marR="0" lvl="1" indent="-300559" algn="l" defTabSz="609585"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May be read first to situate in literature</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Shows that you understand the current state of field and will not duplicate others’ efforts</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Cite, don’t slight – reviewers may be the slighted!</a:t>
            </a:r>
          </a:p>
        </p:txBody>
      </p:sp>
      <p:sp>
        <p:nvSpPr>
          <p:cNvPr id="4" name="Title 3">
            <a:extLst>
              <a:ext uri="{FF2B5EF4-FFF2-40B4-BE49-F238E27FC236}">
                <a16:creationId xmlns:a16="http://schemas.microsoft.com/office/drawing/2014/main" id="{1719A665-F890-7469-C222-D4A84B8EE0BD}"/>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pic>
        <p:nvPicPr>
          <p:cNvPr id="8" name="Picture 7">
            <a:extLst>
              <a:ext uri="{FF2B5EF4-FFF2-40B4-BE49-F238E27FC236}">
                <a16:creationId xmlns:a16="http://schemas.microsoft.com/office/drawing/2014/main" id="{052ABEF8-69A2-A368-8A99-6824FD907E36}"/>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172964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E6A74-DE05-4FD0-A630-0F4F9A72D6F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6" name="Content Placeholder 4">
            <a:extLst>
              <a:ext uri="{FF2B5EF4-FFF2-40B4-BE49-F238E27FC236}">
                <a16:creationId xmlns:a16="http://schemas.microsoft.com/office/drawing/2014/main" id="{894A3C09-92A6-4268-9E51-9E3CD93FE604}"/>
              </a:ext>
            </a:extLst>
          </p:cNvPr>
          <p:cNvSpPr txBox="1">
            <a:spLocks/>
          </p:cNvSpPr>
          <p:nvPr/>
        </p:nvSpPr>
        <p:spPr>
          <a:xfrm>
            <a:off x="0" y="1620251"/>
            <a:ext cx="12192000" cy="4201150"/>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800" b="1" i="0" u="sng"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Every</a:t>
            </a:r>
            <a:r>
              <a:rPr kumimoji="0" lang="en-US" sz="28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component contributes </a:t>
            </a:r>
            <a:r>
              <a:rPr kumimoji="0" lang="en-US" sz="2800" i="0" u="none" strike="noStrike" kern="1200" cap="none" spc="0" normalizeH="0" baseline="0" noProof="0" dirty="0">
                <a:ln>
                  <a:noFill/>
                </a:ln>
                <a:effectLst/>
                <a:uLnTx/>
                <a:uFillTx/>
                <a:latin typeface="Open Sans" panose="020B0606030504020204"/>
                <a:ea typeface="+mn-ea"/>
                <a:cs typeface="Arial" panose="020B0604020202020204" pitchFamily="34" charset="0"/>
              </a:rPr>
              <a:t>to the sales pitch</a:t>
            </a: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Title</a:t>
            </a:r>
          </a:p>
          <a:p>
            <a:pPr marL="1060424" lvl="1" indent="-300559" defTabSz="609585">
              <a:spcBef>
                <a:spcPts val="400"/>
              </a:spcBef>
              <a:buFont typeface="Symbol" panose="05050102010706020507" pitchFamily="18" charset="2"/>
              <a:buChar char="-"/>
              <a:defRPr/>
            </a:pPr>
            <a:r>
              <a:rPr lang="en-US" sz="2000" dirty="0">
                <a:solidFill>
                  <a:srgbClr val="FFFFFF">
                    <a:lumMod val="50000"/>
                  </a:srgbClr>
                </a:solidFill>
                <a:latin typeface="Open Sans" panose="020B0606030504020204"/>
                <a:cs typeface="Arial" panose="020B0604020202020204" pitchFamily="34" charset="0"/>
              </a:rPr>
              <a:t>Goal is to standout; Easily understandable – often used to assign reviewers</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FFFF">
                    <a:lumMod val="50000"/>
                  </a:srgbClr>
                </a:solidFill>
                <a:effectLst/>
                <a:uLnTx/>
                <a:uFillTx/>
                <a:latin typeface="Open Sans" panose="020B0606030504020204"/>
                <a:ea typeface="+mn-ea"/>
                <a:cs typeface="Arial" panose="020B0604020202020204" pitchFamily="34" charset="0"/>
              </a:rPr>
              <a:t>Bibliography / References</a:t>
            </a:r>
          </a:p>
          <a:p>
            <a:pPr marL="1060424" marR="0" lvl="1" indent="-300559" algn="l" defTabSz="609585"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May be read first to situate in literature</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FFFFFF">
                    <a:lumMod val="50000"/>
                  </a:srgbClr>
                </a:solidFill>
                <a:effectLst/>
                <a:uLnTx/>
                <a:uFillTx/>
                <a:latin typeface="Open Sans" panose="020B0606030504020204"/>
                <a:ea typeface="+mn-ea"/>
                <a:cs typeface="Arial" panose="020B0604020202020204" pitchFamily="34" charset="0"/>
              </a:rPr>
              <a:t>Shows that you understand the current state of field and will not duplicate others’ efforts</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FFFFFF">
                    <a:lumMod val="50000"/>
                  </a:srgbClr>
                </a:solidFill>
                <a:effectLst/>
                <a:uLnTx/>
                <a:uFillTx/>
                <a:latin typeface="Open Sans" panose="020B0606030504020204"/>
                <a:ea typeface="+mn-ea"/>
                <a:cs typeface="Arial" panose="020B0604020202020204" pitchFamily="34" charset="0"/>
              </a:rPr>
              <a:t>Cite, don’t slight – reviewers may be the slighted!</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Curriculum Vitae / Biographical Sketch</a:t>
            </a:r>
          </a:p>
          <a:p>
            <a:pPr marL="1060424" marR="0" lvl="1" indent="-300559" algn="l" defTabSz="609585"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to bolster your story – don’t submit a multi-purpose CV</a:t>
            </a:r>
          </a:p>
        </p:txBody>
      </p:sp>
      <p:sp>
        <p:nvSpPr>
          <p:cNvPr id="4" name="Title 3">
            <a:extLst>
              <a:ext uri="{FF2B5EF4-FFF2-40B4-BE49-F238E27FC236}">
                <a16:creationId xmlns:a16="http://schemas.microsoft.com/office/drawing/2014/main" id="{B040FF61-D1D9-C54E-03E9-DBCE5944275E}"/>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pic>
        <p:nvPicPr>
          <p:cNvPr id="8" name="Picture 7">
            <a:extLst>
              <a:ext uri="{FF2B5EF4-FFF2-40B4-BE49-F238E27FC236}">
                <a16:creationId xmlns:a16="http://schemas.microsoft.com/office/drawing/2014/main" id="{F117A011-A9CC-32E4-9B3E-E5686F179F96}"/>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403124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E6A74-DE05-4FD0-A630-0F4F9A72D6F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6" name="Content Placeholder 4">
            <a:extLst>
              <a:ext uri="{FF2B5EF4-FFF2-40B4-BE49-F238E27FC236}">
                <a16:creationId xmlns:a16="http://schemas.microsoft.com/office/drawing/2014/main" id="{894A3C09-92A6-4268-9E51-9E3CD93FE604}"/>
              </a:ext>
            </a:extLst>
          </p:cNvPr>
          <p:cNvSpPr txBox="1">
            <a:spLocks/>
          </p:cNvSpPr>
          <p:nvPr/>
        </p:nvSpPr>
        <p:spPr>
          <a:xfrm>
            <a:off x="0" y="1620250"/>
            <a:ext cx="12192000" cy="5134739"/>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800" b="1" i="0" u="sng"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Every</a:t>
            </a:r>
            <a:r>
              <a:rPr kumimoji="0" lang="en-US" sz="28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component contributes </a:t>
            </a:r>
            <a:r>
              <a:rPr kumimoji="0" lang="en-US" sz="2800" i="0" u="none" strike="noStrike" kern="1200" cap="none" spc="0" normalizeH="0" baseline="0" noProof="0" dirty="0">
                <a:ln>
                  <a:noFill/>
                </a:ln>
                <a:effectLst/>
                <a:uLnTx/>
                <a:uFillTx/>
                <a:latin typeface="Open Sans" panose="020B0606030504020204"/>
                <a:ea typeface="+mn-ea"/>
                <a:cs typeface="Arial" panose="020B0604020202020204" pitchFamily="34" charset="0"/>
              </a:rPr>
              <a:t>to the sales pitch</a:t>
            </a: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Title</a:t>
            </a:r>
          </a:p>
          <a:p>
            <a:pPr marL="1060424" lvl="1" indent="-300559" defTabSz="609585">
              <a:spcBef>
                <a:spcPts val="400"/>
              </a:spcBef>
              <a:buFont typeface="Symbol" panose="05050102010706020507" pitchFamily="18" charset="2"/>
              <a:buChar char="-"/>
              <a:defRPr/>
            </a:pPr>
            <a:r>
              <a:rPr lang="en-US" sz="2000" dirty="0">
                <a:solidFill>
                  <a:srgbClr val="FFFFFF">
                    <a:lumMod val="50000"/>
                  </a:srgbClr>
                </a:solidFill>
                <a:latin typeface="Open Sans" panose="020B0606030504020204"/>
                <a:cs typeface="Arial" panose="020B0604020202020204" pitchFamily="34" charset="0"/>
              </a:rPr>
              <a:t>Goal is to standout; Easily understandable – often used to assign reviewers</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FFFF">
                    <a:lumMod val="50000"/>
                  </a:srgbClr>
                </a:solidFill>
                <a:effectLst/>
                <a:uLnTx/>
                <a:uFillTx/>
                <a:latin typeface="Open Sans" panose="020B0606030504020204"/>
                <a:ea typeface="+mn-ea"/>
                <a:cs typeface="Arial" panose="020B0604020202020204" pitchFamily="34" charset="0"/>
              </a:rPr>
              <a:t>Bibliography / References</a:t>
            </a:r>
          </a:p>
          <a:p>
            <a:pPr marL="1060424" marR="0" lvl="1" indent="-300559" algn="l" defTabSz="609585"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May be read first to situate in literature</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FFFFFF">
                    <a:lumMod val="50000"/>
                  </a:srgbClr>
                </a:solidFill>
                <a:effectLst/>
                <a:uLnTx/>
                <a:uFillTx/>
                <a:latin typeface="Open Sans" panose="020B0606030504020204"/>
                <a:ea typeface="+mn-ea"/>
                <a:cs typeface="Arial" panose="020B0604020202020204" pitchFamily="34" charset="0"/>
              </a:rPr>
              <a:t>Shows that you understand the current state of field and will not duplicate others’ efforts</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FFFFFF">
                    <a:lumMod val="50000"/>
                  </a:srgbClr>
                </a:solidFill>
                <a:effectLst/>
                <a:uLnTx/>
                <a:uFillTx/>
                <a:latin typeface="Open Sans" panose="020B0606030504020204"/>
                <a:ea typeface="+mn-ea"/>
                <a:cs typeface="Arial" panose="020B0604020202020204" pitchFamily="34" charset="0"/>
              </a:rPr>
              <a:t>Cite, don’t slight – reviewers may be the slighted!</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Curriculum Vitae / Biographical Sketch</a:t>
            </a:r>
          </a:p>
          <a:p>
            <a:pPr marL="1060424" marR="0" lvl="1" indent="-300559" algn="l" defTabSz="609585"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to bolster your story – don’t submit a multi-purpose CV</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Timeline</a:t>
            </a:r>
          </a:p>
          <a:p>
            <a:pPr marL="1060424" marR="0" lvl="1" indent="-300559" algn="l" defTabSz="609585" rtl="0" eaLnBrk="1" fontAlgn="auto" latinLnBrk="0" hangingPunct="1">
              <a:lnSpc>
                <a:spcPct val="100000"/>
              </a:lnSpc>
              <a:spcBef>
                <a:spcPts val="4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Not always required, but a good idea; Consistency is key</a:t>
            </a:r>
          </a:p>
        </p:txBody>
      </p:sp>
      <p:sp>
        <p:nvSpPr>
          <p:cNvPr id="4" name="Title 3">
            <a:extLst>
              <a:ext uri="{FF2B5EF4-FFF2-40B4-BE49-F238E27FC236}">
                <a16:creationId xmlns:a16="http://schemas.microsoft.com/office/drawing/2014/main" id="{CE30D827-B590-F244-1F97-AA9EF8B7AD01}"/>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pic>
        <p:nvPicPr>
          <p:cNvPr id="8" name="Picture 7">
            <a:extLst>
              <a:ext uri="{FF2B5EF4-FFF2-40B4-BE49-F238E27FC236}">
                <a16:creationId xmlns:a16="http://schemas.microsoft.com/office/drawing/2014/main" id="{5A2ADD86-1814-D2E1-AF49-6AF61359275B}"/>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049691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E6A74-DE05-4FD0-A630-0F4F9A72D6F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6" name="Content Placeholder 4">
            <a:extLst>
              <a:ext uri="{FF2B5EF4-FFF2-40B4-BE49-F238E27FC236}">
                <a16:creationId xmlns:a16="http://schemas.microsoft.com/office/drawing/2014/main" id="{1A39F95D-B7C4-4E02-B889-A134F26963C9}"/>
              </a:ext>
            </a:extLst>
          </p:cNvPr>
          <p:cNvSpPr txBox="1">
            <a:spLocks/>
          </p:cNvSpPr>
          <p:nvPr/>
        </p:nvSpPr>
        <p:spPr>
          <a:xfrm>
            <a:off x="0" y="1620250"/>
            <a:ext cx="12192000" cy="2359620"/>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800" b="1" i="0" u="sng"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Every</a:t>
            </a:r>
            <a:r>
              <a:rPr kumimoji="0" lang="en-US" sz="28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component contributes </a:t>
            </a:r>
            <a:r>
              <a:rPr kumimoji="0" lang="en-US" sz="2800" i="0" u="none" strike="noStrike" kern="1200" cap="none" spc="0" normalizeH="0" baseline="0" noProof="0" dirty="0">
                <a:ln>
                  <a:noFill/>
                </a:ln>
                <a:effectLst/>
                <a:uLnTx/>
                <a:uFillTx/>
                <a:latin typeface="Open Sans" panose="020B0606030504020204"/>
                <a:ea typeface="+mn-ea"/>
                <a:cs typeface="Arial" panose="020B0604020202020204" pitchFamily="34" charset="0"/>
              </a:rPr>
              <a:t>to the sales pitch</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Budget</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Drives the ‘story,’ roadmap for the project</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Reasonable, justifiable, and consistent with your narrative</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Ensure that you can afford to do what you say you will do</a:t>
            </a:r>
          </a:p>
        </p:txBody>
      </p:sp>
      <p:sp>
        <p:nvSpPr>
          <p:cNvPr id="4" name="Title 3">
            <a:extLst>
              <a:ext uri="{FF2B5EF4-FFF2-40B4-BE49-F238E27FC236}">
                <a16:creationId xmlns:a16="http://schemas.microsoft.com/office/drawing/2014/main" id="{E2231F46-82E5-8396-D83F-43074F29F306}"/>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pic>
        <p:nvPicPr>
          <p:cNvPr id="8" name="Picture 7">
            <a:extLst>
              <a:ext uri="{FF2B5EF4-FFF2-40B4-BE49-F238E27FC236}">
                <a16:creationId xmlns:a16="http://schemas.microsoft.com/office/drawing/2014/main" id="{5B43F22E-53DA-91DA-BE39-FB752057BFD4}"/>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020199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E6A74-DE05-4FD0-A630-0F4F9A72D6F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6" name="Content Placeholder 4">
            <a:extLst>
              <a:ext uri="{FF2B5EF4-FFF2-40B4-BE49-F238E27FC236}">
                <a16:creationId xmlns:a16="http://schemas.microsoft.com/office/drawing/2014/main" id="{1A39F95D-B7C4-4E02-B889-A134F26963C9}"/>
              </a:ext>
            </a:extLst>
          </p:cNvPr>
          <p:cNvSpPr txBox="1">
            <a:spLocks/>
          </p:cNvSpPr>
          <p:nvPr/>
        </p:nvSpPr>
        <p:spPr>
          <a:xfrm>
            <a:off x="0" y="1620251"/>
            <a:ext cx="12192000" cy="4513608"/>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800" b="1" i="0" u="sng"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Every</a:t>
            </a:r>
            <a:r>
              <a:rPr kumimoji="0" lang="en-US" sz="28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component contributes </a:t>
            </a:r>
            <a:r>
              <a:rPr kumimoji="0" lang="en-US" sz="2800" i="0" u="none" strike="noStrike" kern="1200" cap="none" spc="0" normalizeH="0" baseline="0" noProof="0" dirty="0">
                <a:ln>
                  <a:noFill/>
                </a:ln>
                <a:effectLst/>
                <a:uLnTx/>
                <a:uFillTx/>
                <a:latin typeface="Open Sans" panose="020B0606030504020204"/>
                <a:ea typeface="+mn-ea"/>
                <a:cs typeface="Arial" panose="020B0604020202020204" pitchFamily="34" charset="0"/>
              </a:rPr>
              <a:t>to the sales pitch</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Budget</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Drives the ‘story,’ roadmap for the project</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Reasonable, justifiable, and consistent with your narrative</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Ensure that you can afford to do what you say you will do</a:t>
            </a:r>
          </a:p>
          <a:p>
            <a:pPr marL="620168" marR="0" lvl="0" indent="-311143" algn="l" defTabSz="609585" rtl="0" eaLnBrk="1" fontAlgn="auto" latinLnBrk="0" hangingPunct="1">
              <a:lnSpc>
                <a:spcPct val="100000"/>
              </a:lnSpc>
              <a:spcBef>
                <a:spcPts val="32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Budget Justification</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Thoroughness builds credibility with sponsor</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Language should convey a sense of stewardship</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Think of as space to </a:t>
            </a:r>
            <a:r>
              <a:rPr kumimoji="0" lang="en-US" sz="2000" b="0"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sell</a:t>
            </a: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the project, not just report on project activities</a:t>
            </a:r>
          </a:p>
        </p:txBody>
      </p:sp>
      <p:sp>
        <p:nvSpPr>
          <p:cNvPr id="4" name="Title 3">
            <a:extLst>
              <a:ext uri="{FF2B5EF4-FFF2-40B4-BE49-F238E27FC236}">
                <a16:creationId xmlns:a16="http://schemas.microsoft.com/office/drawing/2014/main" id="{E4ADD940-4085-85B3-3EA4-A45B0A50B781}"/>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pic>
        <p:nvPicPr>
          <p:cNvPr id="8" name="Picture 7">
            <a:extLst>
              <a:ext uri="{FF2B5EF4-FFF2-40B4-BE49-F238E27FC236}">
                <a16:creationId xmlns:a16="http://schemas.microsoft.com/office/drawing/2014/main" id="{FF78EBA7-99DA-8B8F-C95C-0BC90513EF01}"/>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044638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E6A74-DE05-4FD0-A630-0F4F9A72D6F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6" name="Content Placeholder 4">
            <a:extLst>
              <a:ext uri="{FF2B5EF4-FFF2-40B4-BE49-F238E27FC236}">
                <a16:creationId xmlns:a16="http://schemas.microsoft.com/office/drawing/2014/main" id="{1A39F95D-B7C4-4E02-B889-A134F26963C9}"/>
              </a:ext>
            </a:extLst>
          </p:cNvPr>
          <p:cNvSpPr txBox="1">
            <a:spLocks/>
          </p:cNvSpPr>
          <p:nvPr/>
        </p:nvSpPr>
        <p:spPr>
          <a:xfrm>
            <a:off x="0" y="1620251"/>
            <a:ext cx="12192000" cy="5293309"/>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800" b="1" i="0" u="sng"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Every</a:t>
            </a:r>
            <a:r>
              <a:rPr kumimoji="0" lang="en-US" sz="28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component contributes </a:t>
            </a:r>
            <a:r>
              <a:rPr kumimoji="0" lang="en-US" sz="2800" i="0" u="none" strike="noStrike" kern="1200" cap="none" spc="0" normalizeH="0" baseline="0" noProof="0" dirty="0">
                <a:ln>
                  <a:noFill/>
                </a:ln>
                <a:effectLst/>
                <a:uLnTx/>
                <a:uFillTx/>
                <a:latin typeface="Open Sans" panose="020B0606030504020204"/>
                <a:ea typeface="+mn-ea"/>
                <a:cs typeface="Arial" panose="020B0604020202020204" pitchFamily="34" charset="0"/>
              </a:rPr>
              <a:t>to the sales pitch</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Budget</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Drives the ‘story,’ roadmap for the project</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Reasonable, justifiable, and consistent with your narrative</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Ensure that you can afford to do what you say you will do</a:t>
            </a:r>
          </a:p>
          <a:p>
            <a:pPr marL="620168" marR="0" lvl="0" indent="-311143" algn="l" defTabSz="609585" rtl="0" eaLnBrk="1" fontAlgn="auto" latinLnBrk="0" hangingPunct="1">
              <a:lnSpc>
                <a:spcPct val="100000"/>
              </a:lnSpc>
              <a:spcBef>
                <a:spcPts val="32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Budget Justification</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Thoroughness builds credibility with sponsor</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Language should convey a sense of stewardship</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Think of as space to </a:t>
            </a:r>
            <a:r>
              <a:rPr kumimoji="0" lang="en-US" sz="2000" b="0" i="1"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sell</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the project, not just report on project activities</a:t>
            </a:r>
          </a:p>
          <a:p>
            <a:pPr marL="620168" marR="0" lvl="0" indent="-311143" algn="l" defTabSz="609585" rtl="0" eaLnBrk="1" fontAlgn="auto" latinLnBrk="0" hangingPunct="1">
              <a:lnSpc>
                <a:spcPct val="100000"/>
              </a:lnSpc>
              <a:spcBef>
                <a:spcPts val="32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a:ln>
                  <a:noFill/>
                </a:ln>
                <a:solidFill>
                  <a:srgbClr val="4B2E83"/>
                </a:solidFill>
                <a:effectLst/>
                <a:uLnTx/>
                <a:uFillTx/>
                <a:latin typeface="Open Sans" panose="020B0606030504020204"/>
                <a:ea typeface="+mn-ea"/>
                <a:cs typeface="Arial" panose="020B0604020202020204" pitchFamily="34" charset="0"/>
              </a:rPr>
              <a:t>UWTOR</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is here to help!</a:t>
            </a:r>
          </a:p>
        </p:txBody>
      </p:sp>
      <p:sp>
        <p:nvSpPr>
          <p:cNvPr id="4" name="Title 3">
            <a:extLst>
              <a:ext uri="{FF2B5EF4-FFF2-40B4-BE49-F238E27FC236}">
                <a16:creationId xmlns:a16="http://schemas.microsoft.com/office/drawing/2014/main" id="{16EC6CA2-BCBD-8703-47ED-168EF8D4A168}"/>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pic>
        <p:nvPicPr>
          <p:cNvPr id="8" name="Picture 7">
            <a:extLst>
              <a:ext uri="{FF2B5EF4-FFF2-40B4-BE49-F238E27FC236}">
                <a16:creationId xmlns:a16="http://schemas.microsoft.com/office/drawing/2014/main" id="{DC1ABFFB-12DF-7D4A-B2F0-81157C78BD9E}"/>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193325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DD1745-FE3B-E55D-B96A-04F1A42593C0}"/>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4" name="Title 3">
            <a:extLst>
              <a:ext uri="{FF2B5EF4-FFF2-40B4-BE49-F238E27FC236}">
                <a16:creationId xmlns:a16="http://schemas.microsoft.com/office/drawing/2014/main" id="{37E128D4-037D-2DE5-9231-79BA84A0EB93}"/>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Engage your team!</a:t>
            </a:r>
          </a:p>
        </p:txBody>
      </p:sp>
      <p:sp>
        <p:nvSpPr>
          <p:cNvPr id="18" name="TextBox 17">
            <a:extLst>
              <a:ext uri="{FF2B5EF4-FFF2-40B4-BE49-F238E27FC236}">
                <a16:creationId xmlns:a16="http://schemas.microsoft.com/office/drawing/2014/main" id="{AFA5FE13-FD54-50A7-85AA-926210A8AAD2}"/>
              </a:ext>
            </a:extLst>
          </p:cNvPr>
          <p:cNvSpPr txBox="1"/>
          <p:nvPr/>
        </p:nvSpPr>
        <p:spPr>
          <a:xfrm>
            <a:off x="0" y="6500446"/>
            <a:ext cx="12192000" cy="338554"/>
          </a:xfrm>
          <a:prstGeom prst="rect">
            <a:avLst/>
          </a:prstGeom>
          <a:noFill/>
        </p:spPr>
        <p:txBody>
          <a:bodyPr wrap="square" lIns="182880" rtlCol="0">
            <a:spAutoFit/>
          </a:bodyPr>
          <a:lstStyle/>
          <a:p>
            <a:pPr lvl="0">
              <a:defRPr/>
            </a:pP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https://www.tacoma.uw.edu/or</a:t>
            </a: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 </a:t>
            </a:r>
            <a:endParaRPr kumimoji="0" lang="en-US" sz="1600" b="0" i="1"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F976B7B7-D73C-8E3D-8C69-0A2634793EFF}"/>
              </a:ext>
            </a:extLst>
          </p:cNvPr>
          <p:cNvPicPr>
            <a:picLocks noChangeAspect="1"/>
          </p:cNvPicPr>
          <p:nvPr/>
        </p:nvPicPr>
        <p:blipFill>
          <a:blip r:embed="rId5"/>
          <a:stretch>
            <a:fillRect/>
          </a:stretch>
        </p:blipFill>
        <p:spPr>
          <a:xfrm>
            <a:off x="1019175" y="1725222"/>
            <a:ext cx="10077450" cy="4705350"/>
          </a:xfrm>
          <a:prstGeom prst="rect">
            <a:avLst/>
          </a:prstGeom>
        </p:spPr>
      </p:pic>
    </p:spTree>
    <p:extLst>
      <p:ext uri="{BB962C8B-B14F-4D97-AF65-F5344CB8AC3E}">
        <p14:creationId xmlns:p14="http://schemas.microsoft.com/office/powerpoint/2010/main" val="837499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7E6A74-DE05-4FD0-A630-0F4F9A72D6F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6" name="Content Placeholder 4">
            <a:extLst>
              <a:ext uri="{FF2B5EF4-FFF2-40B4-BE49-F238E27FC236}">
                <a16:creationId xmlns:a16="http://schemas.microsoft.com/office/drawing/2014/main" id="{D3C1CE52-AA98-49E9-B117-19D22E190D12}"/>
              </a:ext>
            </a:extLst>
          </p:cNvPr>
          <p:cNvSpPr txBox="1">
            <a:spLocks/>
          </p:cNvSpPr>
          <p:nvPr/>
        </p:nvSpPr>
        <p:spPr>
          <a:xfrm>
            <a:off x="0" y="1620251"/>
            <a:ext cx="12192000" cy="3200813"/>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800" b="1" i="0" u="sng"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Every</a:t>
            </a:r>
            <a:r>
              <a:rPr kumimoji="0" lang="en-US" sz="28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component contributes </a:t>
            </a:r>
            <a:r>
              <a:rPr kumimoji="0" lang="en-US" sz="2800" i="0" u="none" strike="noStrike" kern="1200" cap="none" spc="0" normalizeH="0" baseline="0" noProof="0" dirty="0">
                <a:ln>
                  <a:noFill/>
                </a:ln>
                <a:effectLst/>
                <a:uLnTx/>
                <a:uFillTx/>
                <a:latin typeface="Open Sans" panose="020B0606030504020204"/>
                <a:ea typeface="+mn-ea"/>
                <a:cs typeface="Arial" panose="020B0604020202020204" pitchFamily="34" charset="0"/>
              </a:rPr>
              <a:t>to the sales pitch</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Letters of support </a:t>
            </a:r>
            <a:r>
              <a:rPr kumimoji="0" lang="en-US" sz="2400" i="0" u="none" strike="noStrike" kern="1200" cap="none" spc="0" normalizeH="0" baseline="0" noProof="0" dirty="0">
                <a:ln>
                  <a:noFill/>
                </a:ln>
                <a:effectLst/>
                <a:uLnTx/>
                <a:uFillTx/>
                <a:latin typeface="Open Sans" panose="020B0606030504020204"/>
                <a:ea typeface="+mn-ea"/>
                <a:cs typeface="Arial" panose="020B0604020202020204" pitchFamily="34" charset="0"/>
              </a:rPr>
              <a:t>(when allowed)</a:t>
            </a:r>
            <a:endParaRPr kumimoji="0" lang="en-US" sz="2400" b="1" i="0" u="none" strike="noStrike" kern="1200" cap="none" spc="0" normalizeH="0" baseline="0" noProof="0" dirty="0">
              <a:ln>
                <a:noFill/>
              </a:ln>
              <a:effectLst/>
              <a:uLnTx/>
              <a:uFillTx/>
              <a:latin typeface="Open Sans" panose="020B0606030504020204"/>
              <a:ea typeface="+mn-ea"/>
              <a:cs typeface="Arial" panose="020B0604020202020204" pitchFamily="34" charset="0"/>
            </a:endParaRP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Often particularly important for foundation grants</a:t>
            </a:r>
          </a:p>
          <a:p>
            <a:pPr marL="1060424" lvl="1" indent="-300559" defTabSz="609585">
              <a:spcBef>
                <a:spcPts val="800"/>
              </a:spcBef>
              <a:buFont typeface="Symbol" panose="05050102010706020507" pitchFamily="18" charset="2"/>
              <a:buChar char="-"/>
              <a:defRPr/>
            </a:pPr>
            <a:r>
              <a:rPr lang="en-US" sz="2000" dirty="0">
                <a:solidFill>
                  <a:srgbClr val="000000"/>
                </a:solidFill>
                <a:latin typeface="Open Sans" panose="020B0606030504020204"/>
                <a:cs typeface="Arial" panose="020B0604020202020204" pitchFamily="34" charset="0"/>
              </a:rPr>
              <a:t>Beware of requirements / restrictions, especially among federal sponsors (e.g. NSF)</a:t>
            </a:r>
          </a:p>
          <a:p>
            <a:pPr marL="1060424" marR="0" lvl="1" indent="-300559" algn="l" defTabSz="609585" rtl="0" eaLnBrk="1" fontAlgn="auto" latinLnBrk="0" hangingPunct="1">
              <a:lnSpc>
                <a:spcPct val="100000"/>
              </a:lnSpc>
              <a:spcBef>
                <a:spcPts val="8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Speak to your intellectual and collaborative contributions, strengths, and potential</a:t>
            </a:r>
          </a:p>
          <a:p>
            <a:pPr marL="1060424" lvl="1" indent="-300559" defTabSz="609585">
              <a:spcBef>
                <a:spcPts val="800"/>
              </a:spcBef>
              <a:buFont typeface="Symbol" panose="05050102010706020507" pitchFamily="18" charset="2"/>
              <a:buChar char="-"/>
              <a:defRPr/>
            </a:pPr>
            <a:r>
              <a:rPr lang="en-US" sz="2000" dirty="0">
                <a:solidFill>
                  <a:srgbClr val="000000"/>
                </a:solidFill>
                <a:latin typeface="Open Sans" panose="020B0606030504020204"/>
                <a:cs typeface="Arial" panose="020B0604020202020204" pitchFamily="34" charset="0"/>
              </a:rPr>
              <a:t>Get started well ahead of the deadline</a:t>
            </a:r>
            <a:endPar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endParaRPr>
          </a:p>
          <a:p>
            <a:pPr marL="1153555" marR="0" lvl="1" indent="-311143" algn="l" defTabSz="609585" rtl="0" eaLnBrk="1" fontAlgn="auto" latinLnBrk="0" hangingPunct="1">
              <a:lnSpc>
                <a:spcPct val="100000"/>
              </a:lnSpc>
              <a:spcBef>
                <a:spcPts val="800"/>
              </a:spcBef>
              <a:spcAft>
                <a:spcPts val="0"/>
              </a:spcAft>
              <a:buClrTx/>
              <a:buSzTx/>
              <a:buFont typeface="Arial" panose="020B0604020202020204" pitchFamily="34" charset="0"/>
              <a:buChar char="•"/>
              <a:tabLst/>
              <a:defRPr/>
            </a:pPr>
            <a:endParaRPr kumimoji="0" lang="en-US" sz="2133"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endParaRPr>
          </a:p>
        </p:txBody>
      </p:sp>
      <p:sp>
        <p:nvSpPr>
          <p:cNvPr id="4" name="Title 3">
            <a:extLst>
              <a:ext uri="{FF2B5EF4-FFF2-40B4-BE49-F238E27FC236}">
                <a16:creationId xmlns:a16="http://schemas.microsoft.com/office/drawing/2014/main" id="{0FB0A01F-AAF0-8E31-810D-95A28E8480B6}"/>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pic>
        <p:nvPicPr>
          <p:cNvPr id="8" name="Picture 7">
            <a:extLst>
              <a:ext uri="{FF2B5EF4-FFF2-40B4-BE49-F238E27FC236}">
                <a16:creationId xmlns:a16="http://schemas.microsoft.com/office/drawing/2014/main" id="{10D1596F-F53D-B08D-118E-AF3038A01073}"/>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802062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72093-AD14-E3FA-413C-06510040A60F}"/>
            </a:ext>
          </a:extLst>
        </p:cNvPr>
        <p:cNvGrpSpPr/>
        <p:nvPr/>
      </p:nvGrpSpPr>
      <p:grpSpPr>
        <a:xfrm>
          <a:off x="0" y="0"/>
          <a:ext cx="0" cy="0"/>
          <a:chOff x="0" y="0"/>
          <a:chExt cx="0" cy="0"/>
        </a:xfrm>
      </p:grpSpPr>
      <p:sp>
        <p:nvSpPr>
          <p:cNvPr id="3" name="Text Placeholder 5">
            <a:extLst>
              <a:ext uri="{FF2B5EF4-FFF2-40B4-BE49-F238E27FC236}">
                <a16:creationId xmlns:a16="http://schemas.microsoft.com/office/drawing/2014/main" id="{CC6EBB38-74C0-8EFA-006A-96D391605CA7}"/>
              </a:ext>
            </a:extLst>
          </p:cNvPr>
          <p:cNvSpPr txBox="1">
            <a:spLocks/>
          </p:cNvSpPr>
          <p:nvPr/>
        </p:nvSpPr>
        <p:spPr>
          <a:xfrm>
            <a:off x="-64168" y="1983154"/>
            <a:ext cx="6045200" cy="4875245"/>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marR="0" lvl="0" indent="0" algn="l" defTabSz="1219170" rtl="0" eaLnBrk="1" fontAlgn="auto" latinLnBrk="0" hangingPunct="1">
              <a:lnSpc>
                <a:spcPct val="110000"/>
              </a:lnSpc>
              <a:spcBef>
                <a:spcPts val="1067"/>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Title</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Cover Page</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Project Summary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Abstract</a:t>
            </a:r>
            <a:endPar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tab pos="984226" algn="l"/>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Project Narrative / Description</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Background/Motivation</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Existing Literature</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 Questions/Objectives/</a:t>
            </a:r>
            <a:b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Aims</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Research Plan/Procedure</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Contributions/Broader Impacts</a:t>
            </a:r>
          </a:p>
          <a:p>
            <a:pPr marL="1077357" marR="0" lvl="0" indent="-162980"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Evaluation/Assessment Plan</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4)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References</a:t>
            </a:r>
          </a:p>
        </p:txBody>
      </p:sp>
      <p:sp>
        <p:nvSpPr>
          <p:cNvPr id="5" name="Rectangle 4">
            <a:extLst>
              <a:ext uri="{FF2B5EF4-FFF2-40B4-BE49-F238E27FC236}">
                <a16:creationId xmlns:a16="http://schemas.microsoft.com/office/drawing/2014/main" id="{1F1E239C-BF6C-4B29-D3D9-89EABFFEA365}"/>
              </a:ext>
            </a:extLst>
          </p:cNvPr>
          <p:cNvSpPr/>
          <p:nvPr/>
        </p:nvSpPr>
        <p:spPr>
          <a:xfrm>
            <a:off x="10342777" y="6098032"/>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4" name="Content Placeholder 4">
            <a:extLst>
              <a:ext uri="{FF2B5EF4-FFF2-40B4-BE49-F238E27FC236}">
                <a16:creationId xmlns:a16="http://schemas.microsoft.com/office/drawing/2014/main" id="{715964F0-AC67-71C1-768A-3DEBEE7FF90A}"/>
              </a:ext>
            </a:extLst>
          </p:cNvPr>
          <p:cNvSpPr txBox="1">
            <a:spLocks/>
          </p:cNvSpPr>
          <p:nvPr/>
        </p:nvSpPr>
        <p:spPr>
          <a:xfrm>
            <a:off x="0" y="1235243"/>
            <a:ext cx="12192000" cy="523220"/>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lang="en-US" sz="2600" b="1" dirty="0">
                <a:solidFill>
                  <a:srgbClr val="4B2E83"/>
                </a:solidFill>
                <a:latin typeface="Open Sans" panose="020B0606030504020204"/>
                <a:cs typeface="Arial" panose="020B0604020202020204" pitchFamily="34" charset="0"/>
              </a:rPr>
              <a:t>The heart of the proposal</a:t>
            </a:r>
            <a:endParaRPr kumimoji="0" lang="en-US" sz="2600" i="0" u="none" strike="noStrike" kern="1200" cap="none" spc="0" normalizeH="0" baseline="0" noProof="0" dirty="0">
              <a:ln>
                <a:noFill/>
              </a:ln>
              <a:effectLst/>
              <a:uLnTx/>
              <a:uFillTx/>
              <a:latin typeface="Open Sans" panose="020B0606030504020204"/>
              <a:ea typeface="+mn-ea"/>
              <a:cs typeface="Arial" panose="020B0604020202020204" pitchFamily="34" charset="0"/>
            </a:endParaRPr>
          </a:p>
        </p:txBody>
      </p:sp>
      <p:sp>
        <p:nvSpPr>
          <p:cNvPr id="7" name="Title 3">
            <a:extLst>
              <a:ext uri="{FF2B5EF4-FFF2-40B4-BE49-F238E27FC236}">
                <a16:creationId xmlns:a16="http://schemas.microsoft.com/office/drawing/2014/main" id="{18C4C6FD-08CB-B038-7ADE-4EFA4C503517}"/>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Proposal components</a:t>
            </a:r>
          </a:p>
        </p:txBody>
      </p:sp>
      <p:sp>
        <p:nvSpPr>
          <p:cNvPr id="2" name="Rectangle 1">
            <a:extLst>
              <a:ext uri="{FF2B5EF4-FFF2-40B4-BE49-F238E27FC236}">
                <a16:creationId xmlns:a16="http://schemas.microsoft.com/office/drawing/2014/main" id="{4C81FC31-B437-14D1-14FE-E7F854AD7182}"/>
              </a:ext>
            </a:extLst>
          </p:cNvPr>
          <p:cNvSpPr/>
          <p:nvPr/>
        </p:nvSpPr>
        <p:spPr>
          <a:xfrm>
            <a:off x="7399869" y="3077624"/>
            <a:ext cx="4792132" cy="37803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4" name="Text Placeholder 5">
            <a:extLst>
              <a:ext uri="{FF2B5EF4-FFF2-40B4-BE49-F238E27FC236}">
                <a16:creationId xmlns:a16="http://schemas.microsoft.com/office/drawing/2014/main" id="{4AF53566-DF7F-9814-C513-07B5A0D33ADB}"/>
              </a:ext>
            </a:extLst>
          </p:cNvPr>
          <p:cNvSpPr txBox="1">
            <a:spLocks/>
          </p:cNvSpPr>
          <p:nvPr/>
        </p:nvSpPr>
        <p:spPr>
          <a:xfrm>
            <a:off x="5981032" y="1983154"/>
            <a:ext cx="6146800" cy="4498219"/>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Curriculum Vitae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Biosketches</a:t>
            </a:r>
            <a:endPar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6)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Timeline</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7)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Budget</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and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Budget Justification</a:t>
            </a:r>
          </a:p>
          <a:p>
            <a:pPr marL="304792" marR="0" lvl="0" indent="0" algn="l" defTabSz="1219170" rtl="0" eaLnBrk="1" fontAlgn="auto" latinLnBrk="0" hangingPunct="1">
              <a:lnSpc>
                <a:spcPct val="11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 </a:t>
            </a: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Supplementary Documents</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Current and Pending Support</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Facilities and Equipment</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Letters of Recommendation/Support</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Data Management Plan</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Institutional Certifications</a:t>
            </a:r>
          </a:p>
          <a:p>
            <a:pPr marL="914377" marR="0" lvl="0" indent="-141814" algn="l" defTabSz="121917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Impact Statement</a:t>
            </a:r>
          </a:p>
        </p:txBody>
      </p:sp>
      <p:sp>
        <p:nvSpPr>
          <p:cNvPr id="6" name="Rectangle 5">
            <a:extLst>
              <a:ext uri="{FF2B5EF4-FFF2-40B4-BE49-F238E27FC236}">
                <a16:creationId xmlns:a16="http://schemas.microsoft.com/office/drawing/2014/main" id="{561BAEBF-C7BD-63CA-7392-E7FA2E82404D}"/>
              </a:ext>
            </a:extLst>
          </p:cNvPr>
          <p:cNvSpPr/>
          <p:nvPr/>
        </p:nvSpPr>
        <p:spPr>
          <a:xfrm>
            <a:off x="190972" y="2413085"/>
            <a:ext cx="5226657" cy="3990919"/>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860669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D53578-0134-4104-BB60-C59712CAADD2}"/>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2" name="Content Placeholder 4">
            <a:extLst>
              <a:ext uri="{FF2B5EF4-FFF2-40B4-BE49-F238E27FC236}">
                <a16:creationId xmlns:a16="http://schemas.microsoft.com/office/drawing/2014/main" id="{FA74F8D5-BCB0-4126-ACAB-C4A738B34F55}"/>
              </a:ext>
            </a:extLst>
          </p:cNvPr>
          <p:cNvSpPr txBox="1">
            <a:spLocks/>
          </p:cNvSpPr>
          <p:nvPr/>
        </p:nvSpPr>
        <p:spPr>
          <a:xfrm>
            <a:off x="0" y="1623460"/>
            <a:ext cx="12192000" cy="2385333"/>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667"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Know your reviewers</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Scientifically-literate, but possibly uninformed</a:t>
            </a:r>
            <a:endParaRPr kumimoji="0" lang="en-US" sz="2000" b="0" i="0" u="none" strike="noStrike" kern="1200" cap="none" spc="0" normalizeH="0" baseline="0" noProof="0" dirty="0">
              <a:ln>
                <a:noFill/>
              </a:ln>
              <a:effectLst/>
              <a:uLnTx/>
              <a:uFillTx/>
              <a:latin typeface="Open Sans" panose="020B0606030504020204"/>
              <a:ea typeface="+mn-ea"/>
              <a:cs typeface="Arial" panose="020B0604020202020204" pitchFamily="34" charset="0"/>
            </a:endParaRP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effectLst/>
                <a:uLnTx/>
                <a:uFillTx/>
                <a:latin typeface="Open Sans" panose="020B0606030504020204"/>
                <a:ea typeface="+mn-ea"/>
                <a:cs typeface="Arial" panose="020B0604020202020204" pitchFamily="34" charset="0"/>
              </a:rPr>
              <a:t>Do not assume existing knowledge about your topic</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effectLst/>
                <a:uLnTx/>
                <a:uFillTx/>
                <a:latin typeface="Open Sans" panose="020B0606030504020204"/>
                <a:ea typeface="+mn-ea"/>
                <a:cs typeface="Arial" panose="020B0604020202020204" pitchFamily="34" charset="0"/>
              </a:rPr>
              <a:t>But, be careful not to “talk down” to readers with more expertise</a:t>
            </a: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endParaRPr>
          </a:p>
        </p:txBody>
      </p:sp>
      <p:sp>
        <p:nvSpPr>
          <p:cNvPr id="4" name="Title 3">
            <a:extLst>
              <a:ext uri="{FF2B5EF4-FFF2-40B4-BE49-F238E27FC236}">
                <a16:creationId xmlns:a16="http://schemas.microsoft.com/office/drawing/2014/main" id="{E56173E6-9357-B1F1-7B65-CC0DFFBF4C13}"/>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pic>
        <p:nvPicPr>
          <p:cNvPr id="5" name="Picture 4">
            <a:extLst>
              <a:ext uri="{FF2B5EF4-FFF2-40B4-BE49-F238E27FC236}">
                <a16:creationId xmlns:a16="http://schemas.microsoft.com/office/drawing/2014/main" id="{63F1687E-2576-377A-3A24-A8B3DD5DA2A2}"/>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218014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7F3007-7068-AA58-A882-592429CC89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3FF8A62-C4C7-2B65-7CEF-DB54CC731436}"/>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5CCAE78-6129-E519-66A4-8E0399966B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79096">
            <a:off x="8748805" y="49220"/>
            <a:ext cx="3640808" cy="3657941"/>
          </a:xfrm>
          <a:prstGeom prst="rect">
            <a:avLst/>
          </a:prstGeom>
        </p:spPr>
      </p:pic>
      <p:sp>
        <p:nvSpPr>
          <p:cNvPr id="12" name="Content Placeholder 4">
            <a:extLst>
              <a:ext uri="{FF2B5EF4-FFF2-40B4-BE49-F238E27FC236}">
                <a16:creationId xmlns:a16="http://schemas.microsoft.com/office/drawing/2014/main" id="{882193D4-A728-9C9A-3CE2-AB21105A2795}"/>
              </a:ext>
            </a:extLst>
          </p:cNvPr>
          <p:cNvSpPr txBox="1">
            <a:spLocks/>
          </p:cNvSpPr>
          <p:nvPr/>
        </p:nvSpPr>
        <p:spPr>
          <a:xfrm>
            <a:off x="0" y="1623460"/>
            <a:ext cx="12192000" cy="2800831"/>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667"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Know your reviewers</a:t>
            </a:r>
          </a:p>
          <a:p>
            <a:pPr marL="620168" marR="0" lvl="0" indent="-311143" algn="l" defTabSz="609585" rtl="0" eaLnBrk="1" fontAlgn="auto" latinLnBrk="0" hangingPunct="1">
              <a:lnSpc>
                <a:spcPct val="100000"/>
              </a:lnSpc>
              <a:spcBef>
                <a:spcPts val="16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Scientifically-literate, but possibly uninformed</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Do not assume existing knowledge about your topic</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But, be careful not to “talk down” to readers with more expertise</a:t>
            </a: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Actual Humans!</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Volunteering their time, likely same constraints as you</a:t>
            </a:r>
            <a:endParaRPr kumimoji="0" lang="en-US" sz="2000" b="1" i="0" u="none" strike="noStrike" kern="1200" cap="none" spc="0" normalizeH="0" baseline="0" noProof="0" dirty="0">
              <a:ln>
                <a:noFill/>
              </a:ln>
              <a:solidFill>
                <a:srgbClr val="FFFFFF">
                  <a:lumMod val="50000"/>
                </a:srgbClr>
              </a:solidFill>
              <a:effectLst/>
              <a:uLnTx/>
              <a:uFillTx/>
              <a:latin typeface="Open Sans" panose="020B0606030504020204"/>
              <a:ea typeface="Open Sans" panose="020B0606030504020204" pitchFamily="34" charset="0"/>
              <a:cs typeface="Arial" panose="020B0604020202020204" pitchFamily="34" charset="0"/>
            </a:endParaRPr>
          </a:p>
        </p:txBody>
      </p:sp>
      <p:sp>
        <p:nvSpPr>
          <p:cNvPr id="5" name="Title 3">
            <a:extLst>
              <a:ext uri="{FF2B5EF4-FFF2-40B4-BE49-F238E27FC236}">
                <a16:creationId xmlns:a16="http://schemas.microsoft.com/office/drawing/2014/main" id="{E09F77A4-BC77-B63F-11AF-F5C0193540E0}"/>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pic>
        <p:nvPicPr>
          <p:cNvPr id="6" name="Picture 5">
            <a:extLst>
              <a:ext uri="{FF2B5EF4-FFF2-40B4-BE49-F238E27FC236}">
                <a16:creationId xmlns:a16="http://schemas.microsoft.com/office/drawing/2014/main" id="{040612F8-702A-8E2C-6421-9E42E7FA6CD9}"/>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1356835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8BA529-7438-1501-3E9F-CF2ED53855E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AE845D9-2B25-5C7E-7E8D-1F86E9465506}"/>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389E7A7C-064C-7DCD-EA3C-D93C9C879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79096">
            <a:off x="8748805" y="49220"/>
            <a:ext cx="3640808" cy="3657941"/>
          </a:xfrm>
          <a:prstGeom prst="rect">
            <a:avLst/>
          </a:prstGeom>
        </p:spPr>
      </p:pic>
      <p:sp>
        <p:nvSpPr>
          <p:cNvPr id="12" name="Content Placeholder 4">
            <a:extLst>
              <a:ext uri="{FF2B5EF4-FFF2-40B4-BE49-F238E27FC236}">
                <a16:creationId xmlns:a16="http://schemas.microsoft.com/office/drawing/2014/main" id="{43D361C6-5628-393E-BE55-FEB94E0445F0}"/>
              </a:ext>
            </a:extLst>
          </p:cNvPr>
          <p:cNvSpPr txBox="1">
            <a:spLocks/>
          </p:cNvSpPr>
          <p:nvPr/>
        </p:nvSpPr>
        <p:spPr>
          <a:xfrm>
            <a:off x="0" y="1623460"/>
            <a:ext cx="12192000" cy="4139659"/>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667"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Know your reviewers</a:t>
            </a:r>
          </a:p>
          <a:p>
            <a:pPr marL="620168" lvl="0" indent="-311143" defTabSz="609585">
              <a:spcBef>
                <a:spcPts val="1600"/>
              </a:spcBef>
              <a:buFont typeface="Arial" panose="020B0604020202020204" pitchFamily="34" charset="0"/>
              <a:buChar char="•"/>
              <a:defRPr/>
            </a:pPr>
            <a:r>
              <a:rPr lang="en-US" sz="2200" b="1" dirty="0">
                <a:solidFill>
                  <a:schemeClr val="bg1">
                    <a:lumMod val="50000"/>
                  </a:schemeClr>
                </a:solidFill>
                <a:latin typeface="Open Sans" panose="020B0606030504020204"/>
                <a:cs typeface="Arial" panose="020B0604020202020204" pitchFamily="34" charset="0"/>
              </a:rPr>
              <a:t>Scientifically-literate, but possibly uninformed</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Do not assume existing knowledge about your topic</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But, be careful not to “talk down” to readers with more expertise</a:t>
            </a: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Actual Humans!</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Volunteering their time, likely same constraints as you</a:t>
            </a:r>
            <a:endParaRPr kumimoji="0" lang="en-US" sz="2000" b="1" i="0" u="none" strike="noStrike" kern="1200" cap="none" spc="0" normalizeH="0" baseline="0" noProof="0" dirty="0">
              <a:ln>
                <a:noFill/>
              </a:ln>
              <a:solidFill>
                <a:schemeClr val="bg1">
                  <a:lumMod val="50000"/>
                </a:schemeClr>
              </a:solidFill>
              <a:effectLst/>
              <a:uLnTx/>
              <a:uFillTx/>
              <a:latin typeface="Open Sans" panose="020B0606030504020204"/>
              <a:ea typeface="Open Sans" panose="020B0606030504020204" pitchFamily="34" charset="0"/>
              <a:cs typeface="Arial" panose="020B0604020202020204" pitchFamily="34" charset="0"/>
            </a:endParaRP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Open Sans" panose="020B0606030504020204" pitchFamily="34" charset="0"/>
                <a:cs typeface="Arial" panose="020B0604020202020204" pitchFamily="34" charset="0"/>
              </a:rPr>
              <a:t>Empathize, </a:t>
            </a:r>
            <a:r>
              <a:rPr lang="en-US" sz="2200" b="1" dirty="0">
                <a:solidFill>
                  <a:srgbClr val="4B2E83"/>
                </a:solidFill>
                <a:latin typeface="Open Sans" panose="020B0606030504020204"/>
                <a:ea typeface="Open Sans" panose="020B0606030504020204" pitchFamily="34" charset="0"/>
                <a:cs typeface="Arial" panose="020B0604020202020204" pitchFamily="34" charset="0"/>
              </a:rPr>
              <a:t>seek to </a:t>
            </a:r>
            <a:r>
              <a:rPr kumimoji="0" lang="en-US" sz="2200" b="1" i="0" u="none" strike="noStrike" kern="1200" cap="none" spc="0" normalizeH="0" baseline="0" noProof="0" dirty="0">
                <a:ln>
                  <a:noFill/>
                </a:ln>
                <a:solidFill>
                  <a:srgbClr val="4B2E83"/>
                </a:solidFill>
                <a:effectLst/>
                <a:uLnTx/>
                <a:uFillTx/>
                <a:latin typeface="Open Sans" panose="020B0606030504020204"/>
                <a:ea typeface="Open Sans" panose="020B0606030504020204" pitchFamily="34" charset="0"/>
                <a:cs typeface="Arial" panose="020B0604020202020204" pitchFamily="34" charset="0"/>
              </a:rPr>
              <a:t>understand where they might be coming from</a:t>
            </a:r>
            <a:endPar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endParaRP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What might they already know or think they know? What biases might they hold?</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What must they learn from you in order to be excited?</a:t>
            </a:r>
          </a:p>
        </p:txBody>
      </p:sp>
      <p:sp>
        <p:nvSpPr>
          <p:cNvPr id="5" name="Title 3">
            <a:extLst>
              <a:ext uri="{FF2B5EF4-FFF2-40B4-BE49-F238E27FC236}">
                <a16:creationId xmlns:a16="http://schemas.microsoft.com/office/drawing/2014/main" id="{92BE5B68-9CD7-1D15-48A4-F21867ADA252}"/>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pic>
        <p:nvPicPr>
          <p:cNvPr id="6" name="Picture 5">
            <a:extLst>
              <a:ext uri="{FF2B5EF4-FFF2-40B4-BE49-F238E27FC236}">
                <a16:creationId xmlns:a16="http://schemas.microsoft.com/office/drawing/2014/main" id="{8DE97EA2-A619-26C1-408F-E16F19680237}"/>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1811368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1E472A-0642-C9BE-C800-AC6065CDDAA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33166BC-DAFC-0164-932A-CC8AE948DD40}"/>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679E6988-7693-87AE-5FF9-ED5B97C97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79096">
            <a:off x="8748805" y="49220"/>
            <a:ext cx="3640808" cy="3657941"/>
          </a:xfrm>
          <a:prstGeom prst="rect">
            <a:avLst/>
          </a:prstGeom>
        </p:spPr>
      </p:pic>
      <p:sp>
        <p:nvSpPr>
          <p:cNvPr id="12" name="Content Placeholder 4">
            <a:extLst>
              <a:ext uri="{FF2B5EF4-FFF2-40B4-BE49-F238E27FC236}">
                <a16:creationId xmlns:a16="http://schemas.microsoft.com/office/drawing/2014/main" id="{34B0EF22-4D3B-1249-2CC2-B4AF440DE692}"/>
              </a:ext>
            </a:extLst>
          </p:cNvPr>
          <p:cNvSpPr txBox="1">
            <a:spLocks/>
          </p:cNvSpPr>
          <p:nvPr/>
        </p:nvSpPr>
        <p:spPr>
          <a:xfrm>
            <a:off x="0" y="1623460"/>
            <a:ext cx="12192000" cy="4709046"/>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667"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Know your reviewers</a:t>
            </a:r>
          </a:p>
          <a:p>
            <a:pPr marL="620168" lvl="0" indent="-311143" defTabSz="609585">
              <a:spcBef>
                <a:spcPts val="1600"/>
              </a:spcBef>
              <a:buFont typeface="Arial" panose="020B0604020202020204" pitchFamily="34" charset="0"/>
              <a:buChar char="•"/>
              <a:defRPr/>
            </a:pPr>
            <a:r>
              <a:rPr lang="en-US" sz="2200" b="1" dirty="0">
                <a:solidFill>
                  <a:schemeClr val="bg1">
                    <a:lumMod val="50000"/>
                  </a:schemeClr>
                </a:solidFill>
                <a:latin typeface="Open Sans" panose="020B0606030504020204"/>
                <a:cs typeface="Arial" panose="020B0604020202020204" pitchFamily="34" charset="0"/>
              </a:rPr>
              <a:t>Scientifically-literate, but possibly uninformed</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Do not assume existing knowledge about your topic</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But, be careful not to “talk down” to readers with more expertise</a:t>
            </a: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Actual Humans!</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Volunteering their time, likely same constraints as you</a:t>
            </a:r>
            <a:endParaRPr kumimoji="0" lang="en-US" sz="2000" b="1" i="0" u="none" strike="noStrike" kern="1200" cap="none" spc="0" normalizeH="0" baseline="0" noProof="0" dirty="0">
              <a:ln>
                <a:noFill/>
              </a:ln>
              <a:solidFill>
                <a:schemeClr val="bg1">
                  <a:lumMod val="50000"/>
                </a:schemeClr>
              </a:solidFill>
              <a:effectLst/>
              <a:uLnTx/>
              <a:uFillTx/>
              <a:latin typeface="Open Sans" panose="020B0606030504020204"/>
              <a:ea typeface="Open Sans" panose="020B0606030504020204" pitchFamily="34" charset="0"/>
              <a:cs typeface="Arial" panose="020B0604020202020204" pitchFamily="34" charset="0"/>
            </a:endParaRP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Open Sans" panose="020B0606030504020204" pitchFamily="34" charset="0"/>
                <a:cs typeface="Arial" panose="020B0604020202020204" pitchFamily="34" charset="0"/>
              </a:rPr>
              <a:t>Empathize, seek to understand where they might be coming from</a:t>
            </a:r>
            <a:endPar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endParaRP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1"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What might they already know or think they know? What biases might they hold?</a:t>
            </a: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1"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What must they learn from you in order to be excited?</a:t>
            </a: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Open Sans" panose="020B0606030504020204" pitchFamily="34" charset="0"/>
                <a:cs typeface="Arial" panose="020B0604020202020204" pitchFamily="34" charset="0"/>
              </a:rPr>
              <a:t>Goal: To make them your champion </a:t>
            </a:r>
            <a:r>
              <a:rPr kumimoji="0" lang="en-US" sz="2200" b="0" i="0" u="none" strike="noStrike" kern="1200" cap="none" spc="0" normalizeH="0" baseline="0" noProof="0" dirty="0">
                <a:ln>
                  <a:noFill/>
                </a:ln>
                <a:solidFill>
                  <a:srgbClr val="000000"/>
                </a:solidFill>
                <a:effectLst/>
                <a:uLnTx/>
                <a:uFillTx/>
                <a:latin typeface="Open Sans" panose="020B0606030504020204"/>
                <a:ea typeface="Open Sans" panose="020B0606030504020204" pitchFamily="34" charset="0"/>
                <a:cs typeface="Arial" panose="020B0604020202020204" pitchFamily="34" charset="0"/>
              </a:rPr>
              <a:t>– without a champion, likely declined</a:t>
            </a:r>
          </a:p>
        </p:txBody>
      </p:sp>
      <p:sp>
        <p:nvSpPr>
          <p:cNvPr id="5" name="Title 3">
            <a:extLst>
              <a:ext uri="{FF2B5EF4-FFF2-40B4-BE49-F238E27FC236}">
                <a16:creationId xmlns:a16="http://schemas.microsoft.com/office/drawing/2014/main" id="{AA98C7EB-CAA0-643F-8012-11789BAC573A}"/>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pic>
        <p:nvPicPr>
          <p:cNvPr id="6" name="Picture 5">
            <a:extLst>
              <a:ext uri="{FF2B5EF4-FFF2-40B4-BE49-F238E27FC236}">
                <a16:creationId xmlns:a16="http://schemas.microsoft.com/office/drawing/2014/main" id="{9ABB2F91-A082-0363-C5D7-5AA2D71CFD00}"/>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541999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2063-2626-7C90-906D-B0B1895844CC}"/>
            </a:ext>
          </a:extLst>
        </p:cNvPr>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251D09CC-29CD-4C77-F4E6-BA07D7833CB1}"/>
              </a:ext>
            </a:extLst>
          </p:cNvPr>
          <p:cNvSpPr txBox="1">
            <a:spLocks/>
          </p:cNvSpPr>
          <p:nvPr/>
        </p:nvSpPr>
        <p:spPr>
          <a:xfrm>
            <a:off x="0" y="1623460"/>
            <a:ext cx="12192000" cy="3549754"/>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667"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Know your reviewers</a:t>
            </a:r>
          </a:p>
          <a:p>
            <a:pPr marL="620168" marR="0" lvl="0" indent="-311143" algn="l" defTabSz="609585"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200" i="0" u="none" strike="noStrike" kern="1200" cap="none" spc="0" normalizeH="0" baseline="0" noProof="0" dirty="0">
                <a:ln>
                  <a:noFill/>
                </a:ln>
                <a:effectLst/>
                <a:uLnTx/>
                <a:uFillTx/>
                <a:latin typeface="Open Sans" panose="020B0606030504020204"/>
                <a:ea typeface="Open Sans" panose="020B0606030504020204" pitchFamily="34" charset="0"/>
                <a:cs typeface="Open Sans" panose="020B0606030504020204" pitchFamily="34" charset="0"/>
              </a:rPr>
              <a:t>For federal grants - and </a:t>
            </a:r>
            <a:r>
              <a:rPr kumimoji="0" lang="en-US" sz="2200" i="0" u="none" strike="noStrike" kern="1200" cap="none" spc="0" normalizeH="0" baseline="0" noProof="0" dirty="0" err="1">
                <a:ln>
                  <a:noFill/>
                </a:ln>
                <a:effectLst/>
                <a:uLnTx/>
                <a:uFillTx/>
                <a:latin typeface="Open Sans" panose="020B0606030504020204"/>
                <a:ea typeface="Open Sans" panose="020B0606030504020204" pitchFamily="34" charset="0"/>
                <a:cs typeface="Open Sans" panose="020B0606030504020204" pitchFamily="34" charset="0"/>
              </a:rPr>
              <a:t>som</a:t>
            </a:r>
            <a:r>
              <a:rPr lang="en-US" sz="2200" dirty="0">
                <a:latin typeface="Open Sans" panose="020B0606030504020204"/>
                <a:ea typeface="Open Sans" panose="020B0606030504020204" pitchFamily="34" charset="0"/>
                <a:cs typeface="Open Sans" panose="020B0606030504020204" pitchFamily="34" charset="0"/>
              </a:rPr>
              <a:t>e private –</a:t>
            </a:r>
            <a:r>
              <a:rPr kumimoji="0" lang="en-US" sz="2200" i="0" u="none" strike="noStrike" kern="1200" cap="none" spc="0" normalizeH="0" baseline="0" noProof="0" dirty="0">
                <a:ln>
                  <a:noFill/>
                </a:ln>
                <a:effectLst/>
                <a:uLnTx/>
                <a:uFillTx/>
                <a:latin typeface="Open Sans" panose="020B0606030504020204"/>
                <a:ea typeface="Open Sans" panose="020B0606030504020204" pitchFamily="34" charset="0"/>
                <a:cs typeface="Open Sans" panose="020B0606030504020204" pitchFamily="34" charset="0"/>
              </a:rPr>
              <a:t> </a:t>
            </a:r>
            <a:r>
              <a:rPr kumimoji="0" lang="en-US" sz="2200" b="1" i="0" u="none" strike="noStrike" kern="1200" cap="none" spc="0" normalizeH="0" baseline="0" noProof="0" dirty="0">
                <a:ln>
                  <a:noFill/>
                </a:ln>
                <a:solidFill>
                  <a:srgbClr val="4B2E83"/>
                </a:solidFill>
                <a:effectLst/>
                <a:uLnTx/>
                <a:uFillTx/>
                <a:latin typeface="Open Sans" panose="020B0606030504020204"/>
                <a:ea typeface="Open Sans" panose="020B0606030504020204" pitchFamily="34" charset="0"/>
                <a:cs typeface="Open Sans" panose="020B0606030504020204" pitchFamily="34" charset="0"/>
              </a:rPr>
              <a:t>Program Officer is ultimate reviewer</a:t>
            </a:r>
            <a:endPar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endParaRP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Have their own incentive structures and goals</a:t>
            </a:r>
          </a:p>
          <a:p>
            <a:pPr marL="1060424" lvl="1" indent="-300559" defTabSz="609585">
              <a:spcBef>
                <a:spcPts val="600"/>
              </a:spcBef>
              <a:buFont typeface="Symbol" panose="05050102010706020507" pitchFamily="18" charset="2"/>
              <a:buChar char="-"/>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Understand their objectives and help to achieve them!</a:t>
            </a:r>
            <a:endParaRPr lang="en-US" sz="2000" b="1" dirty="0">
              <a:solidFill>
                <a:schemeClr val="bg1">
                  <a:lumMod val="50000"/>
                </a:schemeClr>
              </a:solidFill>
              <a:latin typeface="Open Sans" panose="020B0606030504020204"/>
              <a:ea typeface="Open Sans" panose="020B0606030504020204" pitchFamily="34" charset="0"/>
              <a:cs typeface="Arial" panose="020B0604020202020204" pitchFamily="34" charset="0"/>
            </a:endParaRPr>
          </a:p>
          <a:p>
            <a:pPr marL="620168" lvl="0" indent="-311143" defTabSz="609585">
              <a:spcBef>
                <a:spcPts val="4200"/>
              </a:spcBef>
              <a:buFont typeface="Arial" panose="020B0604020202020204" pitchFamily="34" charset="0"/>
              <a:buChar char="•"/>
              <a:defRPr/>
            </a:pPr>
            <a:r>
              <a:rPr lang="en-US" sz="2200" dirty="0">
                <a:latin typeface="Open Sans" panose="020B0606030504020204"/>
                <a:ea typeface="Open Sans" panose="020B0606030504020204" pitchFamily="34" charset="0"/>
                <a:cs typeface="Arial" panose="020B0604020202020204" pitchFamily="34" charset="0"/>
              </a:rPr>
              <a:t>A well-crafted</a:t>
            </a:r>
            <a:r>
              <a:rPr lang="en-US" sz="2200" b="1" dirty="0">
                <a:solidFill>
                  <a:srgbClr val="4B2E83"/>
                </a:solidFill>
                <a:latin typeface="Open Sans" panose="020B0606030504020204"/>
                <a:ea typeface="Open Sans" panose="020B0606030504020204" pitchFamily="34" charset="0"/>
                <a:cs typeface="Arial" panose="020B0604020202020204" pitchFamily="34" charset="0"/>
              </a:rPr>
              <a:t> elevator pitch</a:t>
            </a:r>
            <a:r>
              <a:rPr lang="en-US" sz="2200" dirty="0">
                <a:latin typeface="Open Sans" panose="020B0606030504020204"/>
                <a:ea typeface="Open Sans" panose="020B0606030504020204" pitchFamily="34" charset="0"/>
                <a:cs typeface="Arial" panose="020B0604020202020204" pitchFamily="34" charset="0"/>
              </a:rPr>
              <a:t> – </a:t>
            </a:r>
            <a:endParaRPr lang="en-US" sz="2200" b="1" dirty="0">
              <a:solidFill>
                <a:srgbClr val="4B2E83"/>
              </a:solidFill>
              <a:latin typeface="Open Sans" panose="020B0606030504020204"/>
              <a:cs typeface="Arial" panose="020B0604020202020204" pitchFamily="34" charset="0"/>
            </a:endParaRPr>
          </a:p>
          <a:p>
            <a:pPr marL="1060424" lvl="1" indent="-300559" defTabSz="609585">
              <a:spcBef>
                <a:spcPts val="600"/>
              </a:spcBef>
              <a:buFont typeface="Symbol" panose="05050102010706020507" pitchFamily="18" charset="2"/>
              <a:buChar char="-"/>
              <a:defRPr/>
            </a:pPr>
            <a:r>
              <a:rPr lang="en-US" sz="2000" dirty="0">
                <a:solidFill>
                  <a:srgbClr val="000000"/>
                </a:solidFill>
                <a:latin typeface="Open Sans" panose="020B0606030504020204"/>
                <a:cs typeface="Arial" panose="020B0604020202020204" pitchFamily="34" charset="0"/>
              </a:rPr>
              <a:t>Crucial to hooking the “PO” / program staff</a:t>
            </a:r>
            <a:r>
              <a:rPr lang="en-US" sz="2200" b="1" dirty="0">
                <a:solidFill>
                  <a:srgbClr val="4B2E83"/>
                </a:solidFill>
                <a:latin typeface="Open Sans" panose="020B0606030504020204"/>
                <a:ea typeface="Open Sans" panose="020B0606030504020204" pitchFamily="34" charset="0"/>
                <a:cs typeface="Arial" panose="020B0604020202020204" pitchFamily="34" charset="0"/>
              </a:rPr>
              <a:t> </a:t>
            </a:r>
            <a:endParaRPr lang="en-US" sz="2200" b="1" dirty="0">
              <a:solidFill>
                <a:srgbClr val="4B2E83"/>
              </a:solidFill>
              <a:latin typeface="Open Sans" panose="020B0606030504020204"/>
              <a:cs typeface="Arial" panose="020B0604020202020204" pitchFamily="34" charset="0"/>
            </a:endParaRPr>
          </a:p>
          <a:p>
            <a:pPr marL="1060424" marR="0" lvl="1" indent="-300559" algn="l" defTabSz="609585" rtl="0" eaLnBrk="1" fontAlgn="auto" latinLnBrk="0" hangingPunct="1">
              <a:lnSpc>
                <a:spcPct val="100000"/>
              </a:lnSpc>
              <a:spcBef>
                <a:spcPts val="60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endParaRPr>
          </a:p>
        </p:txBody>
      </p:sp>
      <p:sp>
        <p:nvSpPr>
          <p:cNvPr id="5" name="Title 3">
            <a:extLst>
              <a:ext uri="{FF2B5EF4-FFF2-40B4-BE49-F238E27FC236}">
                <a16:creationId xmlns:a16="http://schemas.microsoft.com/office/drawing/2014/main" id="{36ED5C7C-4340-D00D-DACC-15CEC2F28BE9}"/>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pic>
        <p:nvPicPr>
          <p:cNvPr id="6" name="Picture 5">
            <a:extLst>
              <a:ext uri="{FF2B5EF4-FFF2-40B4-BE49-F238E27FC236}">
                <a16:creationId xmlns:a16="http://schemas.microsoft.com/office/drawing/2014/main" id="{D5103B2A-7DE4-E9D3-B13B-57C26FD20286}"/>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pic>
        <p:nvPicPr>
          <p:cNvPr id="3" name="Picture 2">
            <a:extLst>
              <a:ext uri="{FF2B5EF4-FFF2-40B4-BE49-F238E27FC236}">
                <a16:creationId xmlns:a16="http://schemas.microsoft.com/office/drawing/2014/main" id="{9117B976-067E-7B92-545C-DCEB8CA510BB}"/>
              </a:ext>
            </a:extLst>
          </p:cNvPr>
          <p:cNvPicPr>
            <a:picLocks noChangeAspect="1"/>
          </p:cNvPicPr>
          <p:nvPr/>
        </p:nvPicPr>
        <p:blipFill>
          <a:blip r:embed="rId3">
            <a:extLst>
              <a:ext uri="{28A0092B-C50C-407E-A947-70E740481C1C}">
                <a14:useLocalDpi xmlns:a14="http://schemas.microsoft.com/office/drawing/2010/main" val="0"/>
              </a:ext>
            </a:extLst>
          </a:blip>
          <a:srcRect l="37289" t="2894" r="35928" b="9954"/>
          <a:stretch>
            <a:fillRect/>
          </a:stretch>
        </p:blipFill>
        <p:spPr>
          <a:xfrm>
            <a:off x="8341893" y="2934043"/>
            <a:ext cx="2662993" cy="3804272"/>
          </a:xfrm>
          <a:prstGeom prst="rect">
            <a:avLst/>
          </a:prstGeom>
        </p:spPr>
      </p:pic>
    </p:spTree>
    <p:extLst>
      <p:ext uri="{BB962C8B-B14F-4D97-AF65-F5344CB8AC3E}">
        <p14:creationId xmlns:p14="http://schemas.microsoft.com/office/powerpoint/2010/main" val="4041867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50BCE-09DF-8558-313C-57116559AA2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66AD05A-2DBE-49BC-3C5D-03456D0E0B25}"/>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2" name="Content Placeholder 4">
            <a:extLst>
              <a:ext uri="{FF2B5EF4-FFF2-40B4-BE49-F238E27FC236}">
                <a16:creationId xmlns:a16="http://schemas.microsoft.com/office/drawing/2014/main" id="{C2745E97-81AC-7934-281B-AA1406B06577}"/>
              </a:ext>
            </a:extLst>
          </p:cNvPr>
          <p:cNvSpPr txBox="1">
            <a:spLocks/>
          </p:cNvSpPr>
          <p:nvPr/>
        </p:nvSpPr>
        <p:spPr>
          <a:xfrm>
            <a:off x="0" y="1623460"/>
            <a:ext cx="12192000" cy="4825039"/>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10000"/>
              </a:lnSpc>
              <a:spcBef>
                <a:spcPts val="1600"/>
              </a:spcBef>
              <a:spcAft>
                <a:spcPts val="0"/>
              </a:spcAft>
              <a:buClrTx/>
              <a:buSzTx/>
              <a:buFont typeface="Arial"/>
              <a:buNone/>
              <a:tabLst/>
              <a:defRPr/>
            </a:pPr>
            <a:r>
              <a:rPr kumimoji="0" lang="en-US" sz="2667"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What we know about recent changes to merit review </a:t>
            </a:r>
            <a:r>
              <a:rPr lang="en-US" sz="2667" b="1" dirty="0">
                <a:solidFill>
                  <a:srgbClr val="000000"/>
                </a:solidFill>
                <a:latin typeface="Open Sans" panose="020B0606030504020204"/>
                <a:cs typeface="Arial" panose="020B0604020202020204" pitchFamily="34" charset="0"/>
              </a:rPr>
              <a:t>(</a:t>
            </a:r>
            <a:r>
              <a:rPr kumimoji="0" lang="en-US" sz="2667"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federal)</a:t>
            </a:r>
          </a:p>
          <a:p>
            <a:pPr marL="620168" lvl="0" indent="-311143" defTabSz="609585">
              <a:lnSpc>
                <a:spcPct val="110000"/>
              </a:lnSpc>
              <a:spcBef>
                <a:spcPts val="1800"/>
              </a:spcBef>
              <a:buFont typeface="Arial" panose="020B0604020202020204" pitchFamily="34" charset="0"/>
              <a:buChar char="•"/>
              <a:defRPr/>
            </a:pPr>
            <a:r>
              <a:rPr lang="en-US" sz="2200" b="1" dirty="0">
                <a:solidFill>
                  <a:srgbClr val="4B2E83"/>
                </a:solidFill>
                <a:latin typeface="Open Sans" panose="020B0606030504020204"/>
                <a:cs typeface="Arial" panose="020B0604020202020204" pitchFamily="34" charset="0"/>
              </a:rPr>
              <a:t>Program Officers likely to become more important </a:t>
            </a:r>
            <a:r>
              <a:rPr lang="en-US" sz="2000" dirty="0">
                <a:solidFill>
                  <a:srgbClr val="000000"/>
                </a:solidFill>
                <a:latin typeface="Open Sans" panose="020B0606030504020204"/>
                <a:cs typeface="Arial" panose="020B0604020202020204" pitchFamily="34" charset="0"/>
              </a:rPr>
              <a:t>– for example, </a:t>
            </a:r>
            <a:br>
              <a:rPr lang="en-US" sz="2000" dirty="0">
                <a:solidFill>
                  <a:srgbClr val="000000"/>
                </a:solidFill>
                <a:latin typeface="Open Sans" panose="020B0606030504020204"/>
                <a:cs typeface="Arial" panose="020B0604020202020204" pitchFamily="34" charset="0"/>
              </a:rPr>
            </a:br>
            <a:r>
              <a:rPr lang="en-US" sz="2000" i="1" dirty="0">
                <a:solidFill>
                  <a:srgbClr val="FF0000"/>
                </a:solidFill>
                <a:latin typeface="Open Sans" panose="020B0606030504020204"/>
                <a:cs typeface="Arial" panose="020B0604020202020204" pitchFamily="34" charset="0"/>
                <a:hlinkClick r:id="rId2"/>
              </a:rPr>
              <a:t>NSF Proposal and Awards Policies and Procedures Guide (PAPPG) Supplement 1</a:t>
            </a:r>
            <a:r>
              <a:rPr lang="en-US" sz="2000" i="1" dirty="0">
                <a:solidFill>
                  <a:srgbClr val="FF0000"/>
                </a:solidFill>
                <a:latin typeface="Open Sans" panose="020B0606030504020204"/>
                <a:cs typeface="Arial" panose="020B0604020202020204" pitchFamily="34" charset="0"/>
              </a:rPr>
              <a:t> </a:t>
            </a:r>
            <a:r>
              <a:rPr lang="en-US" sz="2000" i="1" dirty="0">
                <a:latin typeface="Open Sans" panose="020B0606030504020204"/>
                <a:cs typeface="Arial" panose="020B0604020202020204" pitchFamily="34" charset="0"/>
              </a:rPr>
              <a:t>(Dec 8, 2025)</a:t>
            </a:r>
            <a:r>
              <a:rPr lang="en-US" sz="2000" dirty="0">
                <a:latin typeface="Open Sans" panose="020B0606030504020204"/>
                <a:cs typeface="Arial" panose="020B0604020202020204" pitchFamily="34" charset="0"/>
              </a:rPr>
              <a:t>:   </a:t>
            </a:r>
          </a:p>
          <a:p>
            <a:pPr marL="1060424" lvl="1" indent="-300559" defTabSz="609585">
              <a:lnSpc>
                <a:spcPct val="110000"/>
              </a:lnSpc>
              <a:spcBef>
                <a:spcPts val="1200"/>
              </a:spcBef>
              <a:buFont typeface="Symbol" panose="05050102010706020507" pitchFamily="18" charset="2"/>
              <a:buChar char="-"/>
              <a:defRPr/>
            </a:pPr>
            <a:r>
              <a:rPr lang="en-US" sz="2000" dirty="0">
                <a:solidFill>
                  <a:srgbClr val="000000"/>
                </a:solidFill>
                <a:latin typeface="Open Sans" panose="020B0606030504020204"/>
                <a:cs typeface="Arial" panose="020B0604020202020204" pitchFamily="34" charset="0"/>
              </a:rPr>
              <a:t>POs encouraged to decline proposals when</a:t>
            </a:r>
            <a:r>
              <a:rPr lang="en-US" sz="2000" i="1" dirty="0">
                <a:solidFill>
                  <a:srgbClr val="000000"/>
                </a:solidFill>
                <a:latin typeface="Open Sans" panose="020B0606030504020204"/>
                <a:cs typeface="Arial" panose="020B0604020202020204" pitchFamily="34" charset="0"/>
              </a:rPr>
              <a:t> “does not contain sufficient content to permit effective merit review”  </a:t>
            </a:r>
          </a:p>
          <a:p>
            <a:pPr marL="1060424" lvl="1" indent="-300559" defTabSz="609585">
              <a:lnSpc>
                <a:spcPct val="110000"/>
              </a:lnSpc>
              <a:spcBef>
                <a:spcPts val="1800"/>
              </a:spcBef>
              <a:buFont typeface="Symbol" panose="05050102010706020507" pitchFamily="18" charset="2"/>
              <a:buChar char="-"/>
              <a:defRPr/>
            </a:pPr>
            <a:r>
              <a:rPr lang="en-US" sz="2000" dirty="0">
                <a:solidFill>
                  <a:srgbClr val="000000"/>
                </a:solidFill>
                <a:latin typeface="Open Sans" panose="020B0606030504020204"/>
                <a:cs typeface="Arial" panose="020B0604020202020204" pitchFamily="34" charset="0"/>
              </a:rPr>
              <a:t>Minimum number of reviewers reduced to 2 (from 3) – one of which can be </a:t>
            </a:r>
            <a:r>
              <a:rPr lang="en-US" sz="2000" i="1" dirty="0">
                <a:solidFill>
                  <a:srgbClr val="000000"/>
                </a:solidFill>
                <a:latin typeface="Open Sans" panose="020B0606030504020204"/>
                <a:cs typeface="Arial" panose="020B0604020202020204" pitchFamily="34" charset="0"/>
              </a:rPr>
              <a:t>“NSF staff”</a:t>
            </a:r>
            <a:endParaRPr lang="en-US" sz="2000" b="1" i="1" dirty="0">
              <a:solidFill>
                <a:srgbClr val="4B2E83"/>
              </a:solidFill>
              <a:latin typeface="Open Sans" panose="020B0606030504020204"/>
              <a:ea typeface="Open Sans" panose="020B0606030504020204" pitchFamily="34" charset="0"/>
              <a:cs typeface="Arial" panose="020B0604020202020204" pitchFamily="34" charset="0"/>
            </a:endParaRPr>
          </a:p>
          <a:p>
            <a:pPr marL="1060424" lvl="1" indent="-300559" defTabSz="609585">
              <a:lnSpc>
                <a:spcPct val="110000"/>
              </a:lnSpc>
              <a:spcBef>
                <a:spcPts val="1800"/>
              </a:spcBef>
              <a:buFont typeface="Symbol" panose="05050102010706020507" pitchFamily="18" charset="2"/>
              <a:buChar char="-"/>
              <a:defRPr/>
            </a:pPr>
            <a:r>
              <a:rPr lang="en-US" sz="2000" dirty="0">
                <a:solidFill>
                  <a:srgbClr val="000000"/>
                </a:solidFill>
                <a:latin typeface="Open Sans" panose="020B0606030504020204"/>
                <a:cs typeface="Arial" panose="020B0604020202020204" pitchFamily="34" charset="0"/>
              </a:rPr>
              <a:t>POs may be expected to </a:t>
            </a:r>
            <a:r>
              <a:rPr lang="en-US" sz="2000" i="1" dirty="0">
                <a:solidFill>
                  <a:srgbClr val="000000"/>
                </a:solidFill>
                <a:latin typeface="Open Sans" panose="020B0606030504020204"/>
                <a:cs typeface="Arial" panose="020B0604020202020204" pitchFamily="34" charset="0"/>
              </a:rPr>
              <a:t>“maximize their use of available automated merit review tools” </a:t>
            </a:r>
            <a:br>
              <a:rPr lang="en-US" sz="2000" i="1" dirty="0">
                <a:solidFill>
                  <a:srgbClr val="000000"/>
                </a:solidFill>
                <a:latin typeface="Open Sans" panose="020B0606030504020204"/>
                <a:cs typeface="Arial" panose="020B0604020202020204" pitchFamily="34" charset="0"/>
              </a:rPr>
            </a:br>
            <a:r>
              <a:rPr lang="en-US" sz="2000" dirty="0">
                <a:solidFill>
                  <a:srgbClr val="000000"/>
                </a:solidFill>
                <a:latin typeface="Open Sans" panose="020B0606030504020204"/>
                <a:cs typeface="Arial" panose="020B0604020202020204" pitchFamily="34" charset="0"/>
              </a:rPr>
              <a:t>(per leaked memo*)</a:t>
            </a:r>
            <a:endParaRPr lang="en-US" sz="2200" b="1" dirty="0">
              <a:solidFill>
                <a:srgbClr val="4B2E83"/>
              </a:solidFill>
              <a:latin typeface="Open Sans" panose="020B0606030504020204"/>
              <a:ea typeface="Open Sans" panose="020B0606030504020204" pitchFamily="34" charset="0"/>
              <a:cs typeface="Arial" panose="020B0604020202020204" pitchFamily="34" charset="0"/>
            </a:endParaRPr>
          </a:p>
          <a:p>
            <a:pPr marL="620168" marR="0" lvl="0" indent="-311143" algn="l" defTabSz="609585" rtl="0" eaLnBrk="1" fontAlgn="auto" latinLnBrk="0" hangingPunct="1">
              <a:lnSpc>
                <a:spcPct val="110000"/>
              </a:lnSpc>
              <a:spcBef>
                <a:spcPts val="1800"/>
              </a:spcBef>
              <a:spcAft>
                <a:spcPts val="0"/>
              </a:spcAft>
              <a:buClrTx/>
              <a:buSzTx/>
              <a:buFont typeface="Arial" panose="020B0604020202020204" pitchFamily="34" charset="0"/>
              <a:buChar char="•"/>
              <a:tabLst/>
              <a:defRPr/>
            </a:pPr>
            <a:r>
              <a:rPr lang="en-US" sz="2200" b="1" dirty="0">
                <a:solidFill>
                  <a:srgbClr val="4B2E83"/>
                </a:solidFill>
                <a:latin typeface="Open Sans" panose="020B0606030504020204"/>
                <a:ea typeface="Open Sans" panose="020B0606030504020204" pitchFamily="34" charset="0"/>
                <a:cs typeface="Arial" panose="020B0604020202020204" pitchFamily="34" charset="0"/>
              </a:rPr>
              <a:t>“Senior</a:t>
            </a:r>
            <a:r>
              <a:rPr kumimoji="0" lang="en-US" sz="2200" b="1" i="0" u="none" strike="noStrike" kern="1200" cap="none" spc="0" normalizeH="0" baseline="0" noProof="0" dirty="0">
                <a:ln>
                  <a:noFill/>
                </a:ln>
                <a:solidFill>
                  <a:srgbClr val="4B2E83"/>
                </a:solidFill>
                <a:effectLst/>
                <a:uLnTx/>
                <a:uFillTx/>
                <a:latin typeface="Open Sans" panose="020B0606030504020204"/>
                <a:ea typeface="Open Sans" panose="020B0606030504020204" pitchFamily="34" charset="0"/>
                <a:cs typeface="Arial" panose="020B0604020202020204" pitchFamily="34" charset="0"/>
              </a:rPr>
              <a:t> Appointees” likely to be involved in approving grants**</a:t>
            </a:r>
            <a:endParaRPr kumimoji="0" lang="en-US" sz="2000" b="0" i="1" u="none" strike="noStrike" kern="1200" cap="none" spc="0" normalizeH="0" baseline="0" noProof="0" dirty="0">
              <a:ln>
                <a:noFill/>
              </a:ln>
              <a:solidFill>
                <a:srgbClr val="FF0000"/>
              </a:solidFill>
              <a:effectLst/>
              <a:uLnTx/>
              <a:uFillTx/>
              <a:latin typeface="Open Sans" panose="020B0606030504020204"/>
              <a:ea typeface="+mn-ea"/>
              <a:cs typeface="Arial" panose="020B0604020202020204" pitchFamily="34" charset="0"/>
            </a:endParaRPr>
          </a:p>
          <a:p>
            <a:pPr marL="1060424" marR="0" lvl="1" indent="-300559" algn="l" defTabSz="609585" rtl="0" eaLnBrk="1" fontAlgn="auto" latinLnBrk="0" hangingPunct="1">
              <a:lnSpc>
                <a:spcPct val="110000"/>
              </a:lnSpc>
              <a:spcBef>
                <a:spcPts val="60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endParaRPr>
          </a:p>
        </p:txBody>
      </p:sp>
      <p:sp>
        <p:nvSpPr>
          <p:cNvPr id="5" name="Title 3">
            <a:extLst>
              <a:ext uri="{FF2B5EF4-FFF2-40B4-BE49-F238E27FC236}">
                <a16:creationId xmlns:a16="http://schemas.microsoft.com/office/drawing/2014/main" id="{AB175149-94F1-4375-0823-9B96A787921E}"/>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pic>
        <p:nvPicPr>
          <p:cNvPr id="6" name="Picture 5">
            <a:extLst>
              <a:ext uri="{FF2B5EF4-FFF2-40B4-BE49-F238E27FC236}">
                <a16:creationId xmlns:a16="http://schemas.microsoft.com/office/drawing/2014/main" id="{EFD1C742-471F-F5ED-E5EB-3F09B2E17F42}"/>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2" name="TextBox 1">
            <a:extLst>
              <a:ext uri="{FF2B5EF4-FFF2-40B4-BE49-F238E27FC236}">
                <a16:creationId xmlns:a16="http://schemas.microsoft.com/office/drawing/2014/main" id="{A02B1495-6A25-2D34-D5DA-634CA9337B56}"/>
              </a:ext>
            </a:extLst>
          </p:cNvPr>
          <p:cNvSpPr txBox="1"/>
          <p:nvPr/>
        </p:nvSpPr>
        <p:spPr>
          <a:xfrm>
            <a:off x="0" y="6242594"/>
            <a:ext cx="12192000" cy="584775"/>
          </a:xfrm>
          <a:prstGeom prst="rect">
            <a:avLst/>
          </a:prstGeom>
          <a:noFill/>
        </p:spPr>
        <p:txBody>
          <a:bodyPr wrap="square" lIns="182880" rtlCol="0">
            <a:spAutoFit/>
          </a:bodyPr>
          <a:lstStyle/>
          <a:p>
            <a:pPr lvl="0">
              <a:defRPr/>
            </a:pP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a:t>
            </a:r>
            <a:r>
              <a:rPr lang="en-US" sz="1600" i="1" dirty="0">
                <a:solidFill>
                  <a:srgbClr val="FF0000"/>
                </a:solidFill>
                <a:latin typeface="Open Sans" panose="020B0606030504020204" pitchFamily="34" charset="0"/>
                <a:ea typeface="Open Sans" panose="020B0606030504020204" pitchFamily="34" charset="0"/>
                <a:cs typeface="Open Sans" panose="020B0606030504020204" pitchFamily="34" charset="0"/>
                <a:hlinkClick r:id="rId4"/>
              </a:rPr>
              <a:t>Leaked memo to NSF staff</a:t>
            </a: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hlinkClick r:id="rId4"/>
              </a:rPr>
              <a:t> </a:t>
            </a: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(December 1, 2025) </a:t>
            </a:r>
          </a:p>
          <a:p>
            <a:pPr lvl="0">
              <a:defRPr/>
            </a:pP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a:t>
            </a: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hlinkClick r:id="rId5"/>
              </a:rPr>
              <a:t>Executive Order 14322: Improving Oversight of Federal Grant-making </a:t>
            </a:r>
            <a:r>
              <a:rPr lang="en-US" sz="16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(August 7, 2025)</a:t>
            </a:r>
          </a:p>
        </p:txBody>
      </p:sp>
    </p:spTree>
    <p:extLst>
      <p:ext uri="{BB962C8B-B14F-4D97-AF65-F5344CB8AC3E}">
        <p14:creationId xmlns:p14="http://schemas.microsoft.com/office/powerpoint/2010/main" val="2897175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BD3A62-0824-44CB-8003-9F55991674E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43AEA1FF-505F-4B4B-8010-38990AF72763}"/>
              </a:ext>
            </a:extLst>
          </p:cNvPr>
          <p:cNvSpPr txBox="1">
            <a:spLocks/>
          </p:cNvSpPr>
          <p:nvPr/>
        </p:nvSpPr>
        <p:spPr>
          <a:xfrm>
            <a:off x="2" y="1623932"/>
            <a:ext cx="12191999" cy="574453"/>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933"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Proposals are </a:t>
            </a:r>
            <a:r>
              <a:rPr kumimoji="0" lang="en-US" sz="2933" b="1"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not</a:t>
            </a:r>
            <a:r>
              <a:rPr kumimoji="0" lang="en-US" sz="2933"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manuscripts </a:t>
            </a:r>
          </a:p>
        </p:txBody>
      </p:sp>
      <p:grpSp>
        <p:nvGrpSpPr>
          <p:cNvPr id="8" name="Group 7">
            <a:extLst>
              <a:ext uri="{FF2B5EF4-FFF2-40B4-BE49-F238E27FC236}">
                <a16:creationId xmlns:a16="http://schemas.microsoft.com/office/drawing/2014/main" id="{A7AC7418-CD1A-4EE9-AFEF-ABCBB121C933}"/>
              </a:ext>
            </a:extLst>
          </p:cNvPr>
          <p:cNvGrpSpPr/>
          <p:nvPr/>
        </p:nvGrpSpPr>
        <p:grpSpPr>
          <a:xfrm>
            <a:off x="10491324" y="319153"/>
            <a:ext cx="1510682" cy="1468430"/>
            <a:chOff x="10512344" y="348942"/>
            <a:chExt cx="1510682" cy="1468430"/>
          </a:xfrm>
        </p:grpSpPr>
        <p:sp>
          <p:nvSpPr>
            <p:cNvPr id="12" name="Star: 5 Points 11">
              <a:extLst>
                <a:ext uri="{FF2B5EF4-FFF2-40B4-BE49-F238E27FC236}">
                  <a16:creationId xmlns:a16="http://schemas.microsoft.com/office/drawing/2014/main" id="{58004821-02E3-4BEE-8708-6FD0D7CD7F98}"/>
                </a:ext>
              </a:extLst>
            </p:cNvPr>
            <p:cNvSpPr/>
            <p:nvPr/>
          </p:nvSpPr>
          <p:spPr>
            <a:xfrm rot="1328725">
              <a:off x="10803826" y="348942"/>
              <a:ext cx="1219200" cy="113511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E2CADDC-7BAA-4C51-AD35-2FC74033EBA9}"/>
                </a:ext>
              </a:extLst>
            </p:cNvPr>
            <p:cNvSpPr txBox="1"/>
            <p:nvPr/>
          </p:nvSpPr>
          <p:spPr>
            <a:xfrm rot="1328725">
              <a:off x="10512344" y="1448040"/>
              <a:ext cx="1219200" cy="369332"/>
            </a:xfrm>
            <a:prstGeom prst="rect">
              <a:avLst/>
            </a:prstGeom>
            <a:noFill/>
          </p:spPr>
          <p:txBody>
            <a:bodyPr wrap="square" rtlCol="0">
              <a:spAutoFit/>
            </a:bodyPr>
            <a:lstStyle/>
            <a:p>
              <a:r>
                <a:rPr lang="en-US" b="1" dirty="0">
                  <a:solidFill>
                    <a:srgbClr val="4B2E83"/>
                  </a:solidFill>
                  <a:latin typeface="Open Sans" panose="020B0606030504020204"/>
                </a:rPr>
                <a:t>Big Idea!</a:t>
              </a:r>
            </a:p>
          </p:txBody>
        </p:sp>
      </p:grpSp>
      <p:sp>
        <p:nvSpPr>
          <p:cNvPr id="4" name="Title 3">
            <a:extLst>
              <a:ext uri="{FF2B5EF4-FFF2-40B4-BE49-F238E27FC236}">
                <a16:creationId xmlns:a16="http://schemas.microsoft.com/office/drawing/2014/main" id="{CD5541BE-D00A-89FF-90FE-FBD6BFA49614}"/>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pic>
        <p:nvPicPr>
          <p:cNvPr id="5" name="Picture 4">
            <a:extLst>
              <a:ext uri="{FF2B5EF4-FFF2-40B4-BE49-F238E27FC236}">
                <a16:creationId xmlns:a16="http://schemas.microsoft.com/office/drawing/2014/main" id="{ACF2678E-2490-D696-BAB6-1D2F3F709CD9}"/>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137985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BD3A62-0824-44CB-8003-9F55991674E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43AEA1FF-505F-4B4B-8010-38990AF72763}"/>
              </a:ext>
            </a:extLst>
          </p:cNvPr>
          <p:cNvSpPr txBox="1">
            <a:spLocks/>
          </p:cNvSpPr>
          <p:nvPr/>
        </p:nvSpPr>
        <p:spPr>
          <a:xfrm>
            <a:off x="2" y="1623930"/>
            <a:ext cx="12191999" cy="2010615"/>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933"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Proposals are </a:t>
            </a:r>
            <a:r>
              <a:rPr kumimoji="0" lang="en-US" sz="2933" b="1"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not</a:t>
            </a:r>
            <a:r>
              <a:rPr kumimoji="0" lang="en-US" sz="2933"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manuscripts </a:t>
            </a:r>
          </a:p>
          <a:p>
            <a:pPr marL="609585" marR="0" lvl="0" indent="-304792" algn="l" defTabSz="609585" rtl="0" eaLnBrk="1" fontAlgn="auto" latinLnBrk="0" hangingPunct="1">
              <a:lnSpc>
                <a:spcPct val="100000"/>
              </a:lnSpc>
              <a:spcBef>
                <a:spcPts val="1600"/>
              </a:spcBef>
              <a:spcAft>
                <a:spcPts val="0"/>
              </a:spcAft>
              <a:buClrTx/>
              <a:buSzTx/>
              <a:buFont typeface="Arial"/>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Manuscripts: </a:t>
            </a:r>
            <a:r>
              <a:rPr kumimoji="0" lang="en-US" sz="240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Reader is reading because they’re interested, wanting to learn</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133"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Reader is patient</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133"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Punch is in the conclusion – arguments build slowly </a:t>
            </a:r>
            <a:r>
              <a:rPr lang="en-US" sz="2133" dirty="0">
                <a:solidFill>
                  <a:srgbClr val="000000"/>
                </a:solidFill>
                <a:latin typeface="Open Sans" panose="020B0606030504020204"/>
                <a:cs typeface="Arial" panose="020B0604020202020204" pitchFamily="34" charset="0"/>
              </a:rPr>
              <a:t>throughout to </a:t>
            </a:r>
            <a:r>
              <a:rPr kumimoji="0" lang="en-US" sz="2133"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“punch” at end</a:t>
            </a:r>
          </a:p>
        </p:txBody>
      </p:sp>
      <p:sp>
        <p:nvSpPr>
          <p:cNvPr id="4" name="Explosion: 14 Points 3">
            <a:extLst>
              <a:ext uri="{FF2B5EF4-FFF2-40B4-BE49-F238E27FC236}">
                <a16:creationId xmlns:a16="http://schemas.microsoft.com/office/drawing/2014/main" id="{E8FE0399-79AC-4469-A6EC-0BE1319873C8}"/>
              </a:ext>
            </a:extLst>
          </p:cNvPr>
          <p:cNvSpPr/>
          <p:nvPr/>
        </p:nvSpPr>
        <p:spPr>
          <a:xfrm rot="7548522">
            <a:off x="8357564" y="3930782"/>
            <a:ext cx="1828800" cy="2301785"/>
          </a:xfrm>
          <a:prstGeom prst="irregularSeal2">
            <a:avLst/>
          </a:prstGeom>
          <a:solidFill>
            <a:srgbClr val="AA0000"/>
          </a:solidFill>
          <a:ln>
            <a:noFill/>
          </a:ln>
          <a:effectLst>
            <a:outerShdw blurRad="40000" dist="23000" dir="5400000" sx="108000" sy="108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DF42FEE-829B-4266-A69B-C92D1E50A213}"/>
              </a:ext>
            </a:extLst>
          </p:cNvPr>
          <p:cNvCxnSpPr/>
          <p:nvPr/>
        </p:nvCxnSpPr>
        <p:spPr>
          <a:xfrm>
            <a:off x="2894023" y="4775444"/>
            <a:ext cx="5429250" cy="0"/>
          </a:xfrm>
          <a:prstGeom prst="straightConnector1">
            <a:avLst/>
          </a:prstGeom>
          <a:ln w="254000">
            <a:solidFill>
              <a:srgbClr val="C00000">
                <a:alpha val="95000"/>
              </a:srgbClr>
            </a:solidFill>
            <a:tailEnd type="triangle"/>
          </a:ln>
        </p:spPr>
        <p:style>
          <a:lnRef idx="2">
            <a:schemeClr val="accent1"/>
          </a:lnRef>
          <a:fillRef idx="0">
            <a:schemeClr val="accent1"/>
          </a:fillRef>
          <a:effectRef idx="1">
            <a:schemeClr val="accent1"/>
          </a:effectRef>
          <a:fontRef idx="minor">
            <a:schemeClr val="tx1"/>
          </a:fontRef>
        </p:style>
      </p:cxnSp>
      <p:sp>
        <p:nvSpPr>
          <p:cNvPr id="5" name="Title 3">
            <a:extLst>
              <a:ext uri="{FF2B5EF4-FFF2-40B4-BE49-F238E27FC236}">
                <a16:creationId xmlns:a16="http://schemas.microsoft.com/office/drawing/2014/main" id="{71FE4BEF-EC66-3E95-0776-8CF841369CCE}"/>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pic>
        <p:nvPicPr>
          <p:cNvPr id="6" name="Picture 5">
            <a:extLst>
              <a:ext uri="{FF2B5EF4-FFF2-40B4-BE49-F238E27FC236}">
                <a16:creationId xmlns:a16="http://schemas.microsoft.com/office/drawing/2014/main" id="{306FD4E8-AF7E-D878-E033-E708D3FFE2D0}"/>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134384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CEF75-97A1-881A-C1E8-094308D85E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AC2F98-3D5E-7604-8DD4-BBC5AFC659A8}"/>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EE444E7C-A47D-6339-5EC0-C632AA8C24D2}"/>
              </a:ext>
            </a:extLst>
          </p:cNvPr>
          <p:cNvSpPr txBox="1">
            <a:spLocks/>
          </p:cNvSpPr>
          <p:nvPr/>
        </p:nvSpPr>
        <p:spPr>
          <a:xfrm>
            <a:off x="2" y="1494845"/>
            <a:ext cx="12223801" cy="4770120"/>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indent="0" defTabSz="609585">
              <a:spcBef>
                <a:spcPts val="2400"/>
              </a:spcBef>
              <a:buSzPct val="120000"/>
              <a:buNone/>
              <a:defRPr/>
            </a:pPr>
            <a:r>
              <a:rPr lang="en-US" sz="2600" b="1" dirty="0">
                <a:solidFill>
                  <a:srgbClr val="4B2E83"/>
                </a:solidFill>
                <a:latin typeface="Open Sans" panose="020B0606030504020204"/>
                <a:cs typeface="Arial" panose="020B0604020202020204" pitchFamily="34" charset="0"/>
              </a:rPr>
              <a:t>Better positioning = increased competitiveness</a:t>
            </a:r>
          </a:p>
        </p:txBody>
      </p:sp>
      <p:sp>
        <p:nvSpPr>
          <p:cNvPr id="2" name="Title 3">
            <a:extLst>
              <a:ext uri="{FF2B5EF4-FFF2-40B4-BE49-F238E27FC236}">
                <a16:creationId xmlns:a16="http://schemas.microsoft.com/office/drawing/2014/main" id="{4B9ABAB3-C94D-02A4-1BC5-C64F83599409}"/>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Positioning for funding success</a:t>
            </a:r>
          </a:p>
        </p:txBody>
      </p:sp>
      <p:pic>
        <p:nvPicPr>
          <p:cNvPr id="4" name="Picture 3">
            <a:extLst>
              <a:ext uri="{FF2B5EF4-FFF2-40B4-BE49-F238E27FC236}">
                <a16:creationId xmlns:a16="http://schemas.microsoft.com/office/drawing/2014/main" id="{8808B8D4-B3E2-DAE6-E727-D8BFB8A9100C}"/>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pic>
        <p:nvPicPr>
          <p:cNvPr id="5" name="Picture 4">
            <a:extLst>
              <a:ext uri="{FF2B5EF4-FFF2-40B4-BE49-F238E27FC236}">
                <a16:creationId xmlns:a16="http://schemas.microsoft.com/office/drawing/2014/main" id="{8FD65D77-B582-5CB8-9ECB-BE09221E78AF}"/>
              </a:ext>
            </a:extLst>
          </p:cNvPr>
          <p:cNvPicPr>
            <a:picLocks noChangeAspect="1"/>
          </p:cNvPicPr>
          <p:nvPr/>
        </p:nvPicPr>
        <p:blipFill rotWithShape="1">
          <a:blip r:embed="rId4"/>
          <a:srcRect b="9511"/>
          <a:stretch/>
        </p:blipFill>
        <p:spPr>
          <a:xfrm>
            <a:off x="7205473" y="4277065"/>
            <a:ext cx="4669536" cy="2633841"/>
          </a:xfrm>
          <a:prstGeom prst="rect">
            <a:avLst/>
          </a:prstGeom>
        </p:spPr>
      </p:pic>
    </p:spTree>
    <p:extLst>
      <p:ext uri="{BB962C8B-B14F-4D97-AF65-F5344CB8AC3E}">
        <p14:creationId xmlns:p14="http://schemas.microsoft.com/office/powerpoint/2010/main" val="3666648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CC41E809-26AE-8BF6-92E6-F3E781CFC66C}"/>
              </a:ext>
            </a:extLst>
          </p:cNvPr>
          <p:cNvCxnSpPr>
            <a:cxnSpLocks/>
          </p:cNvCxnSpPr>
          <p:nvPr/>
        </p:nvCxnSpPr>
        <p:spPr>
          <a:xfrm>
            <a:off x="3223260" y="5118155"/>
            <a:ext cx="6757360" cy="0"/>
          </a:xfrm>
          <a:prstGeom prst="straightConnector1">
            <a:avLst/>
          </a:prstGeom>
          <a:ln w="254000">
            <a:solidFill>
              <a:schemeClr val="accent1">
                <a:alpha val="1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5DBD3A62-0824-44CB-8003-9F55991674E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43AEA1FF-505F-4B4B-8010-38990AF72763}"/>
              </a:ext>
            </a:extLst>
          </p:cNvPr>
          <p:cNvSpPr txBox="1">
            <a:spLocks/>
          </p:cNvSpPr>
          <p:nvPr/>
        </p:nvSpPr>
        <p:spPr>
          <a:xfrm>
            <a:off x="2" y="1623931"/>
            <a:ext cx="12191999" cy="2544030"/>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933"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Proposals are </a:t>
            </a:r>
            <a:r>
              <a:rPr kumimoji="0" lang="en-US" sz="2933" b="1"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not</a:t>
            </a:r>
            <a:r>
              <a:rPr kumimoji="0" lang="en-US" sz="2933"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manuscripts </a:t>
            </a:r>
          </a:p>
          <a:p>
            <a:pPr marL="609585" marR="0" lvl="0" indent="-304792" algn="l" defTabSz="609585" rtl="0" eaLnBrk="1" fontAlgn="auto" latinLnBrk="0" hangingPunct="1">
              <a:lnSpc>
                <a:spcPct val="100000"/>
              </a:lnSpc>
              <a:spcBef>
                <a:spcPts val="2400"/>
              </a:spcBef>
              <a:spcAft>
                <a:spcPts val="0"/>
              </a:spcAft>
              <a:buClrTx/>
              <a:buSzTx/>
              <a:buFont typeface="Arial"/>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Proposals: </a:t>
            </a:r>
            <a:r>
              <a:rPr kumimoji="0" lang="en-US" sz="240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Reader is reading because they owe it to the sponsor</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133"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Reader quickly assessing where it stands among its peers, is it worth investing in</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lang="en-US" sz="2133" dirty="0">
                <a:solidFill>
                  <a:srgbClr val="000000"/>
                </a:solidFill>
                <a:latin typeface="Open Sans" panose="020B0606030504020204"/>
                <a:cs typeface="Arial" panose="020B0604020202020204" pitchFamily="34" charset="0"/>
              </a:rPr>
              <a:t>Alert to</a:t>
            </a:r>
            <a:r>
              <a:rPr kumimoji="0" lang="en-US" sz="2133"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fatal flaws so they can say ‘no’ and move on to the next one</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133"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Punch is up front – </a:t>
            </a:r>
            <a:r>
              <a:rPr lang="en-US" sz="2133" dirty="0">
                <a:solidFill>
                  <a:srgbClr val="000000"/>
                </a:solidFill>
                <a:latin typeface="Open Sans" panose="020B0606030504020204"/>
                <a:cs typeface="Arial" panose="020B0604020202020204" pitchFamily="34" charset="0"/>
              </a:rPr>
              <a:t>do not have the luxury of slow build</a:t>
            </a:r>
          </a:p>
        </p:txBody>
      </p:sp>
      <p:cxnSp>
        <p:nvCxnSpPr>
          <p:cNvPr id="13" name="Straight Arrow Connector 12">
            <a:extLst>
              <a:ext uri="{FF2B5EF4-FFF2-40B4-BE49-F238E27FC236}">
                <a16:creationId xmlns:a16="http://schemas.microsoft.com/office/drawing/2014/main" id="{A6D5DF9D-B59B-4451-ABF6-D3217C4A7E24}"/>
              </a:ext>
            </a:extLst>
          </p:cNvPr>
          <p:cNvCxnSpPr>
            <a:cxnSpLocks/>
          </p:cNvCxnSpPr>
          <p:nvPr/>
        </p:nvCxnSpPr>
        <p:spPr>
          <a:xfrm>
            <a:off x="3223260" y="5133148"/>
            <a:ext cx="6757360" cy="0"/>
          </a:xfrm>
          <a:prstGeom prst="straightConnector1">
            <a:avLst/>
          </a:prstGeom>
          <a:ln w="254000">
            <a:solidFill>
              <a:srgbClr val="C00000">
                <a:alpha val="95000"/>
              </a:srgbClr>
            </a:solidFill>
            <a:tailEnd type="triangle"/>
          </a:ln>
        </p:spPr>
        <p:style>
          <a:lnRef idx="2">
            <a:schemeClr val="accent1"/>
          </a:lnRef>
          <a:fillRef idx="0">
            <a:schemeClr val="accent1"/>
          </a:fillRef>
          <a:effectRef idx="1">
            <a:schemeClr val="accent1"/>
          </a:effectRef>
          <a:fontRef idx="minor">
            <a:schemeClr val="tx1"/>
          </a:fontRef>
        </p:style>
      </p:cxnSp>
      <p:sp>
        <p:nvSpPr>
          <p:cNvPr id="12" name="Explosion: 14 Points 11">
            <a:extLst>
              <a:ext uri="{FF2B5EF4-FFF2-40B4-BE49-F238E27FC236}">
                <a16:creationId xmlns:a16="http://schemas.microsoft.com/office/drawing/2014/main" id="{DA732855-06B5-4226-95FF-91564A4511FF}"/>
              </a:ext>
            </a:extLst>
          </p:cNvPr>
          <p:cNvSpPr/>
          <p:nvPr/>
        </p:nvSpPr>
        <p:spPr>
          <a:xfrm rot="7548522">
            <a:off x="3888431" y="4185615"/>
            <a:ext cx="1828800" cy="2301785"/>
          </a:xfrm>
          <a:prstGeom prst="irregularSeal2">
            <a:avLst/>
          </a:prstGeom>
          <a:solidFill>
            <a:srgbClr val="AA0000"/>
          </a:solidFill>
          <a:ln>
            <a:noFill/>
          </a:ln>
          <a:effectLst>
            <a:outerShdw blurRad="40000" dist="23000" dir="5400000" sx="108000" sy="108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C66181C-B2D2-28A3-6C9D-C088276ED12F}"/>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pic>
        <p:nvPicPr>
          <p:cNvPr id="5" name="Picture 4">
            <a:extLst>
              <a:ext uri="{FF2B5EF4-FFF2-40B4-BE49-F238E27FC236}">
                <a16:creationId xmlns:a16="http://schemas.microsoft.com/office/drawing/2014/main" id="{788209BA-A1C9-DDC3-1EE9-4CF70D2E8952}"/>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7" name="Explosion: 14 Points 6">
            <a:extLst>
              <a:ext uri="{FF2B5EF4-FFF2-40B4-BE49-F238E27FC236}">
                <a16:creationId xmlns:a16="http://schemas.microsoft.com/office/drawing/2014/main" id="{95459CA3-F325-9154-2CC4-5C35C6F730AF}"/>
              </a:ext>
            </a:extLst>
          </p:cNvPr>
          <p:cNvSpPr/>
          <p:nvPr/>
        </p:nvSpPr>
        <p:spPr>
          <a:xfrm rot="7548522">
            <a:off x="3888431" y="4170622"/>
            <a:ext cx="1828800" cy="2301785"/>
          </a:xfrm>
          <a:prstGeom prst="irregularSeal2">
            <a:avLst/>
          </a:prstGeom>
          <a:solidFill>
            <a:srgbClr val="AA0000">
              <a:alpha val="14902"/>
            </a:srgbClr>
          </a:solidFill>
          <a:ln>
            <a:noFill/>
          </a:ln>
          <a:effectLst>
            <a:outerShdw blurRad="40000" dist="23000" dir="5400000" sx="108000" sy="108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079964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1B080A-AC86-5E50-7D8A-0805B606DA7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3103561-DB36-12B6-7E91-8626FDF63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79096">
            <a:off x="9248190" y="1611298"/>
            <a:ext cx="3640808" cy="3657941"/>
          </a:xfrm>
          <a:prstGeom prst="rect">
            <a:avLst/>
          </a:prstGeom>
        </p:spPr>
      </p:pic>
      <p:sp>
        <p:nvSpPr>
          <p:cNvPr id="10" name="Rectangle 9">
            <a:extLst>
              <a:ext uri="{FF2B5EF4-FFF2-40B4-BE49-F238E27FC236}">
                <a16:creationId xmlns:a16="http://schemas.microsoft.com/office/drawing/2014/main" id="{062E020F-A71F-A7D8-4A91-91F9AC935FB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D31BAC88-CB2A-B8FB-8C86-1FDFB4615050}"/>
              </a:ext>
            </a:extLst>
          </p:cNvPr>
          <p:cNvSpPr txBox="1">
            <a:spLocks/>
          </p:cNvSpPr>
          <p:nvPr/>
        </p:nvSpPr>
        <p:spPr>
          <a:xfrm>
            <a:off x="2" y="1623930"/>
            <a:ext cx="12191999" cy="5113964"/>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933"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Proposals are </a:t>
            </a:r>
            <a:r>
              <a:rPr kumimoji="0" lang="en-US" sz="2933" b="1"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not</a:t>
            </a:r>
            <a:r>
              <a:rPr kumimoji="0" lang="en-US" sz="2933"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manuscripts </a:t>
            </a:r>
          </a:p>
          <a:p>
            <a:pPr marL="609585" marR="0" lvl="0" indent="-304792" algn="l" defTabSz="609585" rtl="0" eaLnBrk="1" fontAlgn="auto" latinLnBrk="0" hangingPunct="1">
              <a:lnSpc>
                <a:spcPct val="100000"/>
              </a:lnSpc>
              <a:spcBef>
                <a:spcPts val="24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Proposals: </a:t>
            </a:r>
            <a:r>
              <a:rPr kumimoji="0" lang="en-US" sz="240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Reader is reading because they owe it to the sponsor</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133"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Reader quickly assessing where it stands among its peers, is it worth investing in</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133"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Alert to fatal flaws so they can say ‘no’ and move on to the next one</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133"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Punch is up front – do not have the luxury of slow build</a:t>
            </a:r>
          </a:p>
          <a:p>
            <a:pPr marL="631825" marR="0" lvl="1" indent="-342900" algn="l" defTabSz="609585" rtl="0" eaLnBrk="1" fontAlgn="auto" latinLnBrk="0" hangingPunct="1">
              <a:lnSpc>
                <a:spcPct val="100000"/>
              </a:lnSpc>
              <a:spcBef>
                <a:spcPts val="300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88099"/>
              </a:solidFill>
              <a:effectLst/>
              <a:uLnTx/>
              <a:uFillTx/>
              <a:latin typeface="Open Sans" panose="020B0606030504020204"/>
              <a:ea typeface="+mn-ea"/>
              <a:cs typeface="Arial" panose="020B0604020202020204" pitchFamily="34" charset="0"/>
            </a:endParaRPr>
          </a:p>
          <a:p>
            <a:pPr marL="288925" marR="0" lvl="1" indent="0" algn="l" defTabSz="609585" rtl="0" eaLnBrk="1" fontAlgn="auto" latinLnBrk="0" hangingPunct="1">
              <a:lnSpc>
                <a:spcPct val="100000"/>
              </a:lnSpc>
              <a:spcBef>
                <a:spcPts val="5400"/>
              </a:spcBef>
              <a:spcAft>
                <a:spcPts val="0"/>
              </a:spcAft>
              <a:buClrTx/>
              <a:buSzTx/>
              <a:buNone/>
              <a:tabLst/>
              <a:defRPr/>
            </a:pPr>
            <a:endParaRPr kumimoji="0" lang="en-US" sz="2400" b="1" i="0" u="none" strike="noStrike" kern="1200" cap="none" spc="0" normalizeH="0" baseline="0" noProof="0" dirty="0">
              <a:ln>
                <a:noFill/>
              </a:ln>
              <a:solidFill>
                <a:srgbClr val="088099"/>
              </a:solidFill>
              <a:effectLst/>
              <a:uLnTx/>
              <a:uFillTx/>
              <a:latin typeface="Open Sans" panose="020B0606030504020204"/>
              <a:ea typeface="+mn-ea"/>
              <a:cs typeface="Arial" panose="020B0604020202020204" pitchFamily="34" charset="0"/>
            </a:endParaRPr>
          </a:p>
          <a:p>
            <a:pPr marL="631825" marR="0" lvl="1" indent="-342900" algn="l" defTabSz="609585" rtl="0" eaLnBrk="1" fontAlgn="auto" latinLnBrk="0" hangingPunct="1">
              <a:lnSpc>
                <a:spcPct val="100000"/>
              </a:lnSpc>
              <a:spcBef>
                <a:spcPts val="3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The 20-minute / first-page rule</a:t>
            </a:r>
            <a:r>
              <a:rPr kumimoji="0" lang="en-US" sz="2400" b="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Must catch attention early and keep it</a:t>
            </a:r>
            <a:endPar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endParaRPr>
          </a:p>
        </p:txBody>
      </p:sp>
      <p:sp>
        <p:nvSpPr>
          <p:cNvPr id="5" name="Title 3">
            <a:extLst>
              <a:ext uri="{FF2B5EF4-FFF2-40B4-BE49-F238E27FC236}">
                <a16:creationId xmlns:a16="http://schemas.microsoft.com/office/drawing/2014/main" id="{781A05E2-C10F-F452-1C93-4CB103E1D9E8}"/>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pic>
        <p:nvPicPr>
          <p:cNvPr id="6" name="Picture 5">
            <a:extLst>
              <a:ext uri="{FF2B5EF4-FFF2-40B4-BE49-F238E27FC236}">
                <a16:creationId xmlns:a16="http://schemas.microsoft.com/office/drawing/2014/main" id="{9CAAF0DD-C0D6-ECDB-AF76-3BFD368DCA9B}"/>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12" name="Explosion: 14 Points 11">
            <a:extLst>
              <a:ext uri="{FF2B5EF4-FFF2-40B4-BE49-F238E27FC236}">
                <a16:creationId xmlns:a16="http://schemas.microsoft.com/office/drawing/2014/main" id="{6F43DA56-470B-9CAF-5E47-E329EF78AB15}"/>
              </a:ext>
            </a:extLst>
          </p:cNvPr>
          <p:cNvSpPr/>
          <p:nvPr/>
        </p:nvSpPr>
        <p:spPr>
          <a:xfrm rot="7548522">
            <a:off x="3888431" y="4170622"/>
            <a:ext cx="1828800" cy="2301785"/>
          </a:xfrm>
          <a:prstGeom prst="irregularSeal2">
            <a:avLst/>
          </a:prstGeom>
          <a:solidFill>
            <a:srgbClr val="AA0000">
              <a:alpha val="14902"/>
            </a:srgbClr>
          </a:solidFill>
          <a:ln>
            <a:noFill/>
          </a:ln>
          <a:effectLst>
            <a:outerShdw blurRad="40000" dist="23000" dir="5400000" sx="108000" sy="108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cxnSp>
        <p:nvCxnSpPr>
          <p:cNvPr id="13" name="Straight Arrow Connector 12">
            <a:extLst>
              <a:ext uri="{FF2B5EF4-FFF2-40B4-BE49-F238E27FC236}">
                <a16:creationId xmlns:a16="http://schemas.microsoft.com/office/drawing/2014/main" id="{FFDFE151-55C5-1DA4-7DC7-942943F6C084}"/>
              </a:ext>
            </a:extLst>
          </p:cNvPr>
          <p:cNvCxnSpPr>
            <a:cxnSpLocks/>
          </p:cNvCxnSpPr>
          <p:nvPr/>
        </p:nvCxnSpPr>
        <p:spPr>
          <a:xfrm>
            <a:off x="3223260" y="5118155"/>
            <a:ext cx="6757360" cy="0"/>
          </a:xfrm>
          <a:prstGeom prst="straightConnector1">
            <a:avLst/>
          </a:prstGeom>
          <a:ln w="254000">
            <a:solidFill>
              <a:srgbClr val="C00000">
                <a:alpha val="15000"/>
              </a:srgb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57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BD3A62-0824-44CB-8003-9F55991674E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609B4ACE-A305-481F-B59E-E3AD3667879E}"/>
              </a:ext>
            </a:extLst>
          </p:cNvPr>
          <p:cNvPicPr>
            <a:picLocks noChangeAspect="1"/>
          </p:cNvPicPr>
          <p:nvPr/>
        </p:nvPicPr>
        <p:blipFill>
          <a:blip r:embed="rId3"/>
          <a:stretch>
            <a:fillRect/>
          </a:stretch>
        </p:blipFill>
        <p:spPr>
          <a:xfrm>
            <a:off x="1994244" y="1174260"/>
            <a:ext cx="8203513" cy="5401904"/>
          </a:xfrm>
          <a:prstGeom prst="rect">
            <a:avLst/>
          </a:prstGeom>
        </p:spPr>
      </p:pic>
      <p:sp>
        <p:nvSpPr>
          <p:cNvPr id="9" name="TextBox 8">
            <a:extLst>
              <a:ext uri="{FF2B5EF4-FFF2-40B4-BE49-F238E27FC236}">
                <a16:creationId xmlns:a16="http://schemas.microsoft.com/office/drawing/2014/main" id="{B1A22DEB-1ABF-4144-B745-F6F9D4CA55E6}"/>
              </a:ext>
            </a:extLst>
          </p:cNvPr>
          <p:cNvSpPr txBox="1"/>
          <p:nvPr/>
        </p:nvSpPr>
        <p:spPr>
          <a:xfrm>
            <a:off x="621709" y="6529706"/>
            <a:ext cx="10948579"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333" b="0" i="1" u="none" strike="noStrike" kern="1200" cap="none" spc="0" normalizeH="0" baseline="0" noProof="0">
                <a:ln>
                  <a:noFill/>
                </a:ln>
                <a:solidFill>
                  <a:srgbClr val="000000"/>
                </a:solidFill>
                <a:effectLst/>
                <a:uLnTx/>
                <a:uFillTx/>
                <a:latin typeface="Open Sans" panose="020B0606030504020204"/>
                <a:ea typeface="+mn-ea"/>
                <a:cs typeface="Helvetica" panose="020B0604020202020204" pitchFamily="34" charset="0"/>
              </a:rPr>
              <a:t>Source: Porter, R. (2007). Why Academics Have a Hard Time Writing Good Grant Proposals. Journal of Research Administration, 38(2), 37-43.</a:t>
            </a:r>
          </a:p>
        </p:txBody>
      </p:sp>
      <p:sp>
        <p:nvSpPr>
          <p:cNvPr id="14" name="Rectangle 13">
            <a:extLst>
              <a:ext uri="{FF2B5EF4-FFF2-40B4-BE49-F238E27FC236}">
                <a16:creationId xmlns:a16="http://schemas.microsoft.com/office/drawing/2014/main" id="{D118D295-05F1-4F9A-8C70-854ACFBE0F08}"/>
              </a:ext>
            </a:extLst>
          </p:cNvPr>
          <p:cNvSpPr/>
          <p:nvPr/>
        </p:nvSpPr>
        <p:spPr>
          <a:xfrm>
            <a:off x="2532684" y="2595423"/>
            <a:ext cx="2994660" cy="316694"/>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113F87-4DCD-4C76-B454-89E9B5EFFC74}"/>
              </a:ext>
            </a:extLst>
          </p:cNvPr>
          <p:cNvSpPr/>
          <p:nvPr/>
        </p:nvSpPr>
        <p:spPr>
          <a:xfrm>
            <a:off x="6536994" y="2598382"/>
            <a:ext cx="2994660" cy="316694"/>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A8D461-9221-4322-9514-AF8638F4CBE2}"/>
              </a:ext>
            </a:extLst>
          </p:cNvPr>
          <p:cNvSpPr/>
          <p:nvPr/>
        </p:nvSpPr>
        <p:spPr>
          <a:xfrm>
            <a:off x="6536994" y="3682206"/>
            <a:ext cx="2994660" cy="316694"/>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38B046-057A-4545-BE10-BB2B25CC02A3}"/>
              </a:ext>
            </a:extLst>
          </p:cNvPr>
          <p:cNvSpPr/>
          <p:nvPr/>
        </p:nvSpPr>
        <p:spPr>
          <a:xfrm>
            <a:off x="2532684" y="3682206"/>
            <a:ext cx="2994660" cy="316694"/>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20F8401-8E6F-4C71-91C5-9B14C8F5F098}"/>
              </a:ext>
            </a:extLst>
          </p:cNvPr>
          <p:cNvSpPr/>
          <p:nvPr/>
        </p:nvSpPr>
        <p:spPr>
          <a:xfrm>
            <a:off x="2532684" y="2045989"/>
            <a:ext cx="2994660" cy="316694"/>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9323AA4-6592-4130-BE66-90EC386BC68A}"/>
              </a:ext>
            </a:extLst>
          </p:cNvPr>
          <p:cNvSpPr/>
          <p:nvPr/>
        </p:nvSpPr>
        <p:spPr>
          <a:xfrm>
            <a:off x="6536994" y="2045989"/>
            <a:ext cx="2994660" cy="316694"/>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08C7A341-2F07-995A-17AC-CF5449673C20}"/>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spTree>
    <p:extLst>
      <p:ext uri="{BB962C8B-B14F-4D97-AF65-F5344CB8AC3E}">
        <p14:creationId xmlns:p14="http://schemas.microsoft.com/office/powerpoint/2010/main" val="1430715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3F3935-597D-43D7-A5FA-A790DADFAD95}"/>
              </a:ext>
            </a:extLst>
          </p:cNvPr>
          <p:cNvSpPr/>
          <p:nvPr/>
        </p:nvSpPr>
        <p:spPr>
          <a:xfrm>
            <a:off x="7399869" y="3077623"/>
            <a:ext cx="4823935" cy="38275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DBD3A62-0824-44CB-8003-9F55991674E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A104BF55-2A57-40A0-8483-790A3FC9FD45}"/>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D6D7960A-4090-4D08-BE85-065176864E4B}"/>
              </a:ext>
            </a:extLst>
          </p:cNvPr>
          <p:cNvGrpSpPr/>
          <p:nvPr/>
        </p:nvGrpSpPr>
        <p:grpSpPr>
          <a:xfrm>
            <a:off x="1301416" y="3369910"/>
            <a:ext cx="8871283" cy="2566775"/>
            <a:chOff x="224591" y="1620215"/>
            <a:chExt cx="8871283" cy="2566774"/>
          </a:xfrm>
        </p:grpSpPr>
        <p:pic>
          <p:nvPicPr>
            <p:cNvPr id="31" name="Picture 30">
              <a:extLst>
                <a:ext uri="{FF2B5EF4-FFF2-40B4-BE49-F238E27FC236}">
                  <a16:creationId xmlns:a16="http://schemas.microsoft.com/office/drawing/2014/main" id="{56610904-E187-42DD-8919-B49A13CD172F}"/>
                </a:ext>
              </a:extLst>
            </p:cNvPr>
            <p:cNvPicPr>
              <a:picLocks noChangeAspect="1"/>
            </p:cNvPicPr>
            <p:nvPr/>
          </p:nvPicPr>
          <p:blipFill rotWithShape="1">
            <a:blip r:embed="rId3"/>
            <a:srcRect l="853" t="2919" r="1513" b="3129"/>
            <a:stretch/>
          </p:blipFill>
          <p:spPr>
            <a:xfrm>
              <a:off x="336885" y="1620252"/>
              <a:ext cx="8277726" cy="2566737"/>
            </a:xfrm>
            <a:prstGeom prst="rect">
              <a:avLst/>
            </a:prstGeom>
          </p:spPr>
        </p:pic>
        <p:sp>
          <p:nvSpPr>
            <p:cNvPr id="32" name="Rectangle 31">
              <a:extLst>
                <a:ext uri="{FF2B5EF4-FFF2-40B4-BE49-F238E27FC236}">
                  <a16:creationId xmlns:a16="http://schemas.microsoft.com/office/drawing/2014/main" id="{9661B3A2-14D0-46EC-A355-1DC0DE541182}"/>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EEA993CC-2887-4134-AD21-BF6C6C872D5F}"/>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34" name="TextBox 33">
              <a:extLst>
                <a:ext uri="{FF2B5EF4-FFF2-40B4-BE49-F238E27FC236}">
                  <a16:creationId xmlns:a16="http://schemas.microsoft.com/office/drawing/2014/main" id="{3C7E432C-8F6C-4D25-BB02-26FA1A8BA393}"/>
                </a:ext>
              </a:extLst>
            </p:cNvPr>
            <p:cNvSpPr txBox="1"/>
            <p:nvPr/>
          </p:nvSpPr>
          <p:spPr>
            <a:xfrm rot="19374285">
              <a:off x="2276518" y="2545829"/>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35" name="TextBox 34">
              <a:extLst>
                <a:ext uri="{FF2B5EF4-FFF2-40B4-BE49-F238E27FC236}">
                  <a16:creationId xmlns:a16="http://schemas.microsoft.com/office/drawing/2014/main" id="{28D80859-FCC6-4D5C-9C2F-98135CF3B601}"/>
                </a:ext>
              </a:extLst>
            </p:cNvPr>
            <p:cNvSpPr txBox="1"/>
            <p:nvPr/>
          </p:nvSpPr>
          <p:spPr>
            <a:xfrm>
              <a:off x="4301290" y="1620215"/>
              <a:ext cx="145983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sp>
          <p:nvSpPr>
            <p:cNvPr id="36" name="TextBox 35">
              <a:extLst>
                <a:ext uri="{FF2B5EF4-FFF2-40B4-BE49-F238E27FC236}">
                  <a16:creationId xmlns:a16="http://schemas.microsoft.com/office/drawing/2014/main" id="{5BA55382-729D-4277-8373-ACFC543AE32A}"/>
                </a:ext>
              </a:extLst>
            </p:cNvPr>
            <p:cNvSpPr txBox="1"/>
            <p:nvPr/>
          </p:nvSpPr>
          <p:spPr>
            <a:xfrm rot="2907341">
              <a:off x="5594381" y="2449450"/>
              <a:ext cx="155881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37" name="TextBox 36">
              <a:extLst>
                <a:ext uri="{FF2B5EF4-FFF2-40B4-BE49-F238E27FC236}">
                  <a16:creationId xmlns:a16="http://schemas.microsoft.com/office/drawing/2014/main" id="{2B0D0F44-FA4B-41EA-900A-85300FF9ADE5}"/>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9" name="Content Placeholder 4">
            <a:extLst>
              <a:ext uri="{FF2B5EF4-FFF2-40B4-BE49-F238E27FC236}">
                <a16:creationId xmlns:a16="http://schemas.microsoft.com/office/drawing/2014/main" id="{FFD291D1-5C2C-42DF-A5F9-A433B07C3FB6}"/>
              </a:ext>
            </a:extLst>
          </p:cNvPr>
          <p:cNvSpPr>
            <a:spLocks noGrp="1"/>
          </p:cNvSpPr>
          <p:nvPr>
            <p:ph idx="1"/>
          </p:nvPr>
        </p:nvSpPr>
        <p:spPr>
          <a:xfrm>
            <a:off x="2" y="1341120"/>
            <a:ext cx="12223801" cy="1612645"/>
          </a:xfrm>
        </p:spPr>
        <p:txBody>
          <a:bodyPr vert="horz" lIns="243840" tIns="45720" rIns="91440" bIns="45720" rtlCol="0">
            <a:noAutofit/>
          </a:bodyPr>
          <a:lstStyle/>
          <a:p>
            <a:pPr marL="0" indent="0">
              <a:spcBef>
                <a:spcPts val="1600"/>
              </a:spcBef>
              <a:buNone/>
              <a:defRPr/>
            </a:pPr>
            <a:r>
              <a:rPr lang="en-US" sz="2667" dirty="0">
                <a:latin typeface="Open Sans" panose="020B0606030504020204"/>
                <a:cs typeface="Arial" panose="020B0604020202020204" pitchFamily="34" charset="0"/>
              </a:rPr>
              <a:t>An effective sales pitch tells a coherent, compelling story….</a:t>
            </a:r>
          </a:p>
          <a:p>
            <a:pPr marL="0" indent="0" algn="ctr">
              <a:spcBef>
                <a:spcPts val="4000"/>
              </a:spcBef>
              <a:buNone/>
            </a:pPr>
            <a:r>
              <a:rPr lang="en-US" sz="2667" b="1" dirty="0">
                <a:solidFill>
                  <a:srgbClr val="4B2E83"/>
                </a:solidFill>
                <a:latin typeface="Open Sans" panose="020B0606030504020204"/>
                <a:cs typeface="Arial" panose="020B0604020202020204" pitchFamily="34" charset="0"/>
              </a:rPr>
              <a:t>Classic narrative arc</a:t>
            </a:r>
          </a:p>
        </p:txBody>
      </p:sp>
      <p:sp>
        <p:nvSpPr>
          <p:cNvPr id="2" name="Title 3">
            <a:extLst>
              <a:ext uri="{FF2B5EF4-FFF2-40B4-BE49-F238E27FC236}">
                <a16:creationId xmlns:a16="http://schemas.microsoft.com/office/drawing/2014/main" id="{22624FDC-8B4C-B6B4-F6F5-5C050DC6EAAA}"/>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Crafting a compelling proposal</a:t>
            </a:r>
          </a:p>
        </p:txBody>
      </p:sp>
    </p:spTree>
    <p:extLst>
      <p:ext uri="{BB962C8B-B14F-4D97-AF65-F5344CB8AC3E}">
        <p14:creationId xmlns:p14="http://schemas.microsoft.com/office/powerpoint/2010/main" val="2740928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20ED41-FD90-4A99-8B22-1D91CE384809}"/>
              </a:ext>
            </a:extLst>
          </p:cNvPr>
          <p:cNvSpPr/>
          <p:nvPr/>
        </p:nvSpPr>
        <p:spPr>
          <a:xfrm>
            <a:off x="7293813" y="2866191"/>
            <a:ext cx="4898188" cy="39918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966"/>
          <a:stretch/>
        </p:blipFill>
        <p:spPr>
          <a:xfrm>
            <a:off x="5273685" y="1053806"/>
            <a:ext cx="6696283" cy="5345767"/>
          </a:xfrm>
          <a:prstGeom prst="rect">
            <a:avLst/>
          </a:prstGeom>
        </p:spPr>
      </p:pic>
      <p:sp>
        <p:nvSpPr>
          <p:cNvPr id="6" name="TextBox 5"/>
          <p:cNvSpPr txBox="1"/>
          <p:nvPr/>
        </p:nvSpPr>
        <p:spPr>
          <a:xfrm>
            <a:off x="5511452" y="445948"/>
            <a:ext cx="6220749" cy="577081"/>
          </a:xfrm>
          <a:prstGeom prst="rect">
            <a:avLst/>
          </a:prstGeom>
          <a:solidFill>
            <a:schemeClr val="bg1"/>
          </a:solidFill>
        </p:spPr>
        <p:txBody>
          <a:bodyPr wrap="square" rtlCol="0">
            <a:spAutoFit/>
          </a:bodyPr>
          <a:lstStyle/>
          <a:p>
            <a:pPr marL="0" marR="0" lvl="0" indent="0" algn="ctr" defTabSz="914377" rtl="0" eaLnBrk="1" fontAlgn="auto" latinLnBrk="0" hangingPunct="1">
              <a:lnSpc>
                <a:spcPct val="90000"/>
              </a:lnSpc>
              <a:spcBef>
                <a:spcPts val="1000"/>
              </a:spcBef>
              <a:spcAft>
                <a:spcPts val="2400"/>
              </a:spcAft>
              <a:buClrTx/>
              <a:buSzTx/>
              <a:buFontTx/>
              <a:buNone/>
              <a:tabLst/>
              <a:defRPr/>
            </a:pPr>
            <a:r>
              <a:rPr kumimoji="0" lang="en-US" sz="35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The Hero’s Journey</a:t>
            </a:r>
          </a:p>
        </p:txBody>
      </p:sp>
      <p:pic>
        <p:nvPicPr>
          <p:cNvPr id="13" name="Picture 12">
            <a:extLst>
              <a:ext uri="{FF2B5EF4-FFF2-40B4-BE49-F238E27FC236}">
                <a16:creationId xmlns:a16="http://schemas.microsoft.com/office/drawing/2014/main" id="{82D13AF5-45AA-46EF-B7C5-269D0671DB9D}"/>
              </a:ext>
            </a:extLst>
          </p:cNvPr>
          <p:cNvPicPr>
            <a:picLocks noChangeAspect="1"/>
          </p:cNvPicPr>
          <p:nvPr/>
        </p:nvPicPr>
        <p:blipFill>
          <a:blip r:embed="rId4"/>
          <a:stretch>
            <a:fillRect/>
          </a:stretch>
        </p:blipFill>
        <p:spPr>
          <a:xfrm>
            <a:off x="660216" y="340732"/>
            <a:ext cx="4066272" cy="6176537"/>
          </a:xfrm>
          <a:prstGeom prst="rect">
            <a:avLst/>
          </a:prstGeom>
        </p:spPr>
      </p:pic>
    </p:spTree>
    <p:extLst>
      <p:ext uri="{BB962C8B-B14F-4D97-AF65-F5344CB8AC3E}">
        <p14:creationId xmlns:p14="http://schemas.microsoft.com/office/powerpoint/2010/main" val="1292079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E4EE5D-0CD6-5827-0736-C1F5BA79EE46}"/>
              </a:ext>
            </a:extLst>
          </p:cNvPr>
          <p:cNvGrpSpPr/>
          <p:nvPr/>
        </p:nvGrpSpPr>
        <p:grpSpPr>
          <a:xfrm>
            <a:off x="1313956" y="1549120"/>
            <a:ext cx="8871283" cy="2566737"/>
            <a:chOff x="1251286" y="1106906"/>
            <a:chExt cx="6653462" cy="1925053"/>
          </a:xfrm>
        </p:grpSpPr>
        <p:grpSp>
          <p:nvGrpSpPr>
            <p:cNvPr id="3" name="Group 2">
              <a:extLst>
                <a:ext uri="{FF2B5EF4-FFF2-40B4-BE49-F238E27FC236}">
                  <a16:creationId xmlns:a16="http://schemas.microsoft.com/office/drawing/2014/main" id="{EF494242-C738-5979-EBEB-DB971EFF7A57}"/>
                </a:ext>
              </a:extLst>
            </p:cNvPr>
            <p:cNvGrpSpPr/>
            <p:nvPr/>
          </p:nvGrpSpPr>
          <p:grpSpPr>
            <a:xfrm>
              <a:off x="1251286" y="1106906"/>
              <a:ext cx="6653462" cy="1925053"/>
              <a:chOff x="224591" y="1620252"/>
              <a:chExt cx="8871283" cy="2566737"/>
            </a:xfrm>
          </p:grpSpPr>
          <p:pic>
            <p:nvPicPr>
              <p:cNvPr id="7" name="Picture 6">
                <a:extLst>
                  <a:ext uri="{FF2B5EF4-FFF2-40B4-BE49-F238E27FC236}">
                    <a16:creationId xmlns:a16="http://schemas.microsoft.com/office/drawing/2014/main" id="{0B496C68-D8A3-FA2F-C03D-6652BC8AD1D0}"/>
                  </a:ext>
                </a:extLst>
              </p:cNvPr>
              <p:cNvPicPr>
                <a:picLocks noChangeAspect="1"/>
              </p:cNvPicPr>
              <p:nvPr/>
            </p:nvPicPr>
            <p:blipFill rotWithShape="1">
              <a:blip r:embed="rId2"/>
              <a:srcRect l="853" t="2919" r="1513" b="3129"/>
              <a:stretch/>
            </p:blipFill>
            <p:spPr>
              <a:xfrm>
                <a:off x="336885" y="1620252"/>
                <a:ext cx="8277726" cy="2566737"/>
              </a:xfrm>
              <a:prstGeom prst="rect">
                <a:avLst/>
              </a:prstGeom>
            </p:spPr>
          </p:pic>
          <p:sp>
            <p:nvSpPr>
              <p:cNvPr id="8" name="Rectangle 7">
                <a:extLst>
                  <a:ext uri="{FF2B5EF4-FFF2-40B4-BE49-F238E27FC236}">
                    <a16:creationId xmlns:a16="http://schemas.microsoft.com/office/drawing/2014/main" id="{C32E4895-E308-4BD5-75F8-BBC576EF1CAD}"/>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0CB2194-329A-B69A-219D-D12EA0201403}"/>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10" name="TextBox 9">
                <a:extLst>
                  <a:ext uri="{FF2B5EF4-FFF2-40B4-BE49-F238E27FC236}">
                    <a16:creationId xmlns:a16="http://schemas.microsoft.com/office/drawing/2014/main" id="{7150D485-A4E8-EEEA-642E-C737E4C27704}"/>
                  </a:ext>
                </a:extLst>
              </p:cNvPr>
              <p:cNvSpPr txBox="1"/>
              <p:nvPr/>
            </p:nvSpPr>
            <p:spPr>
              <a:xfrm rot="19374285">
                <a:off x="2276518" y="2545830"/>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11" name="TextBox 10">
                <a:extLst>
                  <a:ext uri="{FF2B5EF4-FFF2-40B4-BE49-F238E27FC236}">
                    <a16:creationId xmlns:a16="http://schemas.microsoft.com/office/drawing/2014/main" id="{1271EC2C-F586-2DC8-DEC2-262EEAA5E7D4}"/>
                  </a:ext>
                </a:extLst>
              </p:cNvPr>
              <p:cNvSpPr txBox="1"/>
              <p:nvPr/>
            </p:nvSpPr>
            <p:spPr>
              <a:xfrm rot="2907341">
                <a:off x="5594381" y="2449450"/>
                <a:ext cx="1558810"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12" name="TextBox 11">
                <a:extLst>
                  <a:ext uri="{FF2B5EF4-FFF2-40B4-BE49-F238E27FC236}">
                    <a16:creationId xmlns:a16="http://schemas.microsoft.com/office/drawing/2014/main" id="{663CAF75-DDFD-45A4-B4EF-DE6374623F69}"/>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4" name="TextBox 3">
              <a:extLst>
                <a:ext uri="{FF2B5EF4-FFF2-40B4-BE49-F238E27FC236}">
                  <a16:creationId xmlns:a16="http://schemas.microsoft.com/office/drawing/2014/main" id="{DC8A04CD-0579-F207-2B48-D4E37EB5F515}"/>
                </a:ext>
              </a:extLst>
            </p:cNvPr>
            <p:cNvSpPr txBox="1"/>
            <p:nvPr/>
          </p:nvSpPr>
          <p:spPr>
            <a:xfrm>
              <a:off x="4308811" y="1118910"/>
              <a:ext cx="1094873" cy="276999"/>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grpSp>
      <p:sp>
        <p:nvSpPr>
          <p:cNvPr id="13" name="TextBox 12">
            <a:extLst>
              <a:ext uri="{FF2B5EF4-FFF2-40B4-BE49-F238E27FC236}">
                <a16:creationId xmlns:a16="http://schemas.microsoft.com/office/drawing/2014/main" id="{3D055DE3-B0C3-AB32-5D50-DDEB06E613E1}"/>
              </a:ext>
            </a:extLst>
          </p:cNvPr>
          <p:cNvSpPr txBox="1"/>
          <p:nvPr/>
        </p:nvSpPr>
        <p:spPr>
          <a:xfrm>
            <a:off x="138962" y="5232982"/>
            <a:ext cx="4382239" cy="854529"/>
          </a:xfrm>
          <a:prstGeom prst="rect">
            <a:avLst/>
          </a:prstGeom>
        </p:spPr>
        <p:txBody>
          <a:bodyPr wrap="square" rtlCol="0">
            <a:spAutoFit/>
          </a:bodyPr>
          <a:lstStyle/>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There is a Big Problem / Need</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It’s really, really important because…</a:t>
            </a:r>
          </a:p>
        </p:txBody>
      </p:sp>
      <p:cxnSp>
        <p:nvCxnSpPr>
          <p:cNvPr id="14" name="Straight Arrow Connector 13">
            <a:extLst>
              <a:ext uri="{FF2B5EF4-FFF2-40B4-BE49-F238E27FC236}">
                <a16:creationId xmlns:a16="http://schemas.microsoft.com/office/drawing/2014/main" id="{039D1187-00A5-37F3-56A5-3FC652807499}"/>
              </a:ext>
            </a:extLst>
          </p:cNvPr>
          <p:cNvCxnSpPr>
            <a:cxnSpLocks/>
          </p:cNvCxnSpPr>
          <p:nvPr/>
        </p:nvCxnSpPr>
        <p:spPr>
          <a:xfrm flipV="1">
            <a:off x="2166008" y="4042613"/>
            <a:ext cx="0" cy="681787"/>
          </a:xfrm>
          <a:prstGeom prst="straightConnector1">
            <a:avLst/>
          </a:prstGeom>
          <a:noFill/>
          <a:ln w="50800" cap="flat" cmpd="sng" algn="ctr">
            <a:solidFill>
              <a:srgbClr val="FFFFFF">
                <a:lumMod val="65000"/>
              </a:srgbClr>
            </a:solidFill>
            <a:prstDash val="solid"/>
            <a:tailEnd type="triangle" w="lg" len="med"/>
          </a:ln>
          <a:effectLst/>
        </p:spPr>
      </p:cxnSp>
      <p:sp>
        <p:nvSpPr>
          <p:cNvPr id="17" name="TextBox 16">
            <a:extLst>
              <a:ext uri="{FF2B5EF4-FFF2-40B4-BE49-F238E27FC236}">
                <a16:creationId xmlns:a16="http://schemas.microsoft.com/office/drawing/2014/main" id="{F27946C1-CCDF-74CF-098D-D01B89415FC1}"/>
              </a:ext>
            </a:extLst>
          </p:cNvPr>
          <p:cNvSpPr txBox="1"/>
          <p:nvPr/>
        </p:nvSpPr>
        <p:spPr>
          <a:xfrm>
            <a:off x="304718" y="4804518"/>
            <a:ext cx="3763220" cy="406330"/>
          </a:xfrm>
          <a:prstGeom prst="rect">
            <a:avLst/>
          </a:prstGeom>
        </p:spPr>
        <p:txBody>
          <a:bodyPr wrap="square" rtlCol="0">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Motivation / Background</a:t>
            </a:r>
          </a:p>
        </p:txBody>
      </p:sp>
    </p:spTree>
    <p:extLst>
      <p:ext uri="{BB962C8B-B14F-4D97-AF65-F5344CB8AC3E}">
        <p14:creationId xmlns:p14="http://schemas.microsoft.com/office/powerpoint/2010/main" val="17385124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E4EE5D-0CD6-5827-0736-C1F5BA79EE46}"/>
              </a:ext>
            </a:extLst>
          </p:cNvPr>
          <p:cNvGrpSpPr/>
          <p:nvPr/>
        </p:nvGrpSpPr>
        <p:grpSpPr>
          <a:xfrm>
            <a:off x="1313956" y="1549120"/>
            <a:ext cx="8871283" cy="2566737"/>
            <a:chOff x="1251286" y="1106906"/>
            <a:chExt cx="6653462" cy="1925053"/>
          </a:xfrm>
        </p:grpSpPr>
        <p:grpSp>
          <p:nvGrpSpPr>
            <p:cNvPr id="3" name="Group 2">
              <a:extLst>
                <a:ext uri="{FF2B5EF4-FFF2-40B4-BE49-F238E27FC236}">
                  <a16:creationId xmlns:a16="http://schemas.microsoft.com/office/drawing/2014/main" id="{EF494242-C738-5979-EBEB-DB971EFF7A57}"/>
                </a:ext>
              </a:extLst>
            </p:cNvPr>
            <p:cNvGrpSpPr/>
            <p:nvPr/>
          </p:nvGrpSpPr>
          <p:grpSpPr>
            <a:xfrm>
              <a:off x="1251286" y="1106906"/>
              <a:ext cx="6653462" cy="1925053"/>
              <a:chOff x="224591" y="1620252"/>
              <a:chExt cx="8871283" cy="2566737"/>
            </a:xfrm>
          </p:grpSpPr>
          <p:pic>
            <p:nvPicPr>
              <p:cNvPr id="7" name="Picture 6">
                <a:extLst>
                  <a:ext uri="{FF2B5EF4-FFF2-40B4-BE49-F238E27FC236}">
                    <a16:creationId xmlns:a16="http://schemas.microsoft.com/office/drawing/2014/main" id="{0B496C68-D8A3-FA2F-C03D-6652BC8AD1D0}"/>
                  </a:ext>
                </a:extLst>
              </p:cNvPr>
              <p:cNvPicPr>
                <a:picLocks noChangeAspect="1"/>
              </p:cNvPicPr>
              <p:nvPr/>
            </p:nvPicPr>
            <p:blipFill rotWithShape="1">
              <a:blip r:embed="rId2"/>
              <a:srcRect l="853" t="2919" r="1513" b="3129"/>
              <a:stretch/>
            </p:blipFill>
            <p:spPr>
              <a:xfrm>
                <a:off x="336885" y="1620252"/>
                <a:ext cx="8277726" cy="2566737"/>
              </a:xfrm>
              <a:prstGeom prst="rect">
                <a:avLst/>
              </a:prstGeom>
            </p:spPr>
          </p:pic>
          <p:sp>
            <p:nvSpPr>
              <p:cNvPr id="8" name="Rectangle 7">
                <a:extLst>
                  <a:ext uri="{FF2B5EF4-FFF2-40B4-BE49-F238E27FC236}">
                    <a16:creationId xmlns:a16="http://schemas.microsoft.com/office/drawing/2014/main" id="{C32E4895-E308-4BD5-75F8-BBC576EF1CAD}"/>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0CB2194-329A-B69A-219D-D12EA0201403}"/>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10" name="TextBox 9">
                <a:extLst>
                  <a:ext uri="{FF2B5EF4-FFF2-40B4-BE49-F238E27FC236}">
                    <a16:creationId xmlns:a16="http://schemas.microsoft.com/office/drawing/2014/main" id="{7150D485-A4E8-EEEA-642E-C737E4C27704}"/>
                  </a:ext>
                </a:extLst>
              </p:cNvPr>
              <p:cNvSpPr txBox="1"/>
              <p:nvPr/>
            </p:nvSpPr>
            <p:spPr>
              <a:xfrm rot="19374285">
                <a:off x="2276518" y="2545830"/>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11" name="TextBox 10">
                <a:extLst>
                  <a:ext uri="{FF2B5EF4-FFF2-40B4-BE49-F238E27FC236}">
                    <a16:creationId xmlns:a16="http://schemas.microsoft.com/office/drawing/2014/main" id="{1271EC2C-F586-2DC8-DEC2-262EEAA5E7D4}"/>
                  </a:ext>
                </a:extLst>
              </p:cNvPr>
              <p:cNvSpPr txBox="1"/>
              <p:nvPr/>
            </p:nvSpPr>
            <p:spPr>
              <a:xfrm rot="2907341">
                <a:off x="5594381" y="2449450"/>
                <a:ext cx="1558810"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12" name="TextBox 11">
                <a:extLst>
                  <a:ext uri="{FF2B5EF4-FFF2-40B4-BE49-F238E27FC236}">
                    <a16:creationId xmlns:a16="http://schemas.microsoft.com/office/drawing/2014/main" id="{663CAF75-DDFD-45A4-B4EF-DE6374623F69}"/>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4" name="TextBox 3">
              <a:extLst>
                <a:ext uri="{FF2B5EF4-FFF2-40B4-BE49-F238E27FC236}">
                  <a16:creationId xmlns:a16="http://schemas.microsoft.com/office/drawing/2014/main" id="{DC8A04CD-0579-F207-2B48-D4E37EB5F515}"/>
                </a:ext>
              </a:extLst>
            </p:cNvPr>
            <p:cNvSpPr txBox="1"/>
            <p:nvPr/>
          </p:nvSpPr>
          <p:spPr>
            <a:xfrm>
              <a:off x="4308811" y="1118910"/>
              <a:ext cx="1094873" cy="276999"/>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grpSp>
      <p:sp>
        <p:nvSpPr>
          <p:cNvPr id="13" name="TextBox 12">
            <a:extLst>
              <a:ext uri="{FF2B5EF4-FFF2-40B4-BE49-F238E27FC236}">
                <a16:creationId xmlns:a16="http://schemas.microsoft.com/office/drawing/2014/main" id="{3D055DE3-B0C3-AB32-5D50-DDEB06E613E1}"/>
              </a:ext>
            </a:extLst>
          </p:cNvPr>
          <p:cNvSpPr txBox="1"/>
          <p:nvPr/>
        </p:nvSpPr>
        <p:spPr>
          <a:xfrm>
            <a:off x="138962" y="5232982"/>
            <a:ext cx="4382239" cy="854529"/>
          </a:xfrm>
          <a:prstGeom prst="rect">
            <a:avLst/>
          </a:prstGeom>
        </p:spPr>
        <p:txBody>
          <a:bodyPr wrap="square" rtlCol="0">
            <a:spAutoFit/>
          </a:bodyPr>
          <a:lstStyle/>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There is a Big Problem / Need</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It’s really, really important because…</a:t>
            </a:r>
          </a:p>
        </p:txBody>
      </p:sp>
      <p:cxnSp>
        <p:nvCxnSpPr>
          <p:cNvPr id="14" name="Straight Arrow Connector 13">
            <a:extLst>
              <a:ext uri="{FF2B5EF4-FFF2-40B4-BE49-F238E27FC236}">
                <a16:creationId xmlns:a16="http://schemas.microsoft.com/office/drawing/2014/main" id="{039D1187-00A5-37F3-56A5-3FC652807499}"/>
              </a:ext>
            </a:extLst>
          </p:cNvPr>
          <p:cNvCxnSpPr>
            <a:cxnSpLocks/>
          </p:cNvCxnSpPr>
          <p:nvPr/>
        </p:nvCxnSpPr>
        <p:spPr>
          <a:xfrm flipV="1">
            <a:off x="2166008" y="4042613"/>
            <a:ext cx="0" cy="681787"/>
          </a:xfrm>
          <a:prstGeom prst="straightConnector1">
            <a:avLst/>
          </a:prstGeom>
          <a:noFill/>
          <a:ln w="50800" cap="flat" cmpd="sng" algn="ctr">
            <a:solidFill>
              <a:srgbClr val="FFFFFF">
                <a:lumMod val="65000"/>
              </a:srgbClr>
            </a:solidFill>
            <a:prstDash val="solid"/>
            <a:tailEnd type="triangle" w="lg" len="med"/>
          </a:ln>
          <a:effectLst/>
        </p:spPr>
      </p:cxnSp>
      <p:sp>
        <p:nvSpPr>
          <p:cNvPr id="15" name="TextBox 14">
            <a:extLst>
              <a:ext uri="{FF2B5EF4-FFF2-40B4-BE49-F238E27FC236}">
                <a16:creationId xmlns:a16="http://schemas.microsoft.com/office/drawing/2014/main" id="{0DA4A08E-2976-EF72-218D-D46D611958D1}"/>
              </a:ext>
            </a:extLst>
          </p:cNvPr>
          <p:cNvSpPr txBox="1"/>
          <p:nvPr/>
        </p:nvSpPr>
        <p:spPr>
          <a:xfrm>
            <a:off x="304718" y="4804518"/>
            <a:ext cx="3763220" cy="406330"/>
          </a:xfrm>
          <a:prstGeom prst="rect">
            <a:avLst/>
          </a:prstGeom>
        </p:spPr>
        <p:txBody>
          <a:bodyPr wrap="square" rtlCol="0">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Motivation / Background</a:t>
            </a:r>
          </a:p>
        </p:txBody>
      </p:sp>
      <p:sp>
        <p:nvSpPr>
          <p:cNvPr id="16" name="TextBox 15">
            <a:extLst>
              <a:ext uri="{FF2B5EF4-FFF2-40B4-BE49-F238E27FC236}">
                <a16:creationId xmlns:a16="http://schemas.microsoft.com/office/drawing/2014/main" id="{A86A08B1-FDF0-E40D-F17B-39C08EE87F40}"/>
              </a:ext>
            </a:extLst>
          </p:cNvPr>
          <p:cNvSpPr txBox="1"/>
          <p:nvPr/>
        </p:nvSpPr>
        <p:spPr>
          <a:xfrm>
            <a:off x="8446272" y="198553"/>
            <a:ext cx="3479028" cy="1667572"/>
          </a:xfrm>
          <a:prstGeom prst="rect">
            <a:avLst/>
          </a:prstGeom>
          <a:solidFill>
            <a:srgbClr val="4B2E83">
              <a:alpha val="20000"/>
            </a:srgbClr>
          </a:solidFill>
          <a:ln w="38100">
            <a:solidFill>
              <a:srgbClr val="4B2E83"/>
            </a:solidFill>
          </a:ln>
        </p:spPr>
        <p:txBody>
          <a:bodyPr wrap="square" lIns="182880" tIns="182880" rIns="182880" bIns="182880" rtlCol="0">
            <a:spAutoFit/>
          </a:bodyP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Create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mn-cs"/>
              </a:rPr>
              <a:t>empathy</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 &amp;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mn-cs"/>
              </a:rPr>
              <a:t>urgency</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 for solving a clear ‘problem’</a:t>
            </a:r>
          </a:p>
        </p:txBody>
      </p:sp>
    </p:spTree>
    <p:extLst>
      <p:ext uri="{BB962C8B-B14F-4D97-AF65-F5344CB8AC3E}">
        <p14:creationId xmlns:p14="http://schemas.microsoft.com/office/powerpoint/2010/main" val="10530702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1F001E8-9BBD-4C20-340F-B3B79A92E17B}"/>
              </a:ext>
            </a:extLst>
          </p:cNvPr>
          <p:cNvGrpSpPr/>
          <p:nvPr/>
        </p:nvGrpSpPr>
        <p:grpSpPr>
          <a:xfrm>
            <a:off x="1313956" y="1549120"/>
            <a:ext cx="8871283" cy="2566737"/>
            <a:chOff x="1251286" y="1106906"/>
            <a:chExt cx="6653462" cy="1925053"/>
          </a:xfrm>
        </p:grpSpPr>
        <p:grpSp>
          <p:nvGrpSpPr>
            <p:cNvPr id="14" name="Group 13">
              <a:extLst>
                <a:ext uri="{FF2B5EF4-FFF2-40B4-BE49-F238E27FC236}">
                  <a16:creationId xmlns:a16="http://schemas.microsoft.com/office/drawing/2014/main" id="{EF024AF5-7F81-D6E0-3968-13C5E400BE78}"/>
                </a:ext>
              </a:extLst>
            </p:cNvPr>
            <p:cNvGrpSpPr/>
            <p:nvPr/>
          </p:nvGrpSpPr>
          <p:grpSpPr>
            <a:xfrm>
              <a:off x="1251286" y="1106906"/>
              <a:ext cx="6653462" cy="1925053"/>
              <a:chOff x="224591" y="1620252"/>
              <a:chExt cx="8871283" cy="2566737"/>
            </a:xfrm>
          </p:grpSpPr>
          <p:pic>
            <p:nvPicPr>
              <p:cNvPr id="16" name="Picture 15">
                <a:extLst>
                  <a:ext uri="{FF2B5EF4-FFF2-40B4-BE49-F238E27FC236}">
                    <a16:creationId xmlns:a16="http://schemas.microsoft.com/office/drawing/2014/main" id="{4305D6A2-AEDC-395F-3D0D-C54ABB21F0F7}"/>
                  </a:ext>
                </a:extLst>
              </p:cNvPr>
              <p:cNvPicPr>
                <a:picLocks noChangeAspect="1"/>
              </p:cNvPicPr>
              <p:nvPr/>
            </p:nvPicPr>
            <p:blipFill rotWithShape="1">
              <a:blip r:embed="rId2"/>
              <a:srcRect l="853" t="2919" r="1513" b="3129"/>
              <a:stretch/>
            </p:blipFill>
            <p:spPr>
              <a:xfrm>
                <a:off x="336885" y="1620252"/>
                <a:ext cx="8277726" cy="2566737"/>
              </a:xfrm>
              <a:prstGeom prst="rect">
                <a:avLst/>
              </a:prstGeom>
            </p:spPr>
          </p:pic>
          <p:sp>
            <p:nvSpPr>
              <p:cNvPr id="17" name="Rectangle 16">
                <a:extLst>
                  <a:ext uri="{FF2B5EF4-FFF2-40B4-BE49-F238E27FC236}">
                    <a16:creationId xmlns:a16="http://schemas.microsoft.com/office/drawing/2014/main" id="{1BA11113-5C22-43C5-3BCE-975AE24E7E03}"/>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84C16B2-4037-9B46-6712-F711656A6E0C}"/>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19" name="TextBox 18">
                <a:extLst>
                  <a:ext uri="{FF2B5EF4-FFF2-40B4-BE49-F238E27FC236}">
                    <a16:creationId xmlns:a16="http://schemas.microsoft.com/office/drawing/2014/main" id="{27BE896B-5A16-D769-533F-34690E8A06BA}"/>
                  </a:ext>
                </a:extLst>
              </p:cNvPr>
              <p:cNvSpPr txBox="1"/>
              <p:nvPr/>
            </p:nvSpPr>
            <p:spPr>
              <a:xfrm rot="19374285">
                <a:off x="2276518" y="2545830"/>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20" name="TextBox 19">
                <a:extLst>
                  <a:ext uri="{FF2B5EF4-FFF2-40B4-BE49-F238E27FC236}">
                    <a16:creationId xmlns:a16="http://schemas.microsoft.com/office/drawing/2014/main" id="{279793E4-119D-CA78-BD0E-7D6F54050189}"/>
                  </a:ext>
                </a:extLst>
              </p:cNvPr>
              <p:cNvSpPr txBox="1"/>
              <p:nvPr/>
            </p:nvSpPr>
            <p:spPr>
              <a:xfrm rot="2907341">
                <a:off x="5594381" y="2449450"/>
                <a:ext cx="1558810"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21" name="TextBox 20">
                <a:extLst>
                  <a:ext uri="{FF2B5EF4-FFF2-40B4-BE49-F238E27FC236}">
                    <a16:creationId xmlns:a16="http://schemas.microsoft.com/office/drawing/2014/main" id="{0B6C7358-421B-A512-25F0-63E4333D603A}"/>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15" name="TextBox 14">
              <a:extLst>
                <a:ext uri="{FF2B5EF4-FFF2-40B4-BE49-F238E27FC236}">
                  <a16:creationId xmlns:a16="http://schemas.microsoft.com/office/drawing/2014/main" id="{D591E466-8320-D6B4-4A5B-D2EA0CC5EFA6}"/>
                </a:ext>
              </a:extLst>
            </p:cNvPr>
            <p:cNvSpPr txBox="1"/>
            <p:nvPr/>
          </p:nvSpPr>
          <p:spPr>
            <a:xfrm>
              <a:off x="4308811" y="1118910"/>
              <a:ext cx="1094873" cy="276999"/>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grpSp>
      <p:sp>
        <p:nvSpPr>
          <p:cNvPr id="22" name="TextBox 21">
            <a:extLst>
              <a:ext uri="{FF2B5EF4-FFF2-40B4-BE49-F238E27FC236}">
                <a16:creationId xmlns:a16="http://schemas.microsoft.com/office/drawing/2014/main" id="{BF0CA296-3561-B7D1-DF16-94A99F427A40}"/>
              </a:ext>
            </a:extLst>
          </p:cNvPr>
          <p:cNvSpPr txBox="1"/>
          <p:nvPr/>
        </p:nvSpPr>
        <p:spPr>
          <a:xfrm>
            <a:off x="1160044" y="4742642"/>
            <a:ext cx="7420991" cy="1315168"/>
          </a:xfrm>
          <a:prstGeom prst="rect">
            <a:avLst/>
          </a:prstGeom>
        </p:spPr>
        <p:txBody>
          <a:bodyPr wrap="square" rtlCol="0">
            <a:spAutoFit/>
          </a:bodyPr>
          <a:lstStyle/>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 know some things about this problem / idea…</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But we don’t know some other really important things about it</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it is </a:t>
            </a:r>
            <a:r>
              <a:rPr kumimoji="0" lang="en-US" sz="1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critical</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that we fill these gaps in our knowledge because…</a:t>
            </a:r>
          </a:p>
        </p:txBody>
      </p:sp>
      <p:cxnSp>
        <p:nvCxnSpPr>
          <p:cNvPr id="23" name="Straight Arrow Connector 22">
            <a:extLst>
              <a:ext uri="{FF2B5EF4-FFF2-40B4-BE49-F238E27FC236}">
                <a16:creationId xmlns:a16="http://schemas.microsoft.com/office/drawing/2014/main" id="{67A2529B-0B1F-F9BA-6977-56B3FF323F8A}"/>
              </a:ext>
            </a:extLst>
          </p:cNvPr>
          <p:cNvCxnSpPr/>
          <p:nvPr/>
        </p:nvCxnSpPr>
        <p:spPr>
          <a:xfrm flipV="1">
            <a:off x="4464140" y="3019525"/>
            <a:ext cx="0" cy="1251355"/>
          </a:xfrm>
          <a:prstGeom prst="straightConnector1">
            <a:avLst/>
          </a:prstGeom>
          <a:ln w="50800">
            <a:solidFill>
              <a:schemeClr val="bg1">
                <a:lumMod val="6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5B654EE-C673-0E46-4E62-7E095CC657F5}"/>
              </a:ext>
            </a:extLst>
          </p:cNvPr>
          <p:cNvSpPr txBox="1"/>
          <p:nvPr/>
        </p:nvSpPr>
        <p:spPr>
          <a:xfrm>
            <a:off x="1988670" y="4273964"/>
            <a:ext cx="5001060" cy="406330"/>
          </a:xfrm>
          <a:prstGeom prst="rect">
            <a:avLst/>
          </a:prstGeom>
        </p:spPr>
        <p:txBody>
          <a:bodyPr wrap="square" rtlCol="0">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Existing Knowledge</a:t>
            </a:r>
          </a:p>
        </p:txBody>
      </p:sp>
    </p:spTree>
    <p:extLst>
      <p:ext uri="{BB962C8B-B14F-4D97-AF65-F5344CB8AC3E}">
        <p14:creationId xmlns:p14="http://schemas.microsoft.com/office/powerpoint/2010/main" val="2681087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1F001E8-9BBD-4C20-340F-B3B79A92E17B}"/>
              </a:ext>
            </a:extLst>
          </p:cNvPr>
          <p:cNvGrpSpPr/>
          <p:nvPr/>
        </p:nvGrpSpPr>
        <p:grpSpPr>
          <a:xfrm>
            <a:off x="1313956" y="1549120"/>
            <a:ext cx="8871283" cy="2566737"/>
            <a:chOff x="1251286" y="1106906"/>
            <a:chExt cx="6653462" cy="1925053"/>
          </a:xfrm>
        </p:grpSpPr>
        <p:grpSp>
          <p:nvGrpSpPr>
            <p:cNvPr id="14" name="Group 13">
              <a:extLst>
                <a:ext uri="{FF2B5EF4-FFF2-40B4-BE49-F238E27FC236}">
                  <a16:creationId xmlns:a16="http://schemas.microsoft.com/office/drawing/2014/main" id="{EF024AF5-7F81-D6E0-3968-13C5E400BE78}"/>
                </a:ext>
              </a:extLst>
            </p:cNvPr>
            <p:cNvGrpSpPr/>
            <p:nvPr/>
          </p:nvGrpSpPr>
          <p:grpSpPr>
            <a:xfrm>
              <a:off x="1251286" y="1106906"/>
              <a:ext cx="6653462" cy="1925053"/>
              <a:chOff x="224591" y="1620252"/>
              <a:chExt cx="8871283" cy="2566737"/>
            </a:xfrm>
          </p:grpSpPr>
          <p:pic>
            <p:nvPicPr>
              <p:cNvPr id="16" name="Picture 15">
                <a:extLst>
                  <a:ext uri="{FF2B5EF4-FFF2-40B4-BE49-F238E27FC236}">
                    <a16:creationId xmlns:a16="http://schemas.microsoft.com/office/drawing/2014/main" id="{4305D6A2-AEDC-395F-3D0D-C54ABB21F0F7}"/>
                  </a:ext>
                </a:extLst>
              </p:cNvPr>
              <p:cNvPicPr>
                <a:picLocks noChangeAspect="1"/>
              </p:cNvPicPr>
              <p:nvPr/>
            </p:nvPicPr>
            <p:blipFill rotWithShape="1">
              <a:blip r:embed="rId2"/>
              <a:srcRect l="853" t="2919" r="1513" b="3129"/>
              <a:stretch/>
            </p:blipFill>
            <p:spPr>
              <a:xfrm>
                <a:off x="336885" y="1620252"/>
                <a:ext cx="8277726" cy="2566737"/>
              </a:xfrm>
              <a:prstGeom prst="rect">
                <a:avLst/>
              </a:prstGeom>
            </p:spPr>
          </p:pic>
          <p:sp>
            <p:nvSpPr>
              <p:cNvPr id="17" name="Rectangle 16">
                <a:extLst>
                  <a:ext uri="{FF2B5EF4-FFF2-40B4-BE49-F238E27FC236}">
                    <a16:creationId xmlns:a16="http://schemas.microsoft.com/office/drawing/2014/main" id="{1BA11113-5C22-43C5-3BCE-975AE24E7E03}"/>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84C16B2-4037-9B46-6712-F711656A6E0C}"/>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19" name="TextBox 18">
                <a:extLst>
                  <a:ext uri="{FF2B5EF4-FFF2-40B4-BE49-F238E27FC236}">
                    <a16:creationId xmlns:a16="http://schemas.microsoft.com/office/drawing/2014/main" id="{27BE896B-5A16-D769-533F-34690E8A06BA}"/>
                  </a:ext>
                </a:extLst>
              </p:cNvPr>
              <p:cNvSpPr txBox="1"/>
              <p:nvPr/>
            </p:nvSpPr>
            <p:spPr>
              <a:xfrm rot="19374285">
                <a:off x="2276518" y="2545830"/>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20" name="TextBox 19">
                <a:extLst>
                  <a:ext uri="{FF2B5EF4-FFF2-40B4-BE49-F238E27FC236}">
                    <a16:creationId xmlns:a16="http://schemas.microsoft.com/office/drawing/2014/main" id="{279793E4-119D-CA78-BD0E-7D6F54050189}"/>
                  </a:ext>
                </a:extLst>
              </p:cNvPr>
              <p:cNvSpPr txBox="1"/>
              <p:nvPr/>
            </p:nvSpPr>
            <p:spPr>
              <a:xfrm rot="2907341">
                <a:off x="5594381" y="2449450"/>
                <a:ext cx="1558810"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21" name="TextBox 20">
                <a:extLst>
                  <a:ext uri="{FF2B5EF4-FFF2-40B4-BE49-F238E27FC236}">
                    <a16:creationId xmlns:a16="http://schemas.microsoft.com/office/drawing/2014/main" id="{0B6C7358-421B-A512-25F0-63E4333D603A}"/>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15" name="TextBox 14">
              <a:extLst>
                <a:ext uri="{FF2B5EF4-FFF2-40B4-BE49-F238E27FC236}">
                  <a16:creationId xmlns:a16="http://schemas.microsoft.com/office/drawing/2014/main" id="{D591E466-8320-D6B4-4A5B-D2EA0CC5EFA6}"/>
                </a:ext>
              </a:extLst>
            </p:cNvPr>
            <p:cNvSpPr txBox="1"/>
            <p:nvPr/>
          </p:nvSpPr>
          <p:spPr>
            <a:xfrm>
              <a:off x="4308811" y="1118910"/>
              <a:ext cx="1094873" cy="276999"/>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grpSp>
      <p:sp>
        <p:nvSpPr>
          <p:cNvPr id="22" name="TextBox 21">
            <a:extLst>
              <a:ext uri="{FF2B5EF4-FFF2-40B4-BE49-F238E27FC236}">
                <a16:creationId xmlns:a16="http://schemas.microsoft.com/office/drawing/2014/main" id="{BF0CA296-3561-B7D1-DF16-94A99F427A40}"/>
              </a:ext>
            </a:extLst>
          </p:cNvPr>
          <p:cNvSpPr txBox="1"/>
          <p:nvPr/>
        </p:nvSpPr>
        <p:spPr>
          <a:xfrm>
            <a:off x="1160044" y="4742642"/>
            <a:ext cx="7420991" cy="1315168"/>
          </a:xfrm>
          <a:prstGeom prst="rect">
            <a:avLst/>
          </a:prstGeom>
        </p:spPr>
        <p:txBody>
          <a:bodyPr wrap="square" rtlCol="0">
            <a:spAutoFit/>
          </a:bodyPr>
          <a:lstStyle/>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 know some things about this problem / idea…</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But we don’t know some other really important things about it</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it is </a:t>
            </a:r>
            <a:r>
              <a:rPr kumimoji="0" lang="en-US" sz="18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critical</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that we fill these gaps in our knowledge because…</a:t>
            </a:r>
          </a:p>
        </p:txBody>
      </p:sp>
      <p:cxnSp>
        <p:nvCxnSpPr>
          <p:cNvPr id="23" name="Straight Arrow Connector 22">
            <a:extLst>
              <a:ext uri="{FF2B5EF4-FFF2-40B4-BE49-F238E27FC236}">
                <a16:creationId xmlns:a16="http://schemas.microsoft.com/office/drawing/2014/main" id="{67A2529B-0B1F-F9BA-6977-56B3FF323F8A}"/>
              </a:ext>
            </a:extLst>
          </p:cNvPr>
          <p:cNvCxnSpPr/>
          <p:nvPr/>
        </p:nvCxnSpPr>
        <p:spPr>
          <a:xfrm flipV="1">
            <a:off x="4464140" y="3019525"/>
            <a:ext cx="0" cy="1251355"/>
          </a:xfrm>
          <a:prstGeom prst="straightConnector1">
            <a:avLst/>
          </a:prstGeom>
          <a:ln w="50800">
            <a:solidFill>
              <a:schemeClr val="bg1">
                <a:lumMod val="6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BE706B8-116C-D9B9-072A-3DE435DC7B7B}"/>
              </a:ext>
            </a:extLst>
          </p:cNvPr>
          <p:cNvSpPr txBox="1"/>
          <p:nvPr/>
        </p:nvSpPr>
        <p:spPr>
          <a:xfrm>
            <a:off x="8680299" y="190500"/>
            <a:ext cx="3281823" cy="2110771"/>
          </a:xfrm>
          <a:prstGeom prst="rect">
            <a:avLst/>
          </a:prstGeom>
          <a:solidFill>
            <a:srgbClr val="4B2E83">
              <a:alpha val="20000"/>
            </a:srgbClr>
          </a:solidFill>
          <a:ln w="38100">
            <a:solidFill>
              <a:srgbClr val="4B2E83"/>
            </a:solidFill>
          </a:ln>
        </p:spPr>
        <p:txBody>
          <a:bodyPr wrap="square" lIns="182880" tIns="182880" rIns="182880" bIns="182880" rtlCol="0">
            <a:spAutoFit/>
          </a:bodyP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Establish a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mn-cs"/>
              </a:rPr>
              <a:t>clear</a:t>
            </a:r>
            <a:r>
              <a:rPr kumimoji="0" lang="en-US" sz="2400" b="1" i="0" u="none" strike="noStrike" kern="1200" cap="none" spc="0" normalizeH="0" baseline="0" noProof="0" dirty="0">
                <a:ln>
                  <a:noFill/>
                </a:ln>
                <a:solidFill>
                  <a:srgbClr val="AA0000"/>
                </a:solidFill>
                <a:effectLst/>
                <a:uLnTx/>
                <a:uFillTx/>
                <a:latin typeface="Open Sans" panose="020B0606030504020204"/>
                <a:ea typeface="+mn-ea"/>
                <a:cs typeface="+mn-cs"/>
              </a:rPr>
              <a:t>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mn-cs"/>
              </a:rPr>
              <a:t>gap in knowledge</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 and the importance of filling it</a:t>
            </a:r>
          </a:p>
        </p:txBody>
      </p:sp>
      <p:sp>
        <p:nvSpPr>
          <p:cNvPr id="3" name="TextBox 2">
            <a:extLst>
              <a:ext uri="{FF2B5EF4-FFF2-40B4-BE49-F238E27FC236}">
                <a16:creationId xmlns:a16="http://schemas.microsoft.com/office/drawing/2014/main" id="{B1A59110-A2F2-79B7-5E11-C32EC8C096AA}"/>
              </a:ext>
            </a:extLst>
          </p:cNvPr>
          <p:cNvSpPr txBox="1"/>
          <p:nvPr/>
        </p:nvSpPr>
        <p:spPr>
          <a:xfrm>
            <a:off x="1988670" y="4273964"/>
            <a:ext cx="5001060" cy="406330"/>
          </a:xfrm>
          <a:prstGeom prst="rect">
            <a:avLst/>
          </a:prstGeom>
        </p:spPr>
        <p:txBody>
          <a:bodyPr wrap="square" rtlCol="0">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Existing Knowledge</a:t>
            </a:r>
          </a:p>
        </p:txBody>
      </p:sp>
    </p:spTree>
    <p:extLst>
      <p:ext uri="{BB962C8B-B14F-4D97-AF65-F5344CB8AC3E}">
        <p14:creationId xmlns:p14="http://schemas.microsoft.com/office/powerpoint/2010/main" val="3118462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9EB1181-0099-0328-1E0A-C6DFB6A8EAA4}"/>
              </a:ext>
            </a:extLst>
          </p:cNvPr>
          <p:cNvGrpSpPr/>
          <p:nvPr/>
        </p:nvGrpSpPr>
        <p:grpSpPr>
          <a:xfrm>
            <a:off x="1313956" y="1549120"/>
            <a:ext cx="8871283" cy="2566737"/>
            <a:chOff x="1251286" y="1106906"/>
            <a:chExt cx="6653462" cy="1925053"/>
          </a:xfrm>
        </p:grpSpPr>
        <p:grpSp>
          <p:nvGrpSpPr>
            <p:cNvPr id="14" name="Group 13">
              <a:extLst>
                <a:ext uri="{FF2B5EF4-FFF2-40B4-BE49-F238E27FC236}">
                  <a16:creationId xmlns:a16="http://schemas.microsoft.com/office/drawing/2014/main" id="{6434701C-E6A7-E9AA-A4E9-FD1AA372088D}"/>
                </a:ext>
              </a:extLst>
            </p:cNvPr>
            <p:cNvGrpSpPr/>
            <p:nvPr/>
          </p:nvGrpSpPr>
          <p:grpSpPr>
            <a:xfrm>
              <a:off x="1251286" y="1106906"/>
              <a:ext cx="6653462" cy="1925053"/>
              <a:chOff x="224591" y="1620252"/>
              <a:chExt cx="8871283" cy="2566737"/>
            </a:xfrm>
          </p:grpSpPr>
          <p:pic>
            <p:nvPicPr>
              <p:cNvPr id="16" name="Picture 15">
                <a:extLst>
                  <a:ext uri="{FF2B5EF4-FFF2-40B4-BE49-F238E27FC236}">
                    <a16:creationId xmlns:a16="http://schemas.microsoft.com/office/drawing/2014/main" id="{B4568ADA-848F-6C22-4A0A-CFD265ADE6AF}"/>
                  </a:ext>
                </a:extLst>
              </p:cNvPr>
              <p:cNvPicPr>
                <a:picLocks noChangeAspect="1"/>
              </p:cNvPicPr>
              <p:nvPr/>
            </p:nvPicPr>
            <p:blipFill rotWithShape="1">
              <a:blip r:embed="rId2"/>
              <a:srcRect l="853" t="2919" r="1513" b="3129"/>
              <a:stretch/>
            </p:blipFill>
            <p:spPr>
              <a:xfrm>
                <a:off x="336885" y="1620252"/>
                <a:ext cx="8277726" cy="2566737"/>
              </a:xfrm>
              <a:prstGeom prst="rect">
                <a:avLst/>
              </a:prstGeom>
            </p:spPr>
          </p:pic>
          <p:sp>
            <p:nvSpPr>
              <p:cNvPr id="17" name="Rectangle 16">
                <a:extLst>
                  <a:ext uri="{FF2B5EF4-FFF2-40B4-BE49-F238E27FC236}">
                    <a16:creationId xmlns:a16="http://schemas.microsoft.com/office/drawing/2014/main" id="{73A5F77D-26B9-78DA-4C63-4F3D1624161B}"/>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D0598F8-2D10-FDBF-F529-B4C29592123F}"/>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19" name="TextBox 18">
                <a:extLst>
                  <a:ext uri="{FF2B5EF4-FFF2-40B4-BE49-F238E27FC236}">
                    <a16:creationId xmlns:a16="http://schemas.microsoft.com/office/drawing/2014/main" id="{98BF49FB-4488-C6FC-3FDD-584DF8CDBC65}"/>
                  </a:ext>
                </a:extLst>
              </p:cNvPr>
              <p:cNvSpPr txBox="1"/>
              <p:nvPr/>
            </p:nvSpPr>
            <p:spPr>
              <a:xfrm rot="19374285">
                <a:off x="2276518" y="2545830"/>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20" name="TextBox 19">
                <a:extLst>
                  <a:ext uri="{FF2B5EF4-FFF2-40B4-BE49-F238E27FC236}">
                    <a16:creationId xmlns:a16="http://schemas.microsoft.com/office/drawing/2014/main" id="{72D51B77-FAF4-05C9-8465-4E1644F1050D}"/>
                  </a:ext>
                </a:extLst>
              </p:cNvPr>
              <p:cNvSpPr txBox="1"/>
              <p:nvPr/>
            </p:nvSpPr>
            <p:spPr>
              <a:xfrm rot="2907341">
                <a:off x="5594381" y="2449450"/>
                <a:ext cx="1558810"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21" name="TextBox 20">
                <a:extLst>
                  <a:ext uri="{FF2B5EF4-FFF2-40B4-BE49-F238E27FC236}">
                    <a16:creationId xmlns:a16="http://schemas.microsoft.com/office/drawing/2014/main" id="{EB5E7E60-E4BA-F56D-972A-035883887960}"/>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15" name="TextBox 14">
              <a:extLst>
                <a:ext uri="{FF2B5EF4-FFF2-40B4-BE49-F238E27FC236}">
                  <a16:creationId xmlns:a16="http://schemas.microsoft.com/office/drawing/2014/main" id="{5B6FCE00-8589-2FBA-1415-40900792B650}"/>
                </a:ext>
              </a:extLst>
            </p:cNvPr>
            <p:cNvSpPr txBox="1"/>
            <p:nvPr/>
          </p:nvSpPr>
          <p:spPr>
            <a:xfrm>
              <a:off x="4308811" y="1118910"/>
              <a:ext cx="1094873" cy="276999"/>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grpSp>
      <p:sp>
        <p:nvSpPr>
          <p:cNvPr id="22" name="TextBox 21">
            <a:extLst>
              <a:ext uri="{FF2B5EF4-FFF2-40B4-BE49-F238E27FC236}">
                <a16:creationId xmlns:a16="http://schemas.microsoft.com/office/drawing/2014/main" id="{1206E5B0-7A8B-D437-7C6C-56980680F14C}"/>
              </a:ext>
            </a:extLst>
          </p:cNvPr>
          <p:cNvSpPr txBox="1"/>
          <p:nvPr/>
        </p:nvSpPr>
        <p:spPr>
          <a:xfrm>
            <a:off x="1645702" y="4737579"/>
            <a:ext cx="8949737" cy="1315168"/>
          </a:xfrm>
          <a:prstGeom prst="rect">
            <a:avLst/>
          </a:prstGeom>
        </p:spPr>
        <p:txBody>
          <a:bodyPr wrap="square" rtlCol="0">
            <a:spAutoFit/>
          </a:bodyPr>
          <a:lstStyle/>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Luckily, I/we have a brilliant idea for how to fill these gaps in our knowledge!</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Here are the specific objectives I/will achieve in filling these gaps</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Here is how my preliminary work will be leveraged towards the proposed work</a:t>
            </a:r>
          </a:p>
        </p:txBody>
      </p:sp>
      <p:cxnSp>
        <p:nvCxnSpPr>
          <p:cNvPr id="23" name="Straight Arrow Connector 22">
            <a:extLst>
              <a:ext uri="{FF2B5EF4-FFF2-40B4-BE49-F238E27FC236}">
                <a16:creationId xmlns:a16="http://schemas.microsoft.com/office/drawing/2014/main" id="{98FCC477-602F-E52C-305B-5F1D1E635CB7}"/>
              </a:ext>
            </a:extLst>
          </p:cNvPr>
          <p:cNvCxnSpPr>
            <a:cxnSpLocks/>
          </p:cNvCxnSpPr>
          <p:nvPr/>
        </p:nvCxnSpPr>
        <p:spPr>
          <a:xfrm flipH="1" flipV="1">
            <a:off x="6106288" y="2095349"/>
            <a:ext cx="14283" cy="2100913"/>
          </a:xfrm>
          <a:prstGeom prst="straightConnector1">
            <a:avLst/>
          </a:prstGeom>
          <a:ln w="50800">
            <a:solidFill>
              <a:schemeClr val="bg1">
                <a:lumMod val="6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D7CA764-9065-B51A-811B-0E1A37571C57}"/>
              </a:ext>
            </a:extLst>
          </p:cNvPr>
          <p:cNvSpPr txBox="1"/>
          <p:nvPr/>
        </p:nvSpPr>
        <p:spPr>
          <a:xfrm>
            <a:off x="2938211" y="4245971"/>
            <a:ext cx="6374125" cy="481350"/>
          </a:xfrm>
          <a:prstGeom prst="rect">
            <a:avLst/>
          </a:prstGeom>
        </p:spPr>
        <p:txBody>
          <a:bodyPr wrap="square"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Questions / Hypotheses / Objectives</a:t>
            </a:r>
          </a:p>
        </p:txBody>
      </p:sp>
    </p:spTree>
    <p:extLst>
      <p:ext uri="{BB962C8B-B14F-4D97-AF65-F5344CB8AC3E}">
        <p14:creationId xmlns:p14="http://schemas.microsoft.com/office/powerpoint/2010/main" val="1899859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00125D-B49C-4C64-84D9-39740B8EC0DA}"/>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8" name="Content Placeholder 4">
            <a:extLst>
              <a:ext uri="{FF2B5EF4-FFF2-40B4-BE49-F238E27FC236}">
                <a16:creationId xmlns:a16="http://schemas.microsoft.com/office/drawing/2014/main" id="{83B213DF-FDA7-46A6-BDFC-EB0C81A59E90}"/>
              </a:ext>
            </a:extLst>
          </p:cNvPr>
          <p:cNvSpPr txBox="1">
            <a:spLocks/>
          </p:cNvSpPr>
          <p:nvPr/>
        </p:nvSpPr>
        <p:spPr>
          <a:xfrm>
            <a:off x="2" y="1494845"/>
            <a:ext cx="12223801" cy="4770120"/>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indent="0" defTabSz="609585">
              <a:spcBef>
                <a:spcPts val="2400"/>
              </a:spcBef>
              <a:buSzPct val="120000"/>
              <a:buNone/>
              <a:defRPr/>
            </a:pPr>
            <a:r>
              <a:rPr lang="en-US" sz="2600" b="1" dirty="0">
                <a:solidFill>
                  <a:srgbClr val="4B2E83"/>
                </a:solidFill>
                <a:latin typeface="Open Sans" panose="020B0606030504020204"/>
                <a:cs typeface="Arial" panose="020B0604020202020204" pitchFamily="34" charset="0"/>
              </a:rPr>
              <a:t>Better positioning = increased competitiveness</a:t>
            </a:r>
          </a:p>
          <a:p>
            <a:pPr marL="609585" indent="-148163" defTabSz="609585">
              <a:lnSpc>
                <a:spcPct val="114000"/>
              </a:lnSpc>
              <a:spcBef>
                <a:spcPts val="2400"/>
              </a:spcBef>
              <a:buSzPct val="120000"/>
              <a:buFont typeface="Arial" panose="020B0604020202020204" pitchFamily="34" charset="0"/>
              <a:buChar char="-"/>
              <a:defRPr/>
            </a:pPr>
            <a:r>
              <a:rPr lang="en-US" sz="2400" b="1" dirty="0">
                <a:solidFill>
                  <a:srgbClr val="4B2E83"/>
                </a:solidFill>
                <a:latin typeface="Open Sans" panose="020B0606030504020204"/>
                <a:cs typeface="Arial" panose="020B0604020202020204" pitchFamily="34" charset="0"/>
              </a:rPr>
              <a:t>Do the work! </a:t>
            </a:r>
            <a:r>
              <a:rPr lang="en-US" sz="2400" dirty="0">
                <a:latin typeface="Open Sans" panose="020B0606030504020204"/>
                <a:cs typeface="Arial" panose="020B0604020202020204" pitchFamily="34" charset="0"/>
              </a:rPr>
              <a:t>– publications / scholarly products</a:t>
            </a:r>
          </a:p>
        </p:txBody>
      </p:sp>
      <p:sp>
        <p:nvSpPr>
          <p:cNvPr id="2" name="Title 3">
            <a:extLst>
              <a:ext uri="{FF2B5EF4-FFF2-40B4-BE49-F238E27FC236}">
                <a16:creationId xmlns:a16="http://schemas.microsoft.com/office/drawing/2014/main" id="{08AAEFD9-0F43-9A56-F202-245AB3DF0EB1}"/>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Positioning for funding success</a:t>
            </a:r>
          </a:p>
        </p:txBody>
      </p:sp>
      <p:pic>
        <p:nvPicPr>
          <p:cNvPr id="4" name="Picture 3">
            <a:extLst>
              <a:ext uri="{FF2B5EF4-FFF2-40B4-BE49-F238E27FC236}">
                <a16:creationId xmlns:a16="http://schemas.microsoft.com/office/drawing/2014/main" id="{62B4F16E-7C40-A577-7AA4-D5C8887A6A44}"/>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pic>
        <p:nvPicPr>
          <p:cNvPr id="5" name="Picture 4">
            <a:extLst>
              <a:ext uri="{FF2B5EF4-FFF2-40B4-BE49-F238E27FC236}">
                <a16:creationId xmlns:a16="http://schemas.microsoft.com/office/drawing/2014/main" id="{50A00E58-4D12-BCD1-0EC8-4C74CBE5ECAA}"/>
              </a:ext>
            </a:extLst>
          </p:cNvPr>
          <p:cNvPicPr>
            <a:picLocks noChangeAspect="1"/>
          </p:cNvPicPr>
          <p:nvPr/>
        </p:nvPicPr>
        <p:blipFill rotWithShape="1">
          <a:blip r:embed="rId4"/>
          <a:srcRect b="9511"/>
          <a:stretch/>
        </p:blipFill>
        <p:spPr>
          <a:xfrm>
            <a:off x="7205473" y="4277065"/>
            <a:ext cx="4669536" cy="2633841"/>
          </a:xfrm>
          <a:prstGeom prst="rect">
            <a:avLst/>
          </a:prstGeom>
        </p:spPr>
      </p:pic>
    </p:spTree>
    <p:extLst>
      <p:ext uri="{BB962C8B-B14F-4D97-AF65-F5344CB8AC3E}">
        <p14:creationId xmlns:p14="http://schemas.microsoft.com/office/powerpoint/2010/main" val="382130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9EB1181-0099-0328-1E0A-C6DFB6A8EAA4}"/>
              </a:ext>
            </a:extLst>
          </p:cNvPr>
          <p:cNvGrpSpPr/>
          <p:nvPr/>
        </p:nvGrpSpPr>
        <p:grpSpPr>
          <a:xfrm>
            <a:off x="1313956" y="1549120"/>
            <a:ext cx="8871283" cy="2566737"/>
            <a:chOff x="1251286" y="1106906"/>
            <a:chExt cx="6653462" cy="1925053"/>
          </a:xfrm>
        </p:grpSpPr>
        <p:grpSp>
          <p:nvGrpSpPr>
            <p:cNvPr id="14" name="Group 13">
              <a:extLst>
                <a:ext uri="{FF2B5EF4-FFF2-40B4-BE49-F238E27FC236}">
                  <a16:creationId xmlns:a16="http://schemas.microsoft.com/office/drawing/2014/main" id="{6434701C-E6A7-E9AA-A4E9-FD1AA372088D}"/>
                </a:ext>
              </a:extLst>
            </p:cNvPr>
            <p:cNvGrpSpPr/>
            <p:nvPr/>
          </p:nvGrpSpPr>
          <p:grpSpPr>
            <a:xfrm>
              <a:off x="1251286" y="1106906"/>
              <a:ext cx="6653462" cy="1925053"/>
              <a:chOff x="224591" y="1620252"/>
              <a:chExt cx="8871283" cy="2566737"/>
            </a:xfrm>
          </p:grpSpPr>
          <p:pic>
            <p:nvPicPr>
              <p:cNvPr id="16" name="Picture 15">
                <a:extLst>
                  <a:ext uri="{FF2B5EF4-FFF2-40B4-BE49-F238E27FC236}">
                    <a16:creationId xmlns:a16="http://schemas.microsoft.com/office/drawing/2014/main" id="{B4568ADA-848F-6C22-4A0A-CFD265ADE6AF}"/>
                  </a:ext>
                </a:extLst>
              </p:cNvPr>
              <p:cNvPicPr>
                <a:picLocks noChangeAspect="1"/>
              </p:cNvPicPr>
              <p:nvPr/>
            </p:nvPicPr>
            <p:blipFill rotWithShape="1">
              <a:blip r:embed="rId2"/>
              <a:srcRect l="853" t="2919" r="1513" b="3129"/>
              <a:stretch/>
            </p:blipFill>
            <p:spPr>
              <a:xfrm>
                <a:off x="336885" y="1620252"/>
                <a:ext cx="8277726" cy="2566737"/>
              </a:xfrm>
              <a:prstGeom prst="rect">
                <a:avLst/>
              </a:prstGeom>
            </p:spPr>
          </p:pic>
          <p:sp>
            <p:nvSpPr>
              <p:cNvPr id="17" name="Rectangle 16">
                <a:extLst>
                  <a:ext uri="{FF2B5EF4-FFF2-40B4-BE49-F238E27FC236}">
                    <a16:creationId xmlns:a16="http://schemas.microsoft.com/office/drawing/2014/main" id="{73A5F77D-26B9-78DA-4C63-4F3D1624161B}"/>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D0598F8-2D10-FDBF-F529-B4C29592123F}"/>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19" name="TextBox 18">
                <a:extLst>
                  <a:ext uri="{FF2B5EF4-FFF2-40B4-BE49-F238E27FC236}">
                    <a16:creationId xmlns:a16="http://schemas.microsoft.com/office/drawing/2014/main" id="{98BF49FB-4488-C6FC-3FDD-584DF8CDBC65}"/>
                  </a:ext>
                </a:extLst>
              </p:cNvPr>
              <p:cNvSpPr txBox="1"/>
              <p:nvPr/>
            </p:nvSpPr>
            <p:spPr>
              <a:xfrm rot="19374285">
                <a:off x="2276518" y="2545830"/>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20" name="TextBox 19">
                <a:extLst>
                  <a:ext uri="{FF2B5EF4-FFF2-40B4-BE49-F238E27FC236}">
                    <a16:creationId xmlns:a16="http://schemas.microsoft.com/office/drawing/2014/main" id="{72D51B77-FAF4-05C9-8465-4E1644F1050D}"/>
                  </a:ext>
                </a:extLst>
              </p:cNvPr>
              <p:cNvSpPr txBox="1"/>
              <p:nvPr/>
            </p:nvSpPr>
            <p:spPr>
              <a:xfrm rot="2907341">
                <a:off x="5594381" y="2449450"/>
                <a:ext cx="1558810"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21" name="TextBox 20">
                <a:extLst>
                  <a:ext uri="{FF2B5EF4-FFF2-40B4-BE49-F238E27FC236}">
                    <a16:creationId xmlns:a16="http://schemas.microsoft.com/office/drawing/2014/main" id="{EB5E7E60-E4BA-F56D-972A-035883887960}"/>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15" name="TextBox 14">
              <a:extLst>
                <a:ext uri="{FF2B5EF4-FFF2-40B4-BE49-F238E27FC236}">
                  <a16:creationId xmlns:a16="http://schemas.microsoft.com/office/drawing/2014/main" id="{5B6FCE00-8589-2FBA-1415-40900792B650}"/>
                </a:ext>
              </a:extLst>
            </p:cNvPr>
            <p:cNvSpPr txBox="1"/>
            <p:nvPr/>
          </p:nvSpPr>
          <p:spPr>
            <a:xfrm>
              <a:off x="4308811" y="1118910"/>
              <a:ext cx="1094873" cy="276999"/>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grpSp>
      <p:sp>
        <p:nvSpPr>
          <p:cNvPr id="22" name="TextBox 21">
            <a:extLst>
              <a:ext uri="{FF2B5EF4-FFF2-40B4-BE49-F238E27FC236}">
                <a16:creationId xmlns:a16="http://schemas.microsoft.com/office/drawing/2014/main" id="{1206E5B0-7A8B-D437-7C6C-56980680F14C}"/>
              </a:ext>
            </a:extLst>
          </p:cNvPr>
          <p:cNvSpPr txBox="1"/>
          <p:nvPr/>
        </p:nvSpPr>
        <p:spPr>
          <a:xfrm>
            <a:off x="1645702" y="4737579"/>
            <a:ext cx="8949737" cy="1315168"/>
          </a:xfrm>
          <a:prstGeom prst="rect">
            <a:avLst/>
          </a:prstGeom>
        </p:spPr>
        <p:txBody>
          <a:bodyPr wrap="square" rtlCol="0">
            <a:spAutoFit/>
          </a:bodyPr>
          <a:lstStyle/>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Luckily, I/we have a brilliant idea for how to fill these gaps in our knowledge!</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Here are the specific objectives I/will achieve in filling these gaps</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Here is how my preliminary work will be leveraged towards the proposed work</a:t>
            </a:r>
          </a:p>
        </p:txBody>
      </p:sp>
      <p:cxnSp>
        <p:nvCxnSpPr>
          <p:cNvPr id="23" name="Straight Arrow Connector 22">
            <a:extLst>
              <a:ext uri="{FF2B5EF4-FFF2-40B4-BE49-F238E27FC236}">
                <a16:creationId xmlns:a16="http://schemas.microsoft.com/office/drawing/2014/main" id="{98FCC477-602F-E52C-305B-5F1D1E635CB7}"/>
              </a:ext>
            </a:extLst>
          </p:cNvPr>
          <p:cNvCxnSpPr>
            <a:cxnSpLocks/>
          </p:cNvCxnSpPr>
          <p:nvPr/>
        </p:nvCxnSpPr>
        <p:spPr>
          <a:xfrm flipH="1" flipV="1">
            <a:off x="6106288" y="2095349"/>
            <a:ext cx="14283" cy="2100913"/>
          </a:xfrm>
          <a:prstGeom prst="straightConnector1">
            <a:avLst/>
          </a:prstGeom>
          <a:ln w="50800">
            <a:solidFill>
              <a:schemeClr val="bg1">
                <a:lumMod val="6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B1149FF-0B81-4C62-AC73-B7871698FCF2}"/>
              </a:ext>
            </a:extLst>
          </p:cNvPr>
          <p:cNvSpPr txBox="1"/>
          <p:nvPr/>
        </p:nvSpPr>
        <p:spPr>
          <a:xfrm>
            <a:off x="7381559" y="193373"/>
            <a:ext cx="4549600" cy="1667572"/>
          </a:xfrm>
          <a:prstGeom prst="rect">
            <a:avLst/>
          </a:prstGeom>
          <a:solidFill>
            <a:srgbClr val="4B2E83">
              <a:alpha val="20000"/>
            </a:srgbClr>
          </a:solidFill>
          <a:ln w="38100">
            <a:solidFill>
              <a:srgbClr val="4B2E83"/>
            </a:solidFill>
          </a:ln>
        </p:spPr>
        <p:txBody>
          <a:bodyPr wrap="square" lIns="182880" tIns="182880" rIns="182880" bIns="182880" rtlCol="0">
            <a:spAutoFit/>
          </a:bodyP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Questions / Hypotheses that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mn-cs"/>
              </a:rPr>
              <a:t>will</a:t>
            </a:r>
            <a:r>
              <a:rPr kumimoji="0" lang="en-US" sz="2400" b="0" i="0" u="none" strike="noStrike" kern="1200" cap="none" spc="0" normalizeH="0" baseline="0" noProof="0" dirty="0">
                <a:ln>
                  <a:noFill/>
                </a:ln>
                <a:solidFill>
                  <a:srgbClr val="4B2E83"/>
                </a:solidFill>
                <a:effectLst/>
                <a:uLnTx/>
                <a:uFillTx/>
                <a:latin typeface="Open Sans" panose="020B0606030504020204"/>
                <a:ea typeface="+mn-ea"/>
                <a:cs typeface="+mn-cs"/>
              </a:rPr>
              <a:t>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mn-cs"/>
              </a:rPr>
              <a:t>address The Gap</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a:t>
            </a:r>
          </a:p>
          <a:p>
            <a:pPr marL="0" marR="0" lvl="0" indent="0" algn="ctr" defTabSz="609585"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SMART Objectives</a:t>
            </a:r>
          </a:p>
        </p:txBody>
      </p:sp>
      <p:sp>
        <p:nvSpPr>
          <p:cNvPr id="26" name="TextBox 25">
            <a:extLst>
              <a:ext uri="{FF2B5EF4-FFF2-40B4-BE49-F238E27FC236}">
                <a16:creationId xmlns:a16="http://schemas.microsoft.com/office/drawing/2014/main" id="{37332537-2B6F-4509-C6F5-764F58E36676}"/>
              </a:ext>
            </a:extLst>
          </p:cNvPr>
          <p:cNvSpPr txBox="1"/>
          <p:nvPr/>
        </p:nvSpPr>
        <p:spPr>
          <a:xfrm>
            <a:off x="2938211" y="4245971"/>
            <a:ext cx="6374125" cy="481350"/>
          </a:xfrm>
          <a:prstGeom prst="rect">
            <a:avLst/>
          </a:prstGeom>
        </p:spPr>
        <p:txBody>
          <a:bodyPr wrap="square" rtlCol="0">
            <a:spAutoFit/>
          </a:bodyPr>
          <a:lstStyle/>
          <a:p>
            <a:pPr marL="0" marR="0" lvl="0" indent="0" algn="ctr" defTabSz="914377"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Questions / Hypotheses / Objectives</a:t>
            </a:r>
          </a:p>
        </p:txBody>
      </p:sp>
    </p:spTree>
    <p:extLst>
      <p:ext uri="{BB962C8B-B14F-4D97-AF65-F5344CB8AC3E}">
        <p14:creationId xmlns:p14="http://schemas.microsoft.com/office/powerpoint/2010/main" val="3330203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9EB935A-163C-41B7-5863-C2D0C7C3A851}"/>
              </a:ext>
            </a:extLst>
          </p:cNvPr>
          <p:cNvGrpSpPr/>
          <p:nvPr/>
        </p:nvGrpSpPr>
        <p:grpSpPr>
          <a:xfrm>
            <a:off x="1313956" y="1549120"/>
            <a:ext cx="8871283" cy="2566737"/>
            <a:chOff x="1251286" y="1106906"/>
            <a:chExt cx="6653462" cy="1925053"/>
          </a:xfrm>
        </p:grpSpPr>
        <p:grpSp>
          <p:nvGrpSpPr>
            <p:cNvPr id="14" name="Group 13">
              <a:extLst>
                <a:ext uri="{FF2B5EF4-FFF2-40B4-BE49-F238E27FC236}">
                  <a16:creationId xmlns:a16="http://schemas.microsoft.com/office/drawing/2014/main" id="{4E34F5EB-DC3C-52E0-7EFF-F556AEFE043E}"/>
                </a:ext>
              </a:extLst>
            </p:cNvPr>
            <p:cNvGrpSpPr/>
            <p:nvPr/>
          </p:nvGrpSpPr>
          <p:grpSpPr>
            <a:xfrm>
              <a:off x="1251286" y="1106906"/>
              <a:ext cx="6653462" cy="1925053"/>
              <a:chOff x="224591" y="1620252"/>
              <a:chExt cx="8871283" cy="2566737"/>
            </a:xfrm>
          </p:grpSpPr>
          <p:pic>
            <p:nvPicPr>
              <p:cNvPr id="16" name="Picture 15">
                <a:extLst>
                  <a:ext uri="{FF2B5EF4-FFF2-40B4-BE49-F238E27FC236}">
                    <a16:creationId xmlns:a16="http://schemas.microsoft.com/office/drawing/2014/main" id="{6146EFD5-741A-181C-E9EF-068A95AEBBE0}"/>
                  </a:ext>
                </a:extLst>
              </p:cNvPr>
              <p:cNvPicPr>
                <a:picLocks noChangeAspect="1"/>
              </p:cNvPicPr>
              <p:nvPr/>
            </p:nvPicPr>
            <p:blipFill rotWithShape="1">
              <a:blip r:embed="rId2"/>
              <a:srcRect l="853" t="2919" r="1513" b="3129"/>
              <a:stretch/>
            </p:blipFill>
            <p:spPr>
              <a:xfrm>
                <a:off x="336885" y="1620252"/>
                <a:ext cx="8277726" cy="2566737"/>
              </a:xfrm>
              <a:prstGeom prst="rect">
                <a:avLst/>
              </a:prstGeom>
            </p:spPr>
          </p:pic>
          <p:sp>
            <p:nvSpPr>
              <p:cNvPr id="17" name="Rectangle 16">
                <a:extLst>
                  <a:ext uri="{FF2B5EF4-FFF2-40B4-BE49-F238E27FC236}">
                    <a16:creationId xmlns:a16="http://schemas.microsoft.com/office/drawing/2014/main" id="{4879AED4-988C-D6AF-21B6-CA5B7F1289D5}"/>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9EF49C0-32ED-7DB1-3DA5-559EA9198F07}"/>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19" name="TextBox 18">
                <a:extLst>
                  <a:ext uri="{FF2B5EF4-FFF2-40B4-BE49-F238E27FC236}">
                    <a16:creationId xmlns:a16="http://schemas.microsoft.com/office/drawing/2014/main" id="{0E86FEDF-9202-CFEF-C760-BE6B6CD663F2}"/>
                  </a:ext>
                </a:extLst>
              </p:cNvPr>
              <p:cNvSpPr txBox="1"/>
              <p:nvPr/>
            </p:nvSpPr>
            <p:spPr>
              <a:xfrm rot="19374285">
                <a:off x="2276518" y="2545830"/>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20" name="TextBox 19">
                <a:extLst>
                  <a:ext uri="{FF2B5EF4-FFF2-40B4-BE49-F238E27FC236}">
                    <a16:creationId xmlns:a16="http://schemas.microsoft.com/office/drawing/2014/main" id="{59E0BDD0-E931-09E2-B779-A3C677B5F0F5}"/>
                  </a:ext>
                </a:extLst>
              </p:cNvPr>
              <p:cNvSpPr txBox="1"/>
              <p:nvPr/>
            </p:nvSpPr>
            <p:spPr>
              <a:xfrm rot="2907341">
                <a:off x="5594381" y="2449450"/>
                <a:ext cx="1558810"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21" name="TextBox 20">
                <a:extLst>
                  <a:ext uri="{FF2B5EF4-FFF2-40B4-BE49-F238E27FC236}">
                    <a16:creationId xmlns:a16="http://schemas.microsoft.com/office/drawing/2014/main" id="{F588494C-3B5E-B1E2-2DA2-5AAFBEA0D05C}"/>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15" name="TextBox 14">
              <a:extLst>
                <a:ext uri="{FF2B5EF4-FFF2-40B4-BE49-F238E27FC236}">
                  <a16:creationId xmlns:a16="http://schemas.microsoft.com/office/drawing/2014/main" id="{172C0562-6312-255E-8A0A-4C7A16C89976}"/>
                </a:ext>
              </a:extLst>
            </p:cNvPr>
            <p:cNvSpPr txBox="1"/>
            <p:nvPr/>
          </p:nvSpPr>
          <p:spPr>
            <a:xfrm>
              <a:off x="4308811" y="1118910"/>
              <a:ext cx="1094873" cy="276999"/>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grpSp>
      <p:sp>
        <p:nvSpPr>
          <p:cNvPr id="22" name="TextBox 21">
            <a:extLst>
              <a:ext uri="{FF2B5EF4-FFF2-40B4-BE49-F238E27FC236}">
                <a16:creationId xmlns:a16="http://schemas.microsoft.com/office/drawing/2014/main" id="{FF5237AA-362D-78EB-B895-2FFC325ED4C7}"/>
              </a:ext>
            </a:extLst>
          </p:cNvPr>
          <p:cNvSpPr txBox="1"/>
          <p:nvPr/>
        </p:nvSpPr>
        <p:spPr>
          <a:xfrm>
            <a:off x="3555993" y="4599513"/>
            <a:ext cx="6713077" cy="1315168"/>
          </a:xfrm>
          <a:prstGeom prst="rect">
            <a:avLst/>
          </a:prstGeom>
        </p:spPr>
        <p:txBody>
          <a:bodyPr wrap="square" rtlCol="0">
            <a:spAutoFit/>
          </a:bodyPr>
          <a:lstStyle/>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is the plan for how I/we will do so…</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 is a good plan because…</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I/we are the right people to carry out this plan because…</a:t>
            </a:r>
          </a:p>
        </p:txBody>
      </p:sp>
      <p:cxnSp>
        <p:nvCxnSpPr>
          <p:cNvPr id="23" name="Straight Arrow Connector 22">
            <a:extLst>
              <a:ext uri="{FF2B5EF4-FFF2-40B4-BE49-F238E27FC236}">
                <a16:creationId xmlns:a16="http://schemas.microsoft.com/office/drawing/2014/main" id="{F79BDD07-B8E4-90C6-1E02-F605390AB365}"/>
              </a:ext>
            </a:extLst>
          </p:cNvPr>
          <p:cNvCxnSpPr>
            <a:cxnSpLocks/>
          </p:cNvCxnSpPr>
          <p:nvPr/>
        </p:nvCxnSpPr>
        <p:spPr>
          <a:xfrm flipV="1">
            <a:off x="6322741" y="2875656"/>
            <a:ext cx="831236" cy="1138601"/>
          </a:xfrm>
          <a:prstGeom prst="straightConnector1">
            <a:avLst/>
          </a:prstGeom>
          <a:ln w="50800">
            <a:solidFill>
              <a:schemeClr val="bg1">
                <a:lumMod val="6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36FF42C-9CC0-714D-142B-F95BD7322FB3}"/>
              </a:ext>
            </a:extLst>
          </p:cNvPr>
          <p:cNvSpPr txBox="1"/>
          <p:nvPr/>
        </p:nvSpPr>
        <p:spPr>
          <a:xfrm>
            <a:off x="3463809" y="4171998"/>
            <a:ext cx="5452011" cy="406330"/>
          </a:xfrm>
          <a:prstGeom prst="rect">
            <a:avLst/>
          </a:prstGeom>
        </p:spPr>
        <p:txBody>
          <a:bodyPr wrap="square" rtlCol="0">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Plan / Procedure / Methods</a:t>
            </a:r>
          </a:p>
        </p:txBody>
      </p:sp>
    </p:spTree>
    <p:extLst>
      <p:ext uri="{BB962C8B-B14F-4D97-AF65-F5344CB8AC3E}">
        <p14:creationId xmlns:p14="http://schemas.microsoft.com/office/powerpoint/2010/main" val="123796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9EB935A-163C-41B7-5863-C2D0C7C3A851}"/>
              </a:ext>
            </a:extLst>
          </p:cNvPr>
          <p:cNvGrpSpPr/>
          <p:nvPr/>
        </p:nvGrpSpPr>
        <p:grpSpPr>
          <a:xfrm>
            <a:off x="1313956" y="1549120"/>
            <a:ext cx="8871283" cy="2566737"/>
            <a:chOff x="1251286" y="1106906"/>
            <a:chExt cx="6653462" cy="1925053"/>
          </a:xfrm>
        </p:grpSpPr>
        <p:grpSp>
          <p:nvGrpSpPr>
            <p:cNvPr id="14" name="Group 13">
              <a:extLst>
                <a:ext uri="{FF2B5EF4-FFF2-40B4-BE49-F238E27FC236}">
                  <a16:creationId xmlns:a16="http://schemas.microsoft.com/office/drawing/2014/main" id="{4E34F5EB-DC3C-52E0-7EFF-F556AEFE043E}"/>
                </a:ext>
              </a:extLst>
            </p:cNvPr>
            <p:cNvGrpSpPr/>
            <p:nvPr/>
          </p:nvGrpSpPr>
          <p:grpSpPr>
            <a:xfrm>
              <a:off x="1251286" y="1106906"/>
              <a:ext cx="6653462" cy="1925053"/>
              <a:chOff x="224591" y="1620252"/>
              <a:chExt cx="8871283" cy="2566737"/>
            </a:xfrm>
          </p:grpSpPr>
          <p:pic>
            <p:nvPicPr>
              <p:cNvPr id="16" name="Picture 15">
                <a:extLst>
                  <a:ext uri="{FF2B5EF4-FFF2-40B4-BE49-F238E27FC236}">
                    <a16:creationId xmlns:a16="http://schemas.microsoft.com/office/drawing/2014/main" id="{6146EFD5-741A-181C-E9EF-068A95AEBBE0}"/>
                  </a:ext>
                </a:extLst>
              </p:cNvPr>
              <p:cNvPicPr>
                <a:picLocks noChangeAspect="1"/>
              </p:cNvPicPr>
              <p:nvPr/>
            </p:nvPicPr>
            <p:blipFill rotWithShape="1">
              <a:blip r:embed="rId2"/>
              <a:srcRect l="853" t="2919" r="1513" b="3129"/>
              <a:stretch/>
            </p:blipFill>
            <p:spPr>
              <a:xfrm>
                <a:off x="336885" y="1620252"/>
                <a:ext cx="8277726" cy="2566737"/>
              </a:xfrm>
              <a:prstGeom prst="rect">
                <a:avLst/>
              </a:prstGeom>
            </p:spPr>
          </p:pic>
          <p:sp>
            <p:nvSpPr>
              <p:cNvPr id="17" name="Rectangle 16">
                <a:extLst>
                  <a:ext uri="{FF2B5EF4-FFF2-40B4-BE49-F238E27FC236}">
                    <a16:creationId xmlns:a16="http://schemas.microsoft.com/office/drawing/2014/main" id="{4879AED4-988C-D6AF-21B6-CA5B7F1289D5}"/>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9EF49C0-32ED-7DB1-3DA5-559EA9198F07}"/>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19" name="TextBox 18">
                <a:extLst>
                  <a:ext uri="{FF2B5EF4-FFF2-40B4-BE49-F238E27FC236}">
                    <a16:creationId xmlns:a16="http://schemas.microsoft.com/office/drawing/2014/main" id="{0E86FEDF-9202-CFEF-C760-BE6B6CD663F2}"/>
                  </a:ext>
                </a:extLst>
              </p:cNvPr>
              <p:cNvSpPr txBox="1"/>
              <p:nvPr/>
            </p:nvSpPr>
            <p:spPr>
              <a:xfrm rot="19374285">
                <a:off x="2276518" y="2545830"/>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20" name="TextBox 19">
                <a:extLst>
                  <a:ext uri="{FF2B5EF4-FFF2-40B4-BE49-F238E27FC236}">
                    <a16:creationId xmlns:a16="http://schemas.microsoft.com/office/drawing/2014/main" id="{59E0BDD0-E931-09E2-B779-A3C677B5F0F5}"/>
                  </a:ext>
                </a:extLst>
              </p:cNvPr>
              <p:cNvSpPr txBox="1"/>
              <p:nvPr/>
            </p:nvSpPr>
            <p:spPr>
              <a:xfrm rot="2907341">
                <a:off x="5594381" y="2449450"/>
                <a:ext cx="1558810"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21" name="TextBox 20">
                <a:extLst>
                  <a:ext uri="{FF2B5EF4-FFF2-40B4-BE49-F238E27FC236}">
                    <a16:creationId xmlns:a16="http://schemas.microsoft.com/office/drawing/2014/main" id="{F588494C-3B5E-B1E2-2DA2-5AAFBEA0D05C}"/>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15" name="TextBox 14">
              <a:extLst>
                <a:ext uri="{FF2B5EF4-FFF2-40B4-BE49-F238E27FC236}">
                  <a16:creationId xmlns:a16="http://schemas.microsoft.com/office/drawing/2014/main" id="{172C0562-6312-255E-8A0A-4C7A16C89976}"/>
                </a:ext>
              </a:extLst>
            </p:cNvPr>
            <p:cNvSpPr txBox="1"/>
            <p:nvPr/>
          </p:nvSpPr>
          <p:spPr>
            <a:xfrm>
              <a:off x="4308811" y="1118910"/>
              <a:ext cx="1094873" cy="276999"/>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grpSp>
      <p:sp>
        <p:nvSpPr>
          <p:cNvPr id="22" name="TextBox 21">
            <a:extLst>
              <a:ext uri="{FF2B5EF4-FFF2-40B4-BE49-F238E27FC236}">
                <a16:creationId xmlns:a16="http://schemas.microsoft.com/office/drawing/2014/main" id="{FF5237AA-362D-78EB-B895-2FFC325ED4C7}"/>
              </a:ext>
            </a:extLst>
          </p:cNvPr>
          <p:cNvSpPr txBox="1"/>
          <p:nvPr/>
        </p:nvSpPr>
        <p:spPr>
          <a:xfrm>
            <a:off x="3555993" y="4599513"/>
            <a:ext cx="6713077" cy="1315168"/>
          </a:xfrm>
          <a:prstGeom prst="rect">
            <a:avLst/>
          </a:prstGeom>
        </p:spPr>
        <p:txBody>
          <a:bodyPr wrap="square" rtlCol="0">
            <a:spAutoFit/>
          </a:bodyPr>
          <a:lstStyle/>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is the plan for how I/we will do so…</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It is a good plan because…</a:t>
            </a:r>
          </a:p>
          <a:p>
            <a:pPr marL="176209" marR="0" lvl="0" indent="-176209" algn="l" defTabSz="914377"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I/we are the right people to carry out this plan because…</a:t>
            </a:r>
          </a:p>
        </p:txBody>
      </p:sp>
      <p:cxnSp>
        <p:nvCxnSpPr>
          <p:cNvPr id="23" name="Straight Arrow Connector 22">
            <a:extLst>
              <a:ext uri="{FF2B5EF4-FFF2-40B4-BE49-F238E27FC236}">
                <a16:creationId xmlns:a16="http://schemas.microsoft.com/office/drawing/2014/main" id="{F79BDD07-B8E4-90C6-1E02-F605390AB365}"/>
              </a:ext>
            </a:extLst>
          </p:cNvPr>
          <p:cNvCxnSpPr>
            <a:cxnSpLocks/>
          </p:cNvCxnSpPr>
          <p:nvPr/>
        </p:nvCxnSpPr>
        <p:spPr>
          <a:xfrm flipV="1">
            <a:off x="6322741" y="2875656"/>
            <a:ext cx="831236" cy="1138601"/>
          </a:xfrm>
          <a:prstGeom prst="straightConnector1">
            <a:avLst/>
          </a:prstGeom>
          <a:ln w="50800">
            <a:solidFill>
              <a:schemeClr val="bg1">
                <a:lumMod val="6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36FF42C-9CC0-714D-142B-F95BD7322FB3}"/>
              </a:ext>
            </a:extLst>
          </p:cNvPr>
          <p:cNvSpPr txBox="1"/>
          <p:nvPr/>
        </p:nvSpPr>
        <p:spPr>
          <a:xfrm>
            <a:off x="3463809" y="4171998"/>
            <a:ext cx="5452011" cy="406330"/>
          </a:xfrm>
          <a:prstGeom prst="rect">
            <a:avLst/>
          </a:prstGeom>
        </p:spPr>
        <p:txBody>
          <a:bodyPr wrap="square" rtlCol="0">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Plan / Procedure / Methods</a:t>
            </a:r>
          </a:p>
        </p:txBody>
      </p:sp>
      <p:sp>
        <p:nvSpPr>
          <p:cNvPr id="2" name="TextBox 1">
            <a:extLst>
              <a:ext uri="{FF2B5EF4-FFF2-40B4-BE49-F238E27FC236}">
                <a16:creationId xmlns:a16="http://schemas.microsoft.com/office/drawing/2014/main" id="{B04DAD23-2F97-C517-6DD6-3911F4AF9522}"/>
              </a:ext>
            </a:extLst>
          </p:cNvPr>
          <p:cNvSpPr txBox="1"/>
          <p:nvPr/>
        </p:nvSpPr>
        <p:spPr>
          <a:xfrm>
            <a:off x="7741920" y="193373"/>
            <a:ext cx="4189238" cy="1667572"/>
          </a:xfrm>
          <a:prstGeom prst="rect">
            <a:avLst/>
          </a:prstGeom>
          <a:solidFill>
            <a:srgbClr val="4B2E83">
              <a:alpha val="20000"/>
            </a:srgbClr>
          </a:solidFill>
          <a:ln w="38100">
            <a:solidFill>
              <a:srgbClr val="4B2E83"/>
            </a:solidFill>
          </a:ln>
        </p:spPr>
        <p:txBody>
          <a:bodyPr wrap="square" lIns="182880" tIns="182880" rIns="182880" bIns="182880" rtlCol="0">
            <a:spAutoFit/>
          </a:bodyP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All pragmatic </a:t>
            </a:r>
            <a:r>
              <a:rPr lang="en-US" sz="2400" dirty="0">
                <a:solidFill>
                  <a:srgbClr val="000000"/>
                </a:solidFill>
                <a:latin typeface="Open Sans" panose="020B0606030504020204"/>
              </a:rPr>
              <a:t>issues</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 </a:t>
            </a:r>
            <a:r>
              <a:rPr lang="en-US" sz="2400" dirty="0">
                <a:solidFill>
                  <a:srgbClr val="000000"/>
                </a:solidFill>
                <a:latin typeface="Open Sans" panose="020B0606030504020204"/>
              </a:rPr>
              <a:t>are</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 addressed; Plan that </a:t>
            </a: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mn-cs"/>
              </a:rPr>
              <a:t>establishes credibility</a:t>
            </a:r>
          </a:p>
        </p:txBody>
      </p:sp>
    </p:spTree>
    <p:extLst>
      <p:ext uri="{BB962C8B-B14F-4D97-AF65-F5344CB8AC3E}">
        <p14:creationId xmlns:p14="http://schemas.microsoft.com/office/powerpoint/2010/main" val="1654994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2162E75-1CC3-2480-AD2A-99908147E138}"/>
              </a:ext>
            </a:extLst>
          </p:cNvPr>
          <p:cNvGrpSpPr/>
          <p:nvPr/>
        </p:nvGrpSpPr>
        <p:grpSpPr>
          <a:xfrm>
            <a:off x="1313956" y="1549120"/>
            <a:ext cx="8871283" cy="2566737"/>
            <a:chOff x="1251286" y="1106906"/>
            <a:chExt cx="6653462" cy="1925053"/>
          </a:xfrm>
        </p:grpSpPr>
        <p:grpSp>
          <p:nvGrpSpPr>
            <p:cNvPr id="14" name="Group 13">
              <a:extLst>
                <a:ext uri="{FF2B5EF4-FFF2-40B4-BE49-F238E27FC236}">
                  <a16:creationId xmlns:a16="http://schemas.microsoft.com/office/drawing/2014/main" id="{53311D14-CF8C-D960-E791-7F235E884268}"/>
                </a:ext>
              </a:extLst>
            </p:cNvPr>
            <p:cNvGrpSpPr/>
            <p:nvPr/>
          </p:nvGrpSpPr>
          <p:grpSpPr>
            <a:xfrm>
              <a:off x="1251286" y="1106906"/>
              <a:ext cx="6653462" cy="1925053"/>
              <a:chOff x="224591" y="1620252"/>
              <a:chExt cx="8871283" cy="2566737"/>
            </a:xfrm>
          </p:grpSpPr>
          <p:pic>
            <p:nvPicPr>
              <p:cNvPr id="16" name="Picture 15">
                <a:extLst>
                  <a:ext uri="{FF2B5EF4-FFF2-40B4-BE49-F238E27FC236}">
                    <a16:creationId xmlns:a16="http://schemas.microsoft.com/office/drawing/2014/main" id="{9DF1D696-77A6-5A10-A53D-57D0591C2358}"/>
                  </a:ext>
                </a:extLst>
              </p:cNvPr>
              <p:cNvPicPr>
                <a:picLocks noChangeAspect="1"/>
              </p:cNvPicPr>
              <p:nvPr/>
            </p:nvPicPr>
            <p:blipFill rotWithShape="1">
              <a:blip r:embed="rId2"/>
              <a:srcRect l="853" t="2919" r="1513" b="3129"/>
              <a:stretch/>
            </p:blipFill>
            <p:spPr>
              <a:xfrm>
                <a:off x="336885" y="1620252"/>
                <a:ext cx="8277726" cy="2566737"/>
              </a:xfrm>
              <a:prstGeom prst="rect">
                <a:avLst/>
              </a:prstGeom>
            </p:spPr>
          </p:pic>
          <p:sp>
            <p:nvSpPr>
              <p:cNvPr id="17" name="Rectangle 16">
                <a:extLst>
                  <a:ext uri="{FF2B5EF4-FFF2-40B4-BE49-F238E27FC236}">
                    <a16:creationId xmlns:a16="http://schemas.microsoft.com/office/drawing/2014/main" id="{22D3DD87-8C17-852B-6B5E-C4F47583A171}"/>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93E8917-FEA6-8372-F22B-9982C7BBBD8C}"/>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19" name="TextBox 18">
                <a:extLst>
                  <a:ext uri="{FF2B5EF4-FFF2-40B4-BE49-F238E27FC236}">
                    <a16:creationId xmlns:a16="http://schemas.microsoft.com/office/drawing/2014/main" id="{85885492-8003-18C8-7365-7EB20542F71F}"/>
                  </a:ext>
                </a:extLst>
              </p:cNvPr>
              <p:cNvSpPr txBox="1"/>
              <p:nvPr/>
            </p:nvSpPr>
            <p:spPr>
              <a:xfrm rot="19374285">
                <a:off x="2276518" y="2545830"/>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20" name="TextBox 19">
                <a:extLst>
                  <a:ext uri="{FF2B5EF4-FFF2-40B4-BE49-F238E27FC236}">
                    <a16:creationId xmlns:a16="http://schemas.microsoft.com/office/drawing/2014/main" id="{4C1CDDF1-1B88-7DEB-2E87-8BB4BEC549AF}"/>
                  </a:ext>
                </a:extLst>
              </p:cNvPr>
              <p:cNvSpPr txBox="1"/>
              <p:nvPr/>
            </p:nvSpPr>
            <p:spPr>
              <a:xfrm rot="2907341">
                <a:off x="5594381" y="2449450"/>
                <a:ext cx="1558810"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21" name="TextBox 20">
                <a:extLst>
                  <a:ext uri="{FF2B5EF4-FFF2-40B4-BE49-F238E27FC236}">
                    <a16:creationId xmlns:a16="http://schemas.microsoft.com/office/drawing/2014/main" id="{2627E887-7FED-5AAF-5377-C5575C931642}"/>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15" name="TextBox 14">
              <a:extLst>
                <a:ext uri="{FF2B5EF4-FFF2-40B4-BE49-F238E27FC236}">
                  <a16:creationId xmlns:a16="http://schemas.microsoft.com/office/drawing/2014/main" id="{A2F95A6D-CE9C-B179-817C-E99A9BE18171}"/>
                </a:ext>
              </a:extLst>
            </p:cNvPr>
            <p:cNvSpPr txBox="1"/>
            <p:nvPr/>
          </p:nvSpPr>
          <p:spPr>
            <a:xfrm>
              <a:off x="4308811" y="1118910"/>
              <a:ext cx="1094873" cy="276999"/>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grpSp>
      <p:sp>
        <p:nvSpPr>
          <p:cNvPr id="22" name="TextBox 21">
            <a:extLst>
              <a:ext uri="{FF2B5EF4-FFF2-40B4-BE49-F238E27FC236}">
                <a16:creationId xmlns:a16="http://schemas.microsoft.com/office/drawing/2014/main" id="{38266CE5-5CEC-6F91-5D6A-9E7DD0084B9E}"/>
              </a:ext>
            </a:extLst>
          </p:cNvPr>
          <p:cNvSpPr txBox="1"/>
          <p:nvPr/>
        </p:nvSpPr>
        <p:spPr>
          <a:xfrm>
            <a:off x="2865121" y="4533379"/>
            <a:ext cx="7495196" cy="2141227"/>
          </a:xfrm>
          <a:prstGeom prst="rect">
            <a:avLst/>
          </a:prstGeom>
        </p:spPr>
        <p:txBody>
          <a:bodyPr wrap="square" rtlCol="0">
            <a:spAutoFit/>
          </a:bodyPr>
          <a:lstStyle/>
          <a:p>
            <a:pPr marL="0" marR="0" lvl="0" indent="0" algn="l" defTabSz="914377" rtl="0" eaLnBrk="1" fontAlgn="auto" latinLnBrk="0" hangingPunct="1">
              <a:lnSpc>
                <a:spcPct val="12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happy ending! The proposal will have a considerable impact on…</a:t>
            </a:r>
          </a:p>
          <a:p>
            <a:pPr marL="609585" marR="0" lvl="0" indent="-226478" algn="l" defTabSz="914377" rtl="0" eaLnBrk="1" fontAlgn="auto" latinLnBrk="0" hangingPunct="1">
              <a:lnSpc>
                <a:spcPct val="120000"/>
              </a:lnSpc>
              <a:spcBef>
                <a:spcPts val="800"/>
              </a:spcBef>
              <a:spcAft>
                <a:spcPts val="0"/>
              </a:spcAft>
              <a:buClrTx/>
              <a:buSzTx/>
              <a:buFont typeface="Open Sans" panose="020B0606030504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sponsor’s objectives!</a:t>
            </a:r>
          </a:p>
          <a:p>
            <a:pPr marL="609585" marR="0" lvl="0" indent="-226478" algn="l" defTabSz="914377" rtl="0" eaLnBrk="1" fontAlgn="auto" latinLnBrk="0" hangingPunct="1">
              <a:lnSpc>
                <a:spcPct val="120000"/>
              </a:lnSpc>
              <a:spcBef>
                <a:spcPts val="800"/>
              </a:spcBef>
              <a:spcAft>
                <a:spcPts val="0"/>
              </a:spcAft>
              <a:buClrTx/>
              <a:buSzTx/>
              <a:buFont typeface="Open Sans" panose="020B0606030504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State of knowledge in the field</a:t>
            </a:r>
          </a:p>
          <a:p>
            <a:pPr marL="609585" marR="0" lvl="0" indent="-226478" algn="l" defTabSz="914377" rtl="0" eaLnBrk="1" fontAlgn="auto" latinLnBrk="0" hangingPunct="1">
              <a:lnSpc>
                <a:spcPct val="120000"/>
              </a:lnSpc>
              <a:spcBef>
                <a:spcPts val="800"/>
              </a:spcBef>
              <a:spcAft>
                <a:spcPts val="0"/>
              </a:spcAft>
              <a:buClrTx/>
              <a:buSzTx/>
              <a:buFont typeface="Open Sans" panose="020B0606030504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Benefits to specific population(s) / society</a:t>
            </a:r>
          </a:p>
          <a:p>
            <a:pPr marL="609585" marR="0" lvl="0" indent="-226478" algn="l" defTabSz="914377" rtl="0" eaLnBrk="1" fontAlgn="auto" latinLnBrk="0" hangingPunct="1">
              <a:lnSpc>
                <a:spcPct val="120000"/>
              </a:lnSpc>
              <a:spcBef>
                <a:spcPts val="800"/>
              </a:spcBef>
              <a:spcAft>
                <a:spcPts val="0"/>
              </a:spcAft>
              <a:buClrTx/>
              <a:buSzTx/>
              <a:buFont typeface="Open Sans" panose="020B0606030504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Your scholarly trajectory</a:t>
            </a:r>
          </a:p>
        </p:txBody>
      </p:sp>
      <p:cxnSp>
        <p:nvCxnSpPr>
          <p:cNvPr id="23" name="Straight Arrow Connector 22">
            <a:extLst>
              <a:ext uri="{FF2B5EF4-FFF2-40B4-BE49-F238E27FC236}">
                <a16:creationId xmlns:a16="http://schemas.microsoft.com/office/drawing/2014/main" id="{9829C029-FB46-DD95-A86F-A9877A209D16}"/>
              </a:ext>
            </a:extLst>
          </p:cNvPr>
          <p:cNvCxnSpPr>
            <a:cxnSpLocks/>
          </p:cNvCxnSpPr>
          <p:nvPr/>
        </p:nvCxnSpPr>
        <p:spPr>
          <a:xfrm flipV="1">
            <a:off x="7071360" y="3690806"/>
            <a:ext cx="864024" cy="425051"/>
          </a:xfrm>
          <a:prstGeom prst="straightConnector1">
            <a:avLst/>
          </a:prstGeom>
          <a:ln w="50800">
            <a:solidFill>
              <a:schemeClr val="bg1">
                <a:lumMod val="6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58EFEE9-39D8-7CE5-CEE0-CF4751370ABF}"/>
              </a:ext>
            </a:extLst>
          </p:cNvPr>
          <p:cNvSpPr txBox="1"/>
          <p:nvPr/>
        </p:nvSpPr>
        <p:spPr>
          <a:xfrm>
            <a:off x="3557367" y="4144112"/>
            <a:ext cx="6483997" cy="406330"/>
          </a:xfrm>
          <a:prstGeom prst="rect">
            <a:avLst/>
          </a:prstGeom>
        </p:spPr>
        <p:txBody>
          <a:bodyPr wrap="square" rtlCol="0">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Expected Contributions / Broader Impacts</a:t>
            </a:r>
          </a:p>
        </p:txBody>
      </p:sp>
    </p:spTree>
    <p:extLst>
      <p:ext uri="{BB962C8B-B14F-4D97-AF65-F5344CB8AC3E}">
        <p14:creationId xmlns:p14="http://schemas.microsoft.com/office/powerpoint/2010/main" val="2273057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2162E75-1CC3-2480-AD2A-99908147E138}"/>
              </a:ext>
            </a:extLst>
          </p:cNvPr>
          <p:cNvGrpSpPr/>
          <p:nvPr/>
        </p:nvGrpSpPr>
        <p:grpSpPr>
          <a:xfrm>
            <a:off x="1313956" y="1549120"/>
            <a:ext cx="8871283" cy="2566737"/>
            <a:chOff x="1251286" y="1106906"/>
            <a:chExt cx="6653462" cy="1925053"/>
          </a:xfrm>
        </p:grpSpPr>
        <p:grpSp>
          <p:nvGrpSpPr>
            <p:cNvPr id="14" name="Group 13">
              <a:extLst>
                <a:ext uri="{FF2B5EF4-FFF2-40B4-BE49-F238E27FC236}">
                  <a16:creationId xmlns:a16="http://schemas.microsoft.com/office/drawing/2014/main" id="{53311D14-CF8C-D960-E791-7F235E884268}"/>
                </a:ext>
              </a:extLst>
            </p:cNvPr>
            <p:cNvGrpSpPr/>
            <p:nvPr/>
          </p:nvGrpSpPr>
          <p:grpSpPr>
            <a:xfrm>
              <a:off x="1251286" y="1106906"/>
              <a:ext cx="6653462" cy="1925053"/>
              <a:chOff x="224591" y="1620252"/>
              <a:chExt cx="8871283" cy="2566737"/>
            </a:xfrm>
          </p:grpSpPr>
          <p:pic>
            <p:nvPicPr>
              <p:cNvPr id="16" name="Picture 15">
                <a:extLst>
                  <a:ext uri="{FF2B5EF4-FFF2-40B4-BE49-F238E27FC236}">
                    <a16:creationId xmlns:a16="http://schemas.microsoft.com/office/drawing/2014/main" id="{9DF1D696-77A6-5A10-A53D-57D0591C2358}"/>
                  </a:ext>
                </a:extLst>
              </p:cNvPr>
              <p:cNvPicPr>
                <a:picLocks noChangeAspect="1"/>
              </p:cNvPicPr>
              <p:nvPr/>
            </p:nvPicPr>
            <p:blipFill rotWithShape="1">
              <a:blip r:embed="rId2"/>
              <a:srcRect l="853" t="2919" r="1513" b="3129"/>
              <a:stretch/>
            </p:blipFill>
            <p:spPr>
              <a:xfrm>
                <a:off x="336885" y="1620252"/>
                <a:ext cx="8277726" cy="2566737"/>
              </a:xfrm>
              <a:prstGeom prst="rect">
                <a:avLst/>
              </a:prstGeom>
            </p:spPr>
          </p:pic>
          <p:sp>
            <p:nvSpPr>
              <p:cNvPr id="17" name="Rectangle 16">
                <a:extLst>
                  <a:ext uri="{FF2B5EF4-FFF2-40B4-BE49-F238E27FC236}">
                    <a16:creationId xmlns:a16="http://schemas.microsoft.com/office/drawing/2014/main" id="{22D3DD87-8C17-852B-6B5E-C4F47583A171}"/>
                  </a:ext>
                </a:extLst>
              </p:cNvPr>
              <p:cNvSpPr/>
              <p:nvPr/>
            </p:nvSpPr>
            <p:spPr>
              <a:xfrm rot="2902840">
                <a:off x="5634580" y="2627790"/>
                <a:ext cx="2052462" cy="41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93E8917-FEA6-8372-F22B-9982C7BBBD8C}"/>
                  </a:ext>
                </a:extLst>
              </p:cNvPr>
              <p:cNvSpPr txBox="1"/>
              <p:nvPr/>
            </p:nvSpPr>
            <p:spPr>
              <a:xfrm>
                <a:off x="224591" y="3497180"/>
                <a:ext cx="1700461" cy="369332"/>
              </a:xfrm>
              <a:prstGeom prst="rect">
                <a:avLst/>
              </a:prstGeom>
              <a:solidFill>
                <a:schemeClr val="bg1"/>
              </a:solidFill>
              <a:ln>
                <a:noFill/>
              </a:ln>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exposition</a:t>
                </a:r>
              </a:p>
            </p:txBody>
          </p:sp>
          <p:sp>
            <p:nvSpPr>
              <p:cNvPr id="19" name="TextBox 18">
                <a:extLst>
                  <a:ext uri="{FF2B5EF4-FFF2-40B4-BE49-F238E27FC236}">
                    <a16:creationId xmlns:a16="http://schemas.microsoft.com/office/drawing/2014/main" id="{85885492-8003-18C8-7365-7EB20542F71F}"/>
                  </a:ext>
                </a:extLst>
              </p:cNvPr>
              <p:cNvSpPr txBox="1"/>
              <p:nvPr/>
            </p:nvSpPr>
            <p:spPr>
              <a:xfrm rot="19374285">
                <a:off x="2276518" y="2545830"/>
                <a:ext cx="1969524"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complication</a:t>
                </a:r>
              </a:p>
            </p:txBody>
          </p:sp>
          <p:sp>
            <p:nvSpPr>
              <p:cNvPr id="20" name="TextBox 19">
                <a:extLst>
                  <a:ext uri="{FF2B5EF4-FFF2-40B4-BE49-F238E27FC236}">
                    <a16:creationId xmlns:a16="http://schemas.microsoft.com/office/drawing/2014/main" id="{4C1CDDF1-1B88-7DEB-2E87-8BB4BEC549AF}"/>
                  </a:ext>
                </a:extLst>
              </p:cNvPr>
              <p:cNvSpPr txBox="1"/>
              <p:nvPr/>
            </p:nvSpPr>
            <p:spPr>
              <a:xfrm rot="2907341">
                <a:off x="5594381" y="2449450"/>
                <a:ext cx="1558810"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resolution</a:t>
                </a:r>
              </a:p>
            </p:txBody>
          </p:sp>
          <p:sp>
            <p:nvSpPr>
              <p:cNvPr id="21" name="TextBox 20">
                <a:extLst>
                  <a:ext uri="{FF2B5EF4-FFF2-40B4-BE49-F238E27FC236}">
                    <a16:creationId xmlns:a16="http://schemas.microsoft.com/office/drawing/2014/main" id="{2627E887-7FED-5AAF-5377-C5575C931642}"/>
                  </a:ext>
                </a:extLst>
              </p:cNvPr>
              <p:cNvSpPr txBox="1"/>
              <p:nvPr/>
            </p:nvSpPr>
            <p:spPr>
              <a:xfrm>
                <a:off x="7267073" y="3476737"/>
                <a:ext cx="1828801" cy="369332"/>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denouement</a:t>
                </a:r>
              </a:p>
            </p:txBody>
          </p:sp>
        </p:grpSp>
        <p:sp>
          <p:nvSpPr>
            <p:cNvPr id="15" name="TextBox 14">
              <a:extLst>
                <a:ext uri="{FF2B5EF4-FFF2-40B4-BE49-F238E27FC236}">
                  <a16:creationId xmlns:a16="http://schemas.microsoft.com/office/drawing/2014/main" id="{A2F95A6D-CE9C-B179-817C-E99A9BE18171}"/>
                </a:ext>
              </a:extLst>
            </p:cNvPr>
            <p:cNvSpPr txBox="1"/>
            <p:nvPr/>
          </p:nvSpPr>
          <p:spPr>
            <a:xfrm>
              <a:off x="4308811" y="1118910"/>
              <a:ext cx="1094873" cy="276999"/>
            </a:xfrm>
            <a:prstGeom prst="rect">
              <a:avLst/>
            </a:prstGeom>
            <a:solidFill>
              <a:schemeClr val="bg1"/>
            </a:solidFill>
            <a:ln>
              <a:noFill/>
            </a:ln>
          </p:spPr>
          <p:txBody>
            <a:bodyPr wrap="square" rtlCol="0">
              <a:spAutoFit/>
            </a:bodyPr>
            <a:lstStyle/>
            <a:p>
              <a:pPr marL="0" marR="0" lvl="0" indent="0" algn="ctr" defTabSz="914377"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climax</a:t>
              </a:r>
            </a:p>
          </p:txBody>
        </p:sp>
      </p:grpSp>
      <p:sp>
        <p:nvSpPr>
          <p:cNvPr id="22" name="TextBox 21">
            <a:extLst>
              <a:ext uri="{FF2B5EF4-FFF2-40B4-BE49-F238E27FC236}">
                <a16:creationId xmlns:a16="http://schemas.microsoft.com/office/drawing/2014/main" id="{38266CE5-5CEC-6F91-5D6A-9E7DD0084B9E}"/>
              </a:ext>
            </a:extLst>
          </p:cNvPr>
          <p:cNvSpPr txBox="1"/>
          <p:nvPr/>
        </p:nvSpPr>
        <p:spPr>
          <a:xfrm>
            <a:off x="2865121" y="4533379"/>
            <a:ext cx="7495196" cy="2141227"/>
          </a:xfrm>
          <a:prstGeom prst="rect">
            <a:avLst/>
          </a:prstGeom>
        </p:spPr>
        <p:txBody>
          <a:bodyPr wrap="square" rtlCol="0">
            <a:spAutoFit/>
          </a:bodyPr>
          <a:lstStyle/>
          <a:p>
            <a:pPr marL="0" marR="0" lvl="0" indent="0" algn="l" defTabSz="914377" rtl="0" eaLnBrk="1" fontAlgn="auto" latinLnBrk="0" hangingPunct="1">
              <a:lnSpc>
                <a:spcPct val="12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happy ending! The proposal will have a considerable impact on…</a:t>
            </a:r>
          </a:p>
          <a:p>
            <a:pPr marL="609585" marR="0" lvl="0" indent="-226478" algn="l" defTabSz="914377" rtl="0" eaLnBrk="1" fontAlgn="auto" latinLnBrk="0" hangingPunct="1">
              <a:lnSpc>
                <a:spcPct val="120000"/>
              </a:lnSpc>
              <a:spcBef>
                <a:spcPts val="800"/>
              </a:spcBef>
              <a:spcAft>
                <a:spcPts val="0"/>
              </a:spcAft>
              <a:buClrTx/>
              <a:buSzTx/>
              <a:buFont typeface="Open Sans" panose="020B0606030504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sponsor’s objectives!</a:t>
            </a:r>
          </a:p>
          <a:p>
            <a:pPr marL="609585" marR="0" lvl="0" indent="-226478" algn="l" defTabSz="914377" rtl="0" eaLnBrk="1" fontAlgn="auto" latinLnBrk="0" hangingPunct="1">
              <a:lnSpc>
                <a:spcPct val="120000"/>
              </a:lnSpc>
              <a:spcBef>
                <a:spcPts val="800"/>
              </a:spcBef>
              <a:spcAft>
                <a:spcPts val="0"/>
              </a:spcAft>
              <a:buClrTx/>
              <a:buSzTx/>
              <a:buFont typeface="Open Sans" panose="020B0606030504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State of knowledge in the field</a:t>
            </a:r>
          </a:p>
          <a:p>
            <a:pPr marL="609585" marR="0" lvl="0" indent="-226478" algn="l" defTabSz="914377" rtl="0" eaLnBrk="1" fontAlgn="auto" latinLnBrk="0" hangingPunct="1">
              <a:lnSpc>
                <a:spcPct val="120000"/>
              </a:lnSpc>
              <a:spcBef>
                <a:spcPts val="800"/>
              </a:spcBef>
              <a:spcAft>
                <a:spcPts val="0"/>
              </a:spcAft>
              <a:buClrTx/>
              <a:buSzTx/>
              <a:buFont typeface="Open Sans" panose="020B0606030504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Benefits to specific population(s) / society</a:t>
            </a:r>
          </a:p>
          <a:p>
            <a:pPr marL="609585" marR="0" lvl="0" indent="-226478" algn="l" defTabSz="914377" rtl="0" eaLnBrk="1" fontAlgn="auto" latinLnBrk="0" hangingPunct="1">
              <a:lnSpc>
                <a:spcPct val="120000"/>
              </a:lnSpc>
              <a:spcBef>
                <a:spcPts val="800"/>
              </a:spcBef>
              <a:spcAft>
                <a:spcPts val="0"/>
              </a:spcAft>
              <a:buClrTx/>
              <a:buSzTx/>
              <a:buFont typeface="Open Sans" panose="020B0606030504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Your scholarly trajectory</a:t>
            </a:r>
          </a:p>
        </p:txBody>
      </p:sp>
      <p:cxnSp>
        <p:nvCxnSpPr>
          <p:cNvPr id="23" name="Straight Arrow Connector 22">
            <a:extLst>
              <a:ext uri="{FF2B5EF4-FFF2-40B4-BE49-F238E27FC236}">
                <a16:creationId xmlns:a16="http://schemas.microsoft.com/office/drawing/2014/main" id="{9829C029-FB46-DD95-A86F-A9877A209D16}"/>
              </a:ext>
            </a:extLst>
          </p:cNvPr>
          <p:cNvCxnSpPr>
            <a:cxnSpLocks/>
          </p:cNvCxnSpPr>
          <p:nvPr/>
        </p:nvCxnSpPr>
        <p:spPr>
          <a:xfrm flipV="1">
            <a:off x="7071360" y="3690806"/>
            <a:ext cx="864024" cy="425051"/>
          </a:xfrm>
          <a:prstGeom prst="straightConnector1">
            <a:avLst/>
          </a:prstGeom>
          <a:ln w="50800">
            <a:solidFill>
              <a:schemeClr val="bg1">
                <a:lumMod val="6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58EFEE9-39D8-7CE5-CEE0-CF4751370ABF}"/>
              </a:ext>
            </a:extLst>
          </p:cNvPr>
          <p:cNvSpPr txBox="1"/>
          <p:nvPr/>
        </p:nvSpPr>
        <p:spPr>
          <a:xfrm>
            <a:off x="3557367" y="4144112"/>
            <a:ext cx="6483997" cy="406330"/>
          </a:xfrm>
          <a:prstGeom prst="rect">
            <a:avLst/>
          </a:prstGeom>
        </p:spPr>
        <p:txBody>
          <a:bodyPr wrap="square" rtlCol="0">
            <a:spAutoFit/>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B2E83"/>
                </a:solidFill>
                <a:effectLst/>
                <a:uLnTx/>
                <a:uFillTx/>
                <a:latin typeface="Open Sans" panose="020B0606030504020204" pitchFamily="34" charset="0"/>
                <a:ea typeface="Open Sans" panose="020B0606030504020204" pitchFamily="34" charset="0"/>
                <a:cs typeface="Open Sans" panose="020B0606030504020204" pitchFamily="34" charset="0"/>
              </a:rPr>
              <a:t>Expected Contributions / Broader Impacts</a:t>
            </a:r>
          </a:p>
        </p:txBody>
      </p:sp>
      <p:sp>
        <p:nvSpPr>
          <p:cNvPr id="2" name="TextBox 1">
            <a:extLst>
              <a:ext uri="{FF2B5EF4-FFF2-40B4-BE49-F238E27FC236}">
                <a16:creationId xmlns:a16="http://schemas.microsoft.com/office/drawing/2014/main" id="{02747F08-113A-65AA-0E76-A7D12BD31CAA}"/>
              </a:ext>
            </a:extLst>
          </p:cNvPr>
          <p:cNvSpPr txBox="1"/>
          <p:nvPr/>
        </p:nvSpPr>
        <p:spPr>
          <a:xfrm>
            <a:off x="7741920" y="193373"/>
            <a:ext cx="4189238" cy="1667572"/>
          </a:xfrm>
          <a:prstGeom prst="rect">
            <a:avLst/>
          </a:prstGeom>
          <a:solidFill>
            <a:srgbClr val="4B2E83">
              <a:alpha val="20000"/>
            </a:srgbClr>
          </a:solidFill>
          <a:ln w="38100">
            <a:solidFill>
              <a:srgbClr val="4B2E83"/>
            </a:solidFill>
          </a:ln>
        </p:spPr>
        <p:txBody>
          <a:bodyPr wrap="square" lIns="182880" tIns="182880" rIns="182880" bIns="182880" rtlCol="0">
            <a:spAutoFit/>
          </a:bodyPr>
          <a:lstStyle/>
          <a:p>
            <a:pPr marL="0" marR="0" lvl="0" indent="0" algn="ctr" defTabSz="609585" rtl="0" eaLnBrk="1" fontAlgn="auto" latinLnBrk="0" hangingPunct="1">
              <a:lnSpc>
                <a:spcPct val="12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mn-cs"/>
              </a:rPr>
              <a:t>Demonstrate impact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 state of knowledge, societal, professional</a:t>
            </a:r>
            <a:endParaRPr kumimoji="0" lang="en-US" sz="2400" b="1" i="0" u="none" strike="noStrike" kern="1200" cap="none" spc="0" normalizeH="0" baseline="0" noProof="0" dirty="0">
              <a:ln>
                <a:noFill/>
              </a:ln>
              <a:solidFill>
                <a:srgbClr val="33006F"/>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610097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F7259D-D68A-4F0D-B51F-4F21D2D9F330}"/>
              </a:ext>
            </a:extLst>
          </p:cNvPr>
          <p:cNvSpPr/>
          <p:nvPr/>
        </p:nvSpPr>
        <p:spPr>
          <a:xfrm>
            <a:off x="7293812" y="2866190"/>
            <a:ext cx="5368757" cy="45773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096" y="23800"/>
            <a:ext cx="5097881" cy="6797173"/>
          </a:xfrm>
          <a:prstGeom prst="rect">
            <a:avLst/>
          </a:prstGeom>
        </p:spPr>
      </p:pic>
      <p:sp>
        <p:nvSpPr>
          <p:cNvPr id="5" name="TextBox 4"/>
          <p:cNvSpPr txBox="1"/>
          <p:nvPr/>
        </p:nvSpPr>
        <p:spPr>
          <a:xfrm>
            <a:off x="44766" y="6199264"/>
            <a:ext cx="3420329" cy="590931"/>
          </a:xfrm>
          <a:prstGeom prst="rect">
            <a:avLst/>
          </a:prstGeom>
        </p:spPr>
        <p:txBody>
          <a:bodyPr wrap="square" rtlCol="0">
            <a:spAutoFit/>
          </a:bodyPr>
          <a:lstStyle/>
          <a:p>
            <a:pPr marL="0" marR="0" lvl="0" indent="0" algn="l" defTabSz="914377" rtl="0" eaLnBrk="1" fontAlgn="auto" latinLnBrk="0" hangingPunct="1">
              <a:lnSpc>
                <a:spcPct val="90000"/>
              </a:lnSpc>
              <a:spcBef>
                <a:spcPts val="100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Source: https://theprofessorisin.com/2011/07/05/dr-karens-foolproof-grant-template/</a:t>
            </a:r>
          </a:p>
        </p:txBody>
      </p:sp>
      <p:sp>
        <p:nvSpPr>
          <p:cNvPr id="4" name="Rectangle 3">
            <a:extLst>
              <a:ext uri="{FF2B5EF4-FFF2-40B4-BE49-F238E27FC236}">
                <a16:creationId xmlns:a16="http://schemas.microsoft.com/office/drawing/2014/main" id="{3DF09D1A-327E-483B-B002-12DFC643A451}"/>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748094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B32F7325-D22A-4F1A-A5C5-DB18D490E846}"/>
              </a:ext>
            </a:extLst>
          </p:cNvPr>
          <p:cNvSpPr txBox="1">
            <a:spLocks/>
          </p:cNvSpPr>
          <p:nvPr/>
        </p:nvSpPr>
        <p:spPr>
          <a:xfrm>
            <a:off x="0" y="1617509"/>
            <a:ext cx="7223758" cy="1061829"/>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effectLst/>
                <a:uLnTx/>
                <a:uFillTx/>
                <a:latin typeface="Open Sans" panose="020B0606030504020204"/>
                <a:ea typeface="+mn-ea"/>
                <a:cs typeface="Arial" panose="020B0604020202020204" pitchFamily="34" charset="0"/>
              </a:rPr>
              <a:t>Packaging your good idea well:</a:t>
            </a:r>
          </a:p>
          <a:p>
            <a:pPr marL="457189" indent="-304792" defTabSz="609585">
              <a:spcBef>
                <a:spcPts val="1800"/>
              </a:spcBef>
            </a:pPr>
            <a:r>
              <a:rPr lang="en-US" sz="2200" b="1" dirty="0">
                <a:solidFill>
                  <a:srgbClr val="4B2E83"/>
                </a:solidFill>
                <a:latin typeface="Open Sans" panose="020B0606030504020204"/>
                <a:cs typeface="Arial" panose="020B0604020202020204" pitchFamily="34" charset="0"/>
              </a:rPr>
              <a:t>Follow the RFP directions </a:t>
            </a:r>
            <a:r>
              <a:rPr lang="en-US" sz="2200" b="1" i="1" dirty="0">
                <a:solidFill>
                  <a:srgbClr val="4B2E83"/>
                </a:solidFill>
                <a:latin typeface="Open Sans" panose="020B0606030504020204"/>
                <a:cs typeface="Arial" panose="020B0604020202020204" pitchFamily="34" charset="0"/>
              </a:rPr>
              <a:t>precisely</a:t>
            </a:r>
          </a:p>
        </p:txBody>
      </p:sp>
      <p:pic>
        <p:nvPicPr>
          <p:cNvPr id="25" name="Picture 24">
            <a:extLst>
              <a:ext uri="{FF2B5EF4-FFF2-40B4-BE49-F238E27FC236}">
                <a16:creationId xmlns:a16="http://schemas.microsoft.com/office/drawing/2014/main" id="{A80E2AD0-B7DC-4448-90A1-FA7D8E40C7C3}"/>
              </a:ext>
            </a:extLst>
          </p:cNvPr>
          <p:cNvPicPr>
            <a:picLocks noChangeAspect="1"/>
          </p:cNvPicPr>
          <p:nvPr/>
        </p:nvPicPr>
        <p:blipFill rotWithShape="1">
          <a:blip r:embed="rId2"/>
          <a:srcRect l="8404" t="7523" r="7198" b="4612"/>
          <a:stretch/>
        </p:blipFill>
        <p:spPr>
          <a:xfrm>
            <a:off x="7132320" y="1306160"/>
            <a:ext cx="4080510" cy="5497536"/>
          </a:xfrm>
          <a:prstGeom prst="rect">
            <a:avLst/>
          </a:prstGeom>
        </p:spPr>
      </p:pic>
      <p:sp>
        <p:nvSpPr>
          <p:cNvPr id="4" name="Title 3">
            <a:extLst>
              <a:ext uri="{FF2B5EF4-FFF2-40B4-BE49-F238E27FC236}">
                <a16:creationId xmlns:a16="http://schemas.microsoft.com/office/drawing/2014/main" id="{690F71E5-0864-3FD9-9D1E-9D3D3E28D246}"/>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Formatting</a:t>
            </a:r>
          </a:p>
        </p:txBody>
      </p:sp>
      <p:pic>
        <p:nvPicPr>
          <p:cNvPr id="5" name="Picture 4">
            <a:extLst>
              <a:ext uri="{FF2B5EF4-FFF2-40B4-BE49-F238E27FC236}">
                <a16:creationId xmlns:a16="http://schemas.microsoft.com/office/drawing/2014/main" id="{BDC1D96E-2D31-0090-8188-B3E185392FDD}"/>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92266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B32F7325-D22A-4F1A-A5C5-DB18D490E846}"/>
              </a:ext>
            </a:extLst>
          </p:cNvPr>
          <p:cNvSpPr txBox="1">
            <a:spLocks/>
          </p:cNvSpPr>
          <p:nvPr/>
        </p:nvSpPr>
        <p:spPr>
          <a:xfrm>
            <a:off x="0" y="1617508"/>
            <a:ext cx="7223758" cy="3093154"/>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effectLst/>
                <a:uLnTx/>
                <a:uFillTx/>
                <a:latin typeface="Open Sans" panose="020B0606030504020204"/>
                <a:ea typeface="+mn-ea"/>
                <a:cs typeface="Arial" panose="020B0604020202020204" pitchFamily="34" charset="0"/>
              </a:rPr>
              <a:t>Packaging your good idea well:</a:t>
            </a:r>
          </a:p>
          <a:p>
            <a:pPr marL="457189" indent="-304792" defTabSz="609585">
              <a:spcBef>
                <a:spcPts val="1800"/>
              </a:spcBef>
            </a:pPr>
            <a:r>
              <a:rPr lang="en-US" sz="2200" b="1" dirty="0">
                <a:solidFill>
                  <a:srgbClr val="4B2E83"/>
                </a:solidFill>
                <a:latin typeface="Open Sans" panose="020B0606030504020204"/>
                <a:cs typeface="Arial" panose="020B0604020202020204" pitchFamily="34" charset="0"/>
              </a:rPr>
              <a:t>Follow the RFP directions </a:t>
            </a:r>
            <a:r>
              <a:rPr lang="en-US" sz="2200" b="1" i="1" dirty="0">
                <a:solidFill>
                  <a:srgbClr val="4B2E83"/>
                </a:solidFill>
                <a:latin typeface="Open Sans" panose="020B0606030504020204"/>
                <a:cs typeface="Arial" panose="020B0604020202020204" pitchFamily="34" charset="0"/>
              </a:rPr>
              <a:t>precisely</a:t>
            </a:r>
          </a:p>
          <a:p>
            <a:pPr marL="457189" indent="-304792" defTabSz="609585">
              <a:spcBef>
                <a:spcPts val="2400"/>
              </a:spcBef>
            </a:pPr>
            <a:r>
              <a:rPr lang="en-US" sz="2200" b="1" dirty="0">
                <a:solidFill>
                  <a:srgbClr val="4B2E83"/>
                </a:solidFill>
                <a:latin typeface="Open Sans" panose="020B0606030504020204"/>
                <a:cs typeface="Arial" panose="020B0604020202020204" pitchFamily="34" charset="0"/>
              </a:rPr>
              <a:t>Don’t let formatting be the barrier to funding</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Maximize white space, legible fonts</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Declarative and consistent headings </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Typos make it easy to dismiss</a:t>
            </a:r>
          </a:p>
        </p:txBody>
      </p:sp>
      <p:pic>
        <p:nvPicPr>
          <p:cNvPr id="5" name="Picture 4">
            <a:extLst>
              <a:ext uri="{FF2B5EF4-FFF2-40B4-BE49-F238E27FC236}">
                <a16:creationId xmlns:a16="http://schemas.microsoft.com/office/drawing/2014/main" id="{5096DA33-08F9-4468-819D-506E1C0E5182}"/>
              </a:ext>
            </a:extLst>
          </p:cNvPr>
          <p:cNvPicPr>
            <a:picLocks noChangeAspect="1"/>
          </p:cNvPicPr>
          <p:nvPr/>
        </p:nvPicPr>
        <p:blipFill>
          <a:blip r:embed="rId2"/>
          <a:stretch>
            <a:fillRect/>
          </a:stretch>
        </p:blipFill>
        <p:spPr>
          <a:xfrm>
            <a:off x="7738536" y="1204157"/>
            <a:ext cx="4262633" cy="5528049"/>
          </a:xfrm>
          <a:prstGeom prst="rect">
            <a:avLst/>
          </a:prstGeom>
          <a:ln>
            <a:solidFill>
              <a:schemeClr val="tx1"/>
            </a:solidFill>
          </a:ln>
        </p:spPr>
      </p:pic>
      <p:sp>
        <p:nvSpPr>
          <p:cNvPr id="6" name="Rectangle 5">
            <a:extLst>
              <a:ext uri="{FF2B5EF4-FFF2-40B4-BE49-F238E27FC236}">
                <a16:creationId xmlns:a16="http://schemas.microsoft.com/office/drawing/2014/main" id="{962B2F47-D37F-4A8D-BDFD-9FB92DBD7A57}"/>
              </a:ext>
            </a:extLst>
          </p:cNvPr>
          <p:cNvSpPr/>
          <p:nvPr/>
        </p:nvSpPr>
        <p:spPr>
          <a:xfrm>
            <a:off x="8105434" y="3578909"/>
            <a:ext cx="977089" cy="205704"/>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sp>
        <p:nvSpPr>
          <p:cNvPr id="7" name="Rectangle 6">
            <a:extLst>
              <a:ext uri="{FF2B5EF4-FFF2-40B4-BE49-F238E27FC236}">
                <a16:creationId xmlns:a16="http://schemas.microsoft.com/office/drawing/2014/main" id="{2F4E941C-0195-40AB-837A-EA72BE6574F1}"/>
              </a:ext>
            </a:extLst>
          </p:cNvPr>
          <p:cNvSpPr/>
          <p:nvPr/>
        </p:nvSpPr>
        <p:spPr>
          <a:xfrm>
            <a:off x="9082523" y="5425419"/>
            <a:ext cx="1621477" cy="243839"/>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a:solidFill>
                <a:prstClr val="white"/>
              </a:solidFill>
              <a:latin typeface="Calibri" panose="020F0502020204030204"/>
            </a:endParaRPr>
          </a:p>
        </p:txBody>
      </p:sp>
      <p:sp>
        <p:nvSpPr>
          <p:cNvPr id="4" name="Title 3">
            <a:extLst>
              <a:ext uri="{FF2B5EF4-FFF2-40B4-BE49-F238E27FC236}">
                <a16:creationId xmlns:a16="http://schemas.microsoft.com/office/drawing/2014/main" id="{3D1BE552-7499-EAAD-D96B-BF640ABB0C8F}"/>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Formatting</a:t>
            </a:r>
          </a:p>
        </p:txBody>
      </p:sp>
      <p:pic>
        <p:nvPicPr>
          <p:cNvPr id="8" name="Picture 7">
            <a:extLst>
              <a:ext uri="{FF2B5EF4-FFF2-40B4-BE49-F238E27FC236}">
                <a16:creationId xmlns:a16="http://schemas.microsoft.com/office/drawing/2014/main" id="{7ECBB384-9721-A219-AA7D-893B418093A1}"/>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612233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B32F7325-D22A-4F1A-A5C5-DB18D490E846}"/>
              </a:ext>
            </a:extLst>
          </p:cNvPr>
          <p:cNvSpPr txBox="1">
            <a:spLocks/>
          </p:cNvSpPr>
          <p:nvPr/>
        </p:nvSpPr>
        <p:spPr>
          <a:xfrm>
            <a:off x="0" y="1617507"/>
            <a:ext cx="7223758" cy="5124480"/>
          </a:xfrm>
          <a:prstGeom prst="rect">
            <a:avLst/>
          </a:prstGeom>
        </p:spPr>
        <p:txBody>
          <a:bodyPr vert="horz" wrap="square"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effectLst/>
                <a:uLnTx/>
                <a:uFillTx/>
                <a:latin typeface="Open Sans" panose="020B0606030504020204"/>
                <a:ea typeface="+mn-ea"/>
                <a:cs typeface="Arial" panose="020B0604020202020204" pitchFamily="34" charset="0"/>
              </a:rPr>
              <a:t>Packaging your good idea well:</a:t>
            </a:r>
          </a:p>
          <a:p>
            <a:pPr marL="457189" indent="-304792" defTabSz="609585">
              <a:spcBef>
                <a:spcPts val="1800"/>
              </a:spcBef>
            </a:pPr>
            <a:r>
              <a:rPr lang="en-US" sz="2200" b="1" dirty="0">
                <a:solidFill>
                  <a:srgbClr val="4B2E83"/>
                </a:solidFill>
                <a:latin typeface="Open Sans" panose="020B0606030504020204"/>
                <a:cs typeface="Arial" panose="020B0604020202020204" pitchFamily="34" charset="0"/>
              </a:rPr>
              <a:t>Follow the RFP directions </a:t>
            </a:r>
            <a:r>
              <a:rPr lang="en-US" sz="2200" b="1" i="1" dirty="0">
                <a:solidFill>
                  <a:srgbClr val="4B2E83"/>
                </a:solidFill>
                <a:latin typeface="Open Sans" panose="020B0606030504020204"/>
                <a:cs typeface="Arial" panose="020B0604020202020204" pitchFamily="34" charset="0"/>
              </a:rPr>
              <a:t>precisely</a:t>
            </a:r>
          </a:p>
          <a:p>
            <a:pPr marL="457189" indent="-304792" defTabSz="609585">
              <a:spcBef>
                <a:spcPts val="2400"/>
              </a:spcBef>
            </a:pPr>
            <a:r>
              <a:rPr lang="en-US" sz="2200" b="1" dirty="0">
                <a:solidFill>
                  <a:srgbClr val="4B2E83"/>
                </a:solidFill>
                <a:latin typeface="Open Sans" panose="020B0606030504020204"/>
                <a:cs typeface="Arial" panose="020B0604020202020204" pitchFamily="34" charset="0"/>
              </a:rPr>
              <a:t>Don’t let formatting be the barrier to funding</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Maximize white space, legible fonts</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Declarative and consistent headings </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Typos make it easy to dismiss</a:t>
            </a:r>
          </a:p>
          <a:p>
            <a:pPr marL="457189" indent="-304792" defTabSz="609585">
              <a:spcBef>
                <a:spcPts val="2400"/>
              </a:spcBef>
            </a:pPr>
            <a:r>
              <a:rPr lang="en-US" sz="2200" b="1" dirty="0">
                <a:solidFill>
                  <a:srgbClr val="4B2E83"/>
                </a:solidFill>
                <a:latin typeface="Open Sans" panose="020B0606030504020204"/>
                <a:cs typeface="Arial" panose="020B0604020202020204" pitchFamily="34" charset="0"/>
              </a:rPr>
              <a:t>Figures that contribute, not distract</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Title/descriptions that add to narrative</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Legends that describe</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Don’t assume printed in color</a:t>
            </a:r>
          </a:p>
        </p:txBody>
      </p:sp>
      <p:pic>
        <p:nvPicPr>
          <p:cNvPr id="5" name="Picture 4">
            <a:extLst>
              <a:ext uri="{FF2B5EF4-FFF2-40B4-BE49-F238E27FC236}">
                <a16:creationId xmlns:a16="http://schemas.microsoft.com/office/drawing/2014/main" id="{B03C33E6-3689-44F2-8BD2-C5DC1DC07F93}"/>
              </a:ext>
            </a:extLst>
          </p:cNvPr>
          <p:cNvPicPr>
            <a:picLocks noChangeAspect="1"/>
          </p:cNvPicPr>
          <p:nvPr/>
        </p:nvPicPr>
        <p:blipFill>
          <a:blip r:embed="rId2"/>
          <a:stretch>
            <a:fillRect/>
          </a:stretch>
        </p:blipFill>
        <p:spPr>
          <a:xfrm>
            <a:off x="7578090" y="3352800"/>
            <a:ext cx="3684933" cy="2748933"/>
          </a:xfrm>
          <a:prstGeom prst="rect">
            <a:avLst/>
          </a:prstGeom>
        </p:spPr>
      </p:pic>
      <p:cxnSp>
        <p:nvCxnSpPr>
          <p:cNvPr id="6" name="Straight Connector 5">
            <a:extLst>
              <a:ext uri="{FF2B5EF4-FFF2-40B4-BE49-F238E27FC236}">
                <a16:creationId xmlns:a16="http://schemas.microsoft.com/office/drawing/2014/main" id="{7A45505A-AA24-4BC8-B33E-52CC756B6E72}"/>
              </a:ext>
            </a:extLst>
          </p:cNvPr>
          <p:cNvCxnSpPr>
            <a:cxnSpLocks/>
          </p:cNvCxnSpPr>
          <p:nvPr/>
        </p:nvCxnSpPr>
        <p:spPr>
          <a:xfrm flipV="1">
            <a:off x="7494228" y="3352800"/>
            <a:ext cx="3871665" cy="274893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27C12970-E73E-37EA-6A52-8FA56DB8E79E}"/>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Formatting</a:t>
            </a:r>
          </a:p>
        </p:txBody>
      </p:sp>
      <p:pic>
        <p:nvPicPr>
          <p:cNvPr id="7" name="Picture 6">
            <a:extLst>
              <a:ext uri="{FF2B5EF4-FFF2-40B4-BE49-F238E27FC236}">
                <a16:creationId xmlns:a16="http://schemas.microsoft.com/office/drawing/2014/main" id="{1CE6D0C1-D324-9BE2-2275-D3A8FFE9DFD9}"/>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124517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05A2F7-93C8-41E5-981E-37F0FB035A99}"/>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5FC47838-6CE0-4D9C-84E4-7D17A2A858BE}"/>
              </a:ext>
            </a:extLst>
          </p:cNvPr>
          <p:cNvSpPr txBox="1">
            <a:spLocks/>
          </p:cNvSpPr>
          <p:nvPr/>
        </p:nvSpPr>
        <p:spPr>
          <a:xfrm>
            <a:off x="2" y="1606655"/>
            <a:ext cx="12191999" cy="523220"/>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structure</a:t>
            </a: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to make reviewers’ work easier!</a:t>
            </a:r>
          </a:p>
        </p:txBody>
      </p:sp>
      <p:sp>
        <p:nvSpPr>
          <p:cNvPr id="14" name="Text Placeholder 5">
            <a:extLst>
              <a:ext uri="{FF2B5EF4-FFF2-40B4-BE49-F238E27FC236}">
                <a16:creationId xmlns:a16="http://schemas.microsoft.com/office/drawing/2014/main" id="{6B0F9C1D-D188-4865-9E6A-B0CBF2907C1E}"/>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15" name="Text Placeholder 5">
            <a:extLst>
              <a:ext uri="{FF2B5EF4-FFF2-40B4-BE49-F238E27FC236}">
                <a16:creationId xmlns:a16="http://schemas.microsoft.com/office/drawing/2014/main" id="{9E25F732-9229-4A6A-93C1-FAA419A5F162}"/>
              </a:ext>
            </a:extLst>
          </p:cNvPr>
          <p:cNvSpPr txBox="1">
            <a:spLocks/>
          </p:cNvSpPr>
          <p:nvPr/>
        </p:nvSpPr>
        <p:spPr>
          <a:xfrm>
            <a:off x="12801600" y="-4157133"/>
            <a:ext cx="12192000" cy="472135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Brevity matters!</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Think critically about whether details help the story, or distract from it</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Reading aloud, or having read aloud </a:t>
            </a:r>
            <a:r>
              <a:rPr kumimoji="0" lang="en-US" sz="2400"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you can help</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Every word serves a purpose – minimize unnecessary ‘fluff’</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e.g. </a:t>
            </a:r>
            <a:r>
              <a:rPr kumimoji="0" lang="en-US" sz="2133"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“It has been shown that…”; “Indeed, one might argue…”</a:t>
            </a:r>
            <a:endPar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 not use formatting to achieve brevity</a:t>
            </a:r>
          </a:p>
          <a:p>
            <a:pPr marL="1600160" marR="0" lvl="1" indent="-380990" algn="l" defTabSz="1219170" rtl="0" eaLnBrk="1" fontAlgn="auto" latinLnBrk="0" hangingPunct="1">
              <a:lnSpc>
                <a:spcPct val="90000"/>
              </a:lnSpc>
              <a:spcBef>
                <a:spcPts val="1600"/>
              </a:spcBef>
              <a:spcAft>
                <a:spcPts val="0"/>
              </a:spcAft>
              <a:buClrTx/>
              <a:buSzTx/>
              <a:buFont typeface="Open Sans" panose="020B0606030504020204" pitchFamily="34" charset="0"/>
              <a:buChar char="–"/>
              <a:tabLst/>
              <a:defRPr/>
            </a:pPr>
            <a:endParaRPr kumimoji="0" lang="en-US" sz="2133"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1286014E-5AE7-2024-872F-6716F1578478}"/>
              </a:ext>
            </a:extLst>
          </p:cNvPr>
          <p:cNvGrpSpPr/>
          <p:nvPr/>
        </p:nvGrpSpPr>
        <p:grpSpPr>
          <a:xfrm>
            <a:off x="10300318" y="190500"/>
            <a:ext cx="1510682" cy="1468430"/>
            <a:chOff x="10512344" y="348942"/>
            <a:chExt cx="1510682" cy="1468430"/>
          </a:xfrm>
        </p:grpSpPr>
        <p:sp>
          <p:nvSpPr>
            <p:cNvPr id="3" name="Star: 5 Points 2">
              <a:extLst>
                <a:ext uri="{FF2B5EF4-FFF2-40B4-BE49-F238E27FC236}">
                  <a16:creationId xmlns:a16="http://schemas.microsoft.com/office/drawing/2014/main" id="{6A0A53E1-324B-839E-78AF-4CF9EBB93E3F}"/>
                </a:ext>
              </a:extLst>
            </p:cNvPr>
            <p:cNvSpPr/>
            <p:nvPr/>
          </p:nvSpPr>
          <p:spPr>
            <a:xfrm rot="1328725">
              <a:off x="10803826" y="348942"/>
              <a:ext cx="1219200" cy="113511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235C481-2A27-F211-0A5D-AF93DBC01414}"/>
                </a:ext>
              </a:extLst>
            </p:cNvPr>
            <p:cNvSpPr txBox="1"/>
            <p:nvPr/>
          </p:nvSpPr>
          <p:spPr>
            <a:xfrm rot="1328725">
              <a:off x="10512344" y="1448040"/>
              <a:ext cx="1219200" cy="369332"/>
            </a:xfrm>
            <a:prstGeom prst="rect">
              <a:avLst/>
            </a:prstGeom>
            <a:noFill/>
          </p:spPr>
          <p:txBody>
            <a:bodyPr wrap="square" rtlCol="0">
              <a:spAutoFit/>
            </a:bodyPr>
            <a:lstStyle/>
            <a:p>
              <a:r>
                <a:rPr lang="en-US" b="1" dirty="0">
                  <a:solidFill>
                    <a:srgbClr val="4B2E83"/>
                  </a:solidFill>
                  <a:latin typeface="Open Sans" panose="020B0606030504020204"/>
                </a:rPr>
                <a:t>Big Idea!</a:t>
              </a:r>
            </a:p>
          </p:txBody>
        </p:sp>
      </p:grpSp>
      <p:pic>
        <p:nvPicPr>
          <p:cNvPr id="5" name="Picture 4">
            <a:extLst>
              <a:ext uri="{FF2B5EF4-FFF2-40B4-BE49-F238E27FC236}">
                <a16:creationId xmlns:a16="http://schemas.microsoft.com/office/drawing/2014/main" id="{78114BDE-9836-311E-17C1-26A638846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79096">
            <a:off x="8886879" y="3601084"/>
            <a:ext cx="3640808" cy="3657941"/>
          </a:xfrm>
          <a:prstGeom prst="rect">
            <a:avLst/>
          </a:prstGeom>
        </p:spPr>
      </p:pic>
      <p:sp>
        <p:nvSpPr>
          <p:cNvPr id="8" name="Title 3">
            <a:extLst>
              <a:ext uri="{FF2B5EF4-FFF2-40B4-BE49-F238E27FC236}">
                <a16:creationId xmlns:a16="http://schemas.microsoft.com/office/drawing/2014/main" id="{89BBE6A7-A201-F4EA-888D-3E74CC17172C}"/>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9" name="Picture 8">
            <a:extLst>
              <a:ext uri="{FF2B5EF4-FFF2-40B4-BE49-F238E27FC236}">
                <a16:creationId xmlns:a16="http://schemas.microsoft.com/office/drawing/2014/main" id="{934CB368-381B-349B-EFB8-B451C7E8414C}"/>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1141985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9053-EA31-CF31-B4DE-449667F1D0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1096136-FC3F-8877-B48B-91A5C62C9DFD}"/>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1DC8EE99-2024-DCD8-EBA7-E30CB8BE1169}"/>
              </a:ext>
            </a:extLst>
          </p:cNvPr>
          <p:cNvPicPr>
            <a:picLocks noChangeAspect="1"/>
          </p:cNvPicPr>
          <p:nvPr/>
        </p:nvPicPr>
        <p:blipFill rotWithShape="1">
          <a:blip r:embed="rId3"/>
          <a:srcRect b="9511"/>
          <a:stretch/>
        </p:blipFill>
        <p:spPr>
          <a:xfrm>
            <a:off x="7205473" y="4277065"/>
            <a:ext cx="4669536" cy="2633841"/>
          </a:xfrm>
          <a:prstGeom prst="rect">
            <a:avLst/>
          </a:prstGeom>
        </p:spPr>
      </p:pic>
      <p:sp>
        <p:nvSpPr>
          <p:cNvPr id="2" name="Title 3">
            <a:extLst>
              <a:ext uri="{FF2B5EF4-FFF2-40B4-BE49-F238E27FC236}">
                <a16:creationId xmlns:a16="http://schemas.microsoft.com/office/drawing/2014/main" id="{F3E79DEF-3001-BF6A-33CE-A58A17F29A94}"/>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Positioning for funding success</a:t>
            </a:r>
          </a:p>
        </p:txBody>
      </p:sp>
      <p:pic>
        <p:nvPicPr>
          <p:cNvPr id="4" name="Picture 3">
            <a:extLst>
              <a:ext uri="{FF2B5EF4-FFF2-40B4-BE49-F238E27FC236}">
                <a16:creationId xmlns:a16="http://schemas.microsoft.com/office/drawing/2014/main" id="{DFCF9FAA-41AE-B483-1057-7DCADAE1D0D2}"/>
              </a:ext>
            </a:extLst>
          </p:cNvPr>
          <p:cNvPicPr>
            <a:picLocks noChangeAspect="1"/>
          </p:cNvPicPr>
          <p:nvPr/>
        </p:nvPicPr>
        <p:blipFill rotWithShape="1">
          <a:blip r:embed="rId4">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5" name="Rectangle 4">
            <a:extLst>
              <a:ext uri="{FF2B5EF4-FFF2-40B4-BE49-F238E27FC236}">
                <a16:creationId xmlns:a16="http://schemas.microsoft.com/office/drawing/2014/main" id="{7A662E6D-1BAB-DB7E-557D-076ED190616E}"/>
              </a:ext>
            </a:extLst>
          </p:cNvPr>
          <p:cNvSpPr/>
          <p:nvPr/>
        </p:nvSpPr>
        <p:spPr>
          <a:xfrm>
            <a:off x="7399869" y="3077624"/>
            <a:ext cx="4792132" cy="37803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8" name="Content Placeholder 4">
            <a:extLst>
              <a:ext uri="{FF2B5EF4-FFF2-40B4-BE49-F238E27FC236}">
                <a16:creationId xmlns:a16="http://schemas.microsoft.com/office/drawing/2014/main" id="{AC3E6519-6700-C1E3-16C5-AE7A147CCE27}"/>
              </a:ext>
            </a:extLst>
          </p:cNvPr>
          <p:cNvSpPr txBox="1">
            <a:spLocks/>
          </p:cNvSpPr>
          <p:nvPr/>
        </p:nvSpPr>
        <p:spPr>
          <a:xfrm>
            <a:off x="2" y="1494845"/>
            <a:ext cx="12223801" cy="4770120"/>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indent="0" defTabSz="609585">
              <a:spcBef>
                <a:spcPts val="2400"/>
              </a:spcBef>
              <a:buSzPct val="120000"/>
              <a:buNone/>
              <a:defRPr/>
            </a:pPr>
            <a:r>
              <a:rPr lang="en-US" sz="2600" b="1" dirty="0">
                <a:solidFill>
                  <a:srgbClr val="4B2E83"/>
                </a:solidFill>
                <a:latin typeface="Open Sans" panose="020B0606030504020204"/>
                <a:cs typeface="Arial" panose="020B0604020202020204" pitchFamily="34" charset="0"/>
              </a:rPr>
              <a:t>Better positioning = increased competitiveness</a:t>
            </a:r>
          </a:p>
          <a:p>
            <a:pPr marL="609585" indent="-148163" defTabSz="609585">
              <a:lnSpc>
                <a:spcPct val="114000"/>
              </a:lnSpc>
              <a:spcBef>
                <a:spcPts val="2400"/>
              </a:spcBef>
              <a:buSzPct val="120000"/>
              <a:buFont typeface="Arial" panose="020B0604020202020204" pitchFamily="34" charset="0"/>
              <a:buChar char="-"/>
              <a:defRPr/>
            </a:pPr>
            <a:r>
              <a:rPr lang="en-US" sz="2400" b="1" dirty="0">
                <a:solidFill>
                  <a:srgbClr val="4B2E83"/>
                </a:solidFill>
                <a:latin typeface="Open Sans" panose="020B0606030504020204"/>
                <a:cs typeface="Arial" panose="020B0604020202020204" pitchFamily="34" charset="0"/>
              </a:rPr>
              <a:t>Do the work! </a:t>
            </a:r>
            <a:r>
              <a:rPr lang="en-US" sz="2400" dirty="0">
                <a:latin typeface="Open Sans" panose="020B0606030504020204"/>
                <a:cs typeface="Arial" panose="020B0604020202020204" pitchFamily="34" charset="0"/>
              </a:rPr>
              <a:t>– publications / scholarly products</a:t>
            </a:r>
          </a:p>
          <a:p>
            <a:pPr marL="609585" indent="-148163" defTabSz="609585">
              <a:lnSpc>
                <a:spcPct val="114000"/>
              </a:lnSpc>
              <a:spcBef>
                <a:spcPts val="3000"/>
              </a:spcBef>
              <a:buSzPct val="120000"/>
              <a:buFont typeface="Arial" panose="020B0604020202020204" pitchFamily="34" charset="0"/>
              <a:buChar char="-"/>
              <a:defRPr/>
            </a:pPr>
            <a:r>
              <a:rPr lang="en-US" sz="2400" b="1" dirty="0">
                <a:solidFill>
                  <a:srgbClr val="4B2E83"/>
                </a:solidFill>
                <a:latin typeface="Open Sans" panose="020B0606030504020204"/>
                <a:cs typeface="Arial" panose="020B0604020202020204" pitchFamily="34" charset="0"/>
              </a:rPr>
              <a:t>Establish strategic collaborations / partnerships </a:t>
            </a:r>
            <a:r>
              <a:rPr lang="en-US" sz="2400" dirty="0">
                <a:solidFill>
                  <a:schemeClr val="bg1">
                    <a:lumMod val="50000"/>
                  </a:schemeClr>
                </a:solidFill>
                <a:latin typeface="Open Sans" panose="020B0606030504020204"/>
                <a:cs typeface="Arial" panose="020B0604020202020204" pitchFamily="34" charset="0"/>
              </a:rPr>
              <a:t>– </a:t>
            </a:r>
            <a:r>
              <a:rPr lang="en-US" sz="2400" dirty="0">
                <a:latin typeface="Open Sans" panose="020B0606030504020204"/>
                <a:cs typeface="Arial" panose="020B0604020202020204" pitchFamily="34" charset="0"/>
              </a:rPr>
              <a:t>experienced investigators, community partners, populations of interest, connect with campus resources</a:t>
            </a:r>
          </a:p>
        </p:txBody>
      </p:sp>
      <p:pic>
        <p:nvPicPr>
          <p:cNvPr id="6" name="Picture 5">
            <a:extLst>
              <a:ext uri="{FF2B5EF4-FFF2-40B4-BE49-F238E27FC236}">
                <a16:creationId xmlns:a16="http://schemas.microsoft.com/office/drawing/2014/main" id="{B956C308-ABDD-5AD7-6CE9-9FC4283BCE83}"/>
              </a:ext>
            </a:extLst>
          </p:cNvPr>
          <p:cNvPicPr>
            <a:picLocks noChangeAspect="1"/>
          </p:cNvPicPr>
          <p:nvPr/>
        </p:nvPicPr>
        <p:blipFill rotWithShape="1">
          <a:blip r:embed="rId3"/>
          <a:srcRect b="9511"/>
          <a:stretch/>
        </p:blipFill>
        <p:spPr>
          <a:xfrm>
            <a:off x="7357873" y="4429465"/>
            <a:ext cx="4669536" cy="2633841"/>
          </a:xfrm>
          <a:prstGeom prst="rect">
            <a:avLst/>
          </a:prstGeom>
        </p:spPr>
      </p:pic>
    </p:spTree>
    <p:extLst>
      <p:ext uri="{BB962C8B-B14F-4D97-AF65-F5344CB8AC3E}">
        <p14:creationId xmlns:p14="http://schemas.microsoft.com/office/powerpoint/2010/main" val="4225006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05A2F7-93C8-41E5-981E-37F0FB035A99}"/>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5FC47838-6CE0-4D9C-84E4-7D17A2A858BE}"/>
              </a:ext>
            </a:extLst>
          </p:cNvPr>
          <p:cNvSpPr txBox="1">
            <a:spLocks/>
          </p:cNvSpPr>
          <p:nvPr/>
        </p:nvSpPr>
        <p:spPr>
          <a:xfrm>
            <a:off x="2" y="1619357"/>
            <a:ext cx="12191999" cy="1226233"/>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structure</a:t>
            </a: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to make reviewers’ work easier!</a:t>
            </a:r>
          </a:p>
          <a:p>
            <a:pPr marL="609585" lvl="0" indent="-304792" defTabSz="609585">
              <a:lnSpc>
                <a:spcPct val="114000"/>
              </a:lnSpc>
              <a:spcBef>
                <a:spcPts val="2400"/>
              </a:spcBef>
              <a:defRPr/>
            </a:pPr>
            <a:r>
              <a:rPr lang="en-US" sz="2400" b="1" dirty="0">
                <a:solidFill>
                  <a:srgbClr val="4B2E83"/>
                </a:solidFill>
                <a:latin typeface="Open Sans" panose="020B0606030504020204"/>
                <a:cs typeface="Arial" panose="020B0604020202020204" pitchFamily="34" charset="0"/>
              </a:rPr>
              <a:t>Use headings strategically </a:t>
            </a:r>
            <a:r>
              <a:rPr lang="en-US" sz="2400" dirty="0">
                <a:latin typeface="Open Sans" panose="020B0606030504020204"/>
                <a:cs typeface="Arial" panose="020B0604020202020204" pitchFamily="34" charset="0"/>
              </a:rPr>
              <a:t>– possibly mirror review criteria (if allowed)</a:t>
            </a:r>
            <a:endParaRPr lang="en-US" sz="2400" b="1" dirty="0">
              <a:latin typeface="Open Sans" panose="020B0606030504020204"/>
              <a:cs typeface="Arial" panose="020B0604020202020204" pitchFamily="34" charset="0"/>
            </a:endParaRPr>
          </a:p>
        </p:txBody>
      </p:sp>
      <p:sp>
        <p:nvSpPr>
          <p:cNvPr id="14" name="Text Placeholder 5">
            <a:extLst>
              <a:ext uri="{FF2B5EF4-FFF2-40B4-BE49-F238E27FC236}">
                <a16:creationId xmlns:a16="http://schemas.microsoft.com/office/drawing/2014/main" id="{6B0F9C1D-D188-4865-9E6A-B0CBF2907C1E}"/>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15" name="Text Placeholder 5">
            <a:extLst>
              <a:ext uri="{FF2B5EF4-FFF2-40B4-BE49-F238E27FC236}">
                <a16:creationId xmlns:a16="http://schemas.microsoft.com/office/drawing/2014/main" id="{9E25F732-9229-4A6A-93C1-FAA419A5F162}"/>
              </a:ext>
            </a:extLst>
          </p:cNvPr>
          <p:cNvSpPr txBox="1">
            <a:spLocks/>
          </p:cNvSpPr>
          <p:nvPr/>
        </p:nvSpPr>
        <p:spPr>
          <a:xfrm>
            <a:off x="12801600" y="-4157133"/>
            <a:ext cx="12192000" cy="472135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Brevity matters!</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Think critically about whether details help the story, or distract from it</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Reading aloud, or having read aloud </a:t>
            </a:r>
            <a:r>
              <a:rPr kumimoji="0" lang="en-US" sz="2400"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you can help</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Every word serves a purpose – minimize unnecessary ‘fluff’</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e.g. </a:t>
            </a:r>
            <a:r>
              <a:rPr kumimoji="0" lang="en-US" sz="2133"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“It has been shown that…”; “Indeed, one might argue…”</a:t>
            </a:r>
            <a:endPar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 not use formatting to achieve brevity</a:t>
            </a:r>
          </a:p>
          <a:p>
            <a:pPr marL="1600160" marR="0" lvl="1" indent="-380990" algn="l" defTabSz="1219170" rtl="0" eaLnBrk="1" fontAlgn="auto" latinLnBrk="0" hangingPunct="1">
              <a:lnSpc>
                <a:spcPct val="90000"/>
              </a:lnSpc>
              <a:spcBef>
                <a:spcPts val="1600"/>
              </a:spcBef>
              <a:spcAft>
                <a:spcPts val="0"/>
              </a:spcAft>
              <a:buClrTx/>
              <a:buSzTx/>
              <a:buFont typeface="Open Sans" panose="020B0606030504020204" pitchFamily="34" charset="0"/>
              <a:buChar char="–"/>
              <a:tabLst/>
              <a:defRPr/>
            </a:pPr>
            <a:endParaRPr kumimoji="0" lang="en-US" sz="2133"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439B47AF-A9EB-B82A-3DBE-E44DB26C54AE}"/>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5" name="Picture 4">
            <a:extLst>
              <a:ext uri="{FF2B5EF4-FFF2-40B4-BE49-F238E27FC236}">
                <a16:creationId xmlns:a16="http://schemas.microsoft.com/office/drawing/2014/main" id="{B60D9724-8511-92F9-61FE-564EBA4958DF}"/>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1234826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617725-C1F4-58D5-7F7B-841B61C45AE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398494A-D2DB-4A62-9E4E-83D61858944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5C3559A7-BFE0-904D-5E86-3FB5C6149645}"/>
              </a:ext>
            </a:extLst>
          </p:cNvPr>
          <p:cNvSpPr txBox="1">
            <a:spLocks/>
          </p:cNvSpPr>
          <p:nvPr/>
        </p:nvSpPr>
        <p:spPr>
          <a:xfrm>
            <a:off x="2" y="1619357"/>
            <a:ext cx="12191999" cy="2840586"/>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structure</a:t>
            </a: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to make reviewers’ work easier!</a:t>
            </a:r>
          </a:p>
          <a:p>
            <a:pPr marL="609585" marR="0" lvl="0" indent="-304792" algn="l" defTabSz="609585" rtl="0" eaLnBrk="1" fontAlgn="auto" latinLnBrk="0" hangingPunct="1">
              <a:lnSpc>
                <a:spcPct val="114000"/>
              </a:lnSpc>
              <a:spcBef>
                <a:spcPts val="24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headings strategically </a:t>
            </a:r>
            <a:r>
              <a:rPr kumimoji="0" lang="en-US" sz="24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possibly mirror review criteria (if allowed)</a:t>
            </a:r>
            <a:endPar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14000"/>
              </a:lnSpc>
              <a:spcBef>
                <a:spcPts val="3000"/>
              </a:spcBef>
              <a:spcAft>
                <a:spcPts val="0"/>
              </a:spcAft>
              <a:buClrTx/>
              <a:buSzTx/>
              <a:buFont typeface="Arial"/>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Leave ‘breadcrumbs’</a:t>
            </a:r>
          </a:p>
          <a:p>
            <a:pPr marL="1066773" marR="0" lvl="1" indent="-304792" algn="l" defTabSz="609585" rtl="0" eaLnBrk="1" fontAlgn="auto" latinLnBrk="0" hangingPunct="1">
              <a:lnSpc>
                <a:spcPct val="114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list of key language – make it easy to see you have “checked the boxes”</a:t>
            </a:r>
          </a:p>
          <a:p>
            <a:pPr marL="1066773" marR="0" lvl="1" indent="-304792" algn="l" defTabSz="609585" rtl="0" eaLnBrk="1" fontAlgn="auto" latinLnBrk="0" hangingPunct="1">
              <a:lnSpc>
                <a:spcPct val="114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a:t>
            </a:r>
            <a:r>
              <a:rPr kumimoji="0" lang="en-US" sz="20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bold</a:t>
            </a:r>
            <a:r>
              <a:rPr kumimoji="0" lang="en-US" sz="20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(avoid italics/underline) for text that speaks directly to review criteria</a:t>
            </a:r>
          </a:p>
        </p:txBody>
      </p:sp>
      <p:sp>
        <p:nvSpPr>
          <p:cNvPr id="14" name="Text Placeholder 5">
            <a:extLst>
              <a:ext uri="{FF2B5EF4-FFF2-40B4-BE49-F238E27FC236}">
                <a16:creationId xmlns:a16="http://schemas.microsoft.com/office/drawing/2014/main" id="{9C16AFEB-3077-9F98-AD7B-17FACE4E3989}"/>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15" name="Text Placeholder 5">
            <a:extLst>
              <a:ext uri="{FF2B5EF4-FFF2-40B4-BE49-F238E27FC236}">
                <a16:creationId xmlns:a16="http://schemas.microsoft.com/office/drawing/2014/main" id="{DA5A12F8-D694-AA7F-F19F-8570222109B7}"/>
              </a:ext>
            </a:extLst>
          </p:cNvPr>
          <p:cNvSpPr txBox="1">
            <a:spLocks/>
          </p:cNvSpPr>
          <p:nvPr/>
        </p:nvSpPr>
        <p:spPr>
          <a:xfrm>
            <a:off x="12801600" y="-4157133"/>
            <a:ext cx="12192000" cy="472135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Brevity matters!</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Think critically about whether details help the story, or distract from it</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Reading aloud, or having read aloud </a:t>
            </a:r>
            <a:r>
              <a:rPr kumimoji="0" lang="en-US" sz="2400"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you can help</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Every word serves a purpose – minimize unnecessary ‘fluff’</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e.g. </a:t>
            </a:r>
            <a:r>
              <a:rPr kumimoji="0" lang="en-US" sz="2133"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“It has been shown that…”; “Indeed, one might argue…”</a:t>
            </a:r>
            <a:endPar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 not use formatting to achieve brevity</a:t>
            </a:r>
          </a:p>
          <a:p>
            <a:pPr marL="1600160" marR="0" lvl="1" indent="-380990" algn="l" defTabSz="1219170" rtl="0" eaLnBrk="1" fontAlgn="auto" latinLnBrk="0" hangingPunct="1">
              <a:lnSpc>
                <a:spcPct val="90000"/>
              </a:lnSpc>
              <a:spcBef>
                <a:spcPts val="1600"/>
              </a:spcBef>
              <a:spcAft>
                <a:spcPts val="0"/>
              </a:spcAft>
              <a:buClrTx/>
              <a:buSzTx/>
              <a:buFont typeface="Open Sans" panose="020B0606030504020204" pitchFamily="34" charset="0"/>
              <a:buChar char="–"/>
              <a:tabLst/>
              <a:defRPr/>
            </a:pPr>
            <a:endParaRPr kumimoji="0" lang="en-US" sz="2133"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8263D8C3-49A5-363E-70DC-1336AF14D28D}"/>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5" name="Picture 4">
            <a:extLst>
              <a:ext uri="{FF2B5EF4-FFF2-40B4-BE49-F238E27FC236}">
                <a16:creationId xmlns:a16="http://schemas.microsoft.com/office/drawing/2014/main" id="{352E4F08-C8B7-CED5-6D33-313EA2BC0D9C}"/>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0095160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D3D440-A288-1323-9246-01D8D98CD42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5EF7EB6-242A-E4BC-EA88-808BDE4E997B}"/>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A7752210-F652-B281-E3EF-2F282669DF48}"/>
              </a:ext>
            </a:extLst>
          </p:cNvPr>
          <p:cNvSpPr txBox="1">
            <a:spLocks/>
          </p:cNvSpPr>
          <p:nvPr/>
        </p:nvSpPr>
        <p:spPr>
          <a:xfrm>
            <a:off x="2" y="1619355"/>
            <a:ext cx="12191999" cy="3642023"/>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structure</a:t>
            </a: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to make reviewers’ work easier!</a:t>
            </a:r>
          </a:p>
          <a:p>
            <a:pPr marL="609585" marR="0" lvl="0" indent="-304792" algn="l" defTabSz="609585" rtl="0" eaLnBrk="1" fontAlgn="auto" latinLnBrk="0" hangingPunct="1">
              <a:lnSpc>
                <a:spcPct val="114000"/>
              </a:lnSpc>
              <a:spcBef>
                <a:spcPts val="24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headings strategically </a:t>
            </a:r>
            <a:r>
              <a:rPr kumimoji="0" lang="en-US" sz="24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possibly mirror review criteria (if allowed)</a:t>
            </a:r>
            <a:endPar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14000"/>
              </a:lnSpc>
              <a:spcBef>
                <a:spcPts val="30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Leave ‘breadcrumbs’</a:t>
            </a:r>
          </a:p>
          <a:p>
            <a:pPr marL="1066773" marR="0" lvl="1" indent="-304792" algn="l" defTabSz="609585" rtl="0" eaLnBrk="1" fontAlgn="auto" latinLnBrk="0" hangingPunct="1">
              <a:lnSpc>
                <a:spcPct val="114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list of key language – make it easy to see you have “checked the boxes”</a:t>
            </a:r>
          </a:p>
          <a:p>
            <a:pPr marL="1066773" marR="0" lvl="1" indent="-304792" algn="l" defTabSz="609585" rtl="0" eaLnBrk="1" fontAlgn="auto" latinLnBrk="0" hangingPunct="1">
              <a:lnSpc>
                <a:spcPct val="114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a:t>
            </a:r>
            <a:r>
              <a:rPr kumimoji="0" lang="en-US" sz="20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bold</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(avoid italics/underline) for text that speaks directly to review criteria</a:t>
            </a:r>
          </a:p>
          <a:p>
            <a:pPr marL="609585" marR="0" lvl="0" indent="-304792" algn="l" defTabSz="609585" rtl="0" eaLnBrk="1" fontAlgn="auto" latinLnBrk="0" hangingPunct="1">
              <a:lnSpc>
                <a:spcPct val="114000"/>
              </a:lnSpc>
              <a:spcBef>
                <a:spcPts val="3000"/>
              </a:spcBef>
              <a:spcAft>
                <a:spcPts val="0"/>
              </a:spcAft>
              <a:buClrTx/>
              <a:buSzTx/>
              <a:buFont typeface="Arial"/>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Strong first and last paragraphs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within each section – most likely to be read</a:t>
            </a:r>
            <a:endPar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endParaRPr>
          </a:p>
        </p:txBody>
      </p:sp>
      <p:sp>
        <p:nvSpPr>
          <p:cNvPr id="14" name="Text Placeholder 5">
            <a:extLst>
              <a:ext uri="{FF2B5EF4-FFF2-40B4-BE49-F238E27FC236}">
                <a16:creationId xmlns:a16="http://schemas.microsoft.com/office/drawing/2014/main" id="{2D2FE52F-5866-F1A4-A125-C4795F27E757}"/>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15" name="Text Placeholder 5">
            <a:extLst>
              <a:ext uri="{FF2B5EF4-FFF2-40B4-BE49-F238E27FC236}">
                <a16:creationId xmlns:a16="http://schemas.microsoft.com/office/drawing/2014/main" id="{5A241018-0278-6269-B85E-942C6D150501}"/>
              </a:ext>
            </a:extLst>
          </p:cNvPr>
          <p:cNvSpPr txBox="1">
            <a:spLocks/>
          </p:cNvSpPr>
          <p:nvPr/>
        </p:nvSpPr>
        <p:spPr>
          <a:xfrm>
            <a:off x="12801600" y="-4157133"/>
            <a:ext cx="12192000" cy="472135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Brevity matters!</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Think critically about whether details help the story, or distract from it</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Reading aloud, or having read aloud </a:t>
            </a:r>
            <a:r>
              <a:rPr kumimoji="0" lang="en-US" sz="2400"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you can help</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Every word serves a purpose – minimize unnecessary ‘fluff’</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e.g. </a:t>
            </a:r>
            <a:r>
              <a:rPr kumimoji="0" lang="en-US" sz="2133"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“It has been shown that…”; “Indeed, one might argue…”</a:t>
            </a:r>
            <a:endPar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 not use formatting to achieve brevity</a:t>
            </a:r>
          </a:p>
          <a:p>
            <a:pPr marL="1600160" marR="0" lvl="1" indent="-380990" algn="l" defTabSz="1219170" rtl="0" eaLnBrk="1" fontAlgn="auto" latinLnBrk="0" hangingPunct="1">
              <a:lnSpc>
                <a:spcPct val="90000"/>
              </a:lnSpc>
              <a:spcBef>
                <a:spcPts val="1600"/>
              </a:spcBef>
              <a:spcAft>
                <a:spcPts val="0"/>
              </a:spcAft>
              <a:buClrTx/>
              <a:buSzTx/>
              <a:buFont typeface="Open Sans" panose="020B0606030504020204" pitchFamily="34" charset="0"/>
              <a:buChar char="–"/>
              <a:tabLst/>
              <a:defRPr/>
            </a:pPr>
            <a:endParaRPr kumimoji="0" lang="en-US" sz="2133"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31C229DB-7EF1-525B-55A7-6E5F2CE56190}"/>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5" name="Picture 4">
            <a:extLst>
              <a:ext uri="{FF2B5EF4-FFF2-40B4-BE49-F238E27FC236}">
                <a16:creationId xmlns:a16="http://schemas.microsoft.com/office/drawing/2014/main" id="{0DF14BD6-FE2F-71DC-8288-40A1532151EF}"/>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696744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95C02C-FBAC-8704-53A3-2A1A8EA9792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7EDE79D-4003-353D-E6DC-27A3A5908D9C}"/>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5041ADBA-C0E1-530C-E2C6-88E6A3D7E82B}"/>
              </a:ext>
            </a:extLst>
          </p:cNvPr>
          <p:cNvSpPr txBox="1">
            <a:spLocks/>
          </p:cNvSpPr>
          <p:nvPr/>
        </p:nvSpPr>
        <p:spPr>
          <a:xfrm>
            <a:off x="2" y="1619356"/>
            <a:ext cx="12191999" cy="4447756"/>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structure</a:t>
            </a: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to make reviewers’ work easier!</a:t>
            </a:r>
          </a:p>
          <a:p>
            <a:pPr marL="609585" marR="0" lvl="0" indent="-304792" algn="l" defTabSz="609585" rtl="0" eaLnBrk="1" fontAlgn="auto" latinLnBrk="0" hangingPunct="1">
              <a:lnSpc>
                <a:spcPct val="114000"/>
              </a:lnSpc>
              <a:spcBef>
                <a:spcPts val="24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headings strategically </a:t>
            </a:r>
            <a:r>
              <a:rPr kumimoji="0" lang="en-US" sz="24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possibly mirror review criteria (if allowed)</a:t>
            </a:r>
            <a:endPar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14000"/>
              </a:lnSpc>
              <a:spcBef>
                <a:spcPts val="30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Leave ‘breadcrumbs’</a:t>
            </a:r>
          </a:p>
          <a:p>
            <a:pPr marL="1066773" marR="0" lvl="1" indent="-304792" algn="l" defTabSz="609585" rtl="0" eaLnBrk="1" fontAlgn="auto" latinLnBrk="0" hangingPunct="1">
              <a:lnSpc>
                <a:spcPct val="114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list of key language – make it easy to see you have “checked the boxes”</a:t>
            </a:r>
          </a:p>
          <a:p>
            <a:pPr marL="1066773" marR="0" lvl="1" indent="-304792" algn="l" defTabSz="609585" rtl="0" eaLnBrk="1" fontAlgn="auto" latinLnBrk="0" hangingPunct="1">
              <a:lnSpc>
                <a:spcPct val="114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a:t>
            </a:r>
            <a:r>
              <a:rPr kumimoji="0" lang="en-US" sz="20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bold</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(avoid italics/underline) for text that speaks directly to review criteria</a:t>
            </a:r>
          </a:p>
          <a:p>
            <a:pPr marL="609585" marR="0" lvl="0" indent="-304792" algn="l" defTabSz="609585" rtl="0" eaLnBrk="1" fontAlgn="auto" latinLnBrk="0" hangingPunct="1">
              <a:lnSpc>
                <a:spcPct val="114000"/>
              </a:lnSpc>
              <a:spcBef>
                <a:spcPts val="30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Strong first and last paragraphs </a:t>
            </a:r>
            <a:r>
              <a:rPr kumimoji="0" lang="en-US" sz="24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within each section – most likely to be read</a:t>
            </a:r>
            <a:endPar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14000"/>
              </a:lnSpc>
              <a:spcBef>
                <a:spcPts val="3000"/>
              </a:spcBef>
              <a:spcAft>
                <a:spcPts val="0"/>
              </a:spcAft>
              <a:buClrTx/>
              <a:buSzTx/>
              <a:buFont typeface="Arial"/>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Simple sentences = stronger arguments</a:t>
            </a:r>
          </a:p>
        </p:txBody>
      </p:sp>
      <p:sp>
        <p:nvSpPr>
          <p:cNvPr id="14" name="Text Placeholder 5">
            <a:extLst>
              <a:ext uri="{FF2B5EF4-FFF2-40B4-BE49-F238E27FC236}">
                <a16:creationId xmlns:a16="http://schemas.microsoft.com/office/drawing/2014/main" id="{751E3633-D7ED-F2DD-55D1-8421D9EC5DE1}"/>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15" name="Text Placeholder 5">
            <a:extLst>
              <a:ext uri="{FF2B5EF4-FFF2-40B4-BE49-F238E27FC236}">
                <a16:creationId xmlns:a16="http://schemas.microsoft.com/office/drawing/2014/main" id="{CBDFF09E-33DF-B029-96CA-9FA0BBF8E01B}"/>
              </a:ext>
            </a:extLst>
          </p:cNvPr>
          <p:cNvSpPr txBox="1">
            <a:spLocks/>
          </p:cNvSpPr>
          <p:nvPr/>
        </p:nvSpPr>
        <p:spPr>
          <a:xfrm>
            <a:off x="12801600" y="-4157133"/>
            <a:ext cx="12192000" cy="472135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Brevity matters!</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Think critically about whether details help the story, or distract from it</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Reading aloud, or having read aloud </a:t>
            </a:r>
            <a:r>
              <a:rPr kumimoji="0" lang="en-US" sz="2400"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you can help</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Every word serves a purpose – minimize unnecessary ‘fluff’</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e.g. </a:t>
            </a:r>
            <a:r>
              <a:rPr kumimoji="0" lang="en-US" sz="2133"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“It has been shown that…”; “Indeed, one might argue…”</a:t>
            </a:r>
            <a:endPar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 not use formatting to achieve brevity</a:t>
            </a:r>
          </a:p>
          <a:p>
            <a:pPr marL="1600160" marR="0" lvl="1" indent="-380990" algn="l" defTabSz="1219170" rtl="0" eaLnBrk="1" fontAlgn="auto" latinLnBrk="0" hangingPunct="1">
              <a:lnSpc>
                <a:spcPct val="90000"/>
              </a:lnSpc>
              <a:spcBef>
                <a:spcPts val="1600"/>
              </a:spcBef>
              <a:spcAft>
                <a:spcPts val="0"/>
              </a:spcAft>
              <a:buClrTx/>
              <a:buSzTx/>
              <a:buFont typeface="Open Sans" panose="020B0606030504020204" pitchFamily="34" charset="0"/>
              <a:buChar char="–"/>
              <a:tabLst/>
              <a:defRPr/>
            </a:pPr>
            <a:endParaRPr kumimoji="0" lang="en-US" sz="2133"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82B074A5-02CE-DFC0-95F4-2D5EAE24C545}"/>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5" name="Picture 4">
            <a:extLst>
              <a:ext uri="{FF2B5EF4-FFF2-40B4-BE49-F238E27FC236}">
                <a16:creationId xmlns:a16="http://schemas.microsoft.com/office/drawing/2014/main" id="{51AA072B-ABE5-7A29-B625-9AD8F0888C23}"/>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2644544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40F063-D29F-C7A7-7CD3-40CBBB7D30C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B8E976B-152B-D12C-95BA-AFD78591E022}"/>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477817B8-40ED-97F9-51B2-8D1159D89002}"/>
              </a:ext>
            </a:extLst>
          </p:cNvPr>
          <p:cNvSpPr txBox="1">
            <a:spLocks/>
          </p:cNvSpPr>
          <p:nvPr/>
        </p:nvSpPr>
        <p:spPr>
          <a:xfrm>
            <a:off x="2" y="1619356"/>
            <a:ext cx="12191999" cy="5309530"/>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structure</a:t>
            </a: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to make reviewers’ work easier!</a:t>
            </a:r>
          </a:p>
          <a:p>
            <a:pPr marL="609585" marR="0" lvl="0" indent="-304792" algn="l" defTabSz="609585" rtl="0" eaLnBrk="1" fontAlgn="auto" latinLnBrk="0" hangingPunct="1">
              <a:lnSpc>
                <a:spcPct val="114000"/>
              </a:lnSpc>
              <a:spcBef>
                <a:spcPts val="24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headings strategically </a:t>
            </a:r>
            <a:r>
              <a:rPr kumimoji="0" lang="en-US" sz="24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possibly mirror review criteria (if allowed)</a:t>
            </a:r>
            <a:endPar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14000"/>
              </a:lnSpc>
              <a:spcBef>
                <a:spcPts val="30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Leave ‘breadcrumbs’</a:t>
            </a:r>
          </a:p>
          <a:p>
            <a:pPr marL="1066773" marR="0" lvl="1" indent="-304792" algn="l" defTabSz="609585" rtl="0" eaLnBrk="1" fontAlgn="auto" latinLnBrk="0" hangingPunct="1">
              <a:lnSpc>
                <a:spcPct val="114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list of key language – make it easy to see you have “checked the boxes”</a:t>
            </a:r>
          </a:p>
          <a:p>
            <a:pPr marL="1066773" marR="0" lvl="1" indent="-304792" algn="l" defTabSz="609585" rtl="0" eaLnBrk="1" fontAlgn="auto" latinLnBrk="0" hangingPunct="1">
              <a:lnSpc>
                <a:spcPct val="114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Use </a:t>
            </a:r>
            <a:r>
              <a:rPr kumimoji="0" lang="en-US" sz="20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bold</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(avoid italics/underline) for text that speaks directly to review criteria</a:t>
            </a:r>
          </a:p>
          <a:p>
            <a:pPr marL="609585" marR="0" lvl="0" indent="-304792" algn="l" defTabSz="609585" rtl="0" eaLnBrk="1" fontAlgn="auto" latinLnBrk="0" hangingPunct="1">
              <a:lnSpc>
                <a:spcPct val="114000"/>
              </a:lnSpc>
              <a:spcBef>
                <a:spcPts val="30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Strong first and last paragraphs </a:t>
            </a:r>
            <a:r>
              <a:rPr kumimoji="0" lang="en-US" sz="24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within each section – most likely to be read</a:t>
            </a:r>
            <a:endPar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14000"/>
              </a:lnSpc>
              <a:spcBef>
                <a:spcPts val="3000"/>
              </a:spcBef>
              <a:spcAft>
                <a:spcPts val="0"/>
              </a:spcAft>
              <a:buClrTx/>
              <a:buSzTx/>
              <a:buFont typeface="Arial"/>
              <a:buChar char="•"/>
              <a:tabLst/>
              <a:defRPr/>
            </a:pPr>
            <a:r>
              <a:rPr kumimoji="0" lang="en-US" sz="24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Simple sentences = stronger arguments</a:t>
            </a:r>
          </a:p>
          <a:p>
            <a:pPr marL="609585" marR="0" lvl="0" indent="-304792" algn="l" defTabSz="609585" rtl="0" eaLnBrk="1" fontAlgn="auto" latinLnBrk="0" hangingPunct="1">
              <a:lnSpc>
                <a:spcPct val="114000"/>
              </a:lnSpc>
              <a:spcBef>
                <a:spcPts val="3000"/>
              </a:spcBef>
              <a:spcAft>
                <a:spcPts val="0"/>
              </a:spcAft>
              <a:buClrTx/>
              <a:buSzTx/>
              <a:buFont typeface="Arial"/>
              <a:buChar char="•"/>
              <a:tabLst/>
              <a:defRPr/>
            </a:pPr>
            <a:r>
              <a:rPr kumimoji="0" lang="en-US" sz="24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Strong concluding paragraph</a:t>
            </a:r>
            <a:r>
              <a:rPr kumimoji="0" lang="en-US" sz="2400" b="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tell reviewers what to write in their review</a:t>
            </a:r>
          </a:p>
        </p:txBody>
      </p:sp>
      <p:sp>
        <p:nvSpPr>
          <p:cNvPr id="14" name="Text Placeholder 5">
            <a:extLst>
              <a:ext uri="{FF2B5EF4-FFF2-40B4-BE49-F238E27FC236}">
                <a16:creationId xmlns:a16="http://schemas.microsoft.com/office/drawing/2014/main" id="{F5EBDAA1-BA65-7202-EF0E-0F3992736273}"/>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15" name="Text Placeholder 5">
            <a:extLst>
              <a:ext uri="{FF2B5EF4-FFF2-40B4-BE49-F238E27FC236}">
                <a16:creationId xmlns:a16="http://schemas.microsoft.com/office/drawing/2014/main" id="{9FB51CAB-E022-70DA-6958-F3022D9D18E3}"/>
              </a:ext>
            </a:extLst>
          </p:cNvPr>
          <p:cNvSpPr txBox="1">
            <a:spLocks/>
          </p:cNvSpPr>
          <p:nvPr/>
        </p:nvSpPr>
        <p:spPr>
          <a:xfrm>
            <a:off x="12801600" y="-4157133"/>
            <a:ext cx="12192000" cy="472135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Brevity matters!</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Think critically about whether details help the story, or distract from it</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Reading aloud, or having read aloud </a:t>
            </a:r>
            <a:r>
              <a:rPr kumimoji="0" lang="en-US" sz="2400"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you can help</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Every word serves a purpose – minimize unnecessary ‘fluff’</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e.g. </a:t>
            </a:r>
            <a:r>
              <a:rPr kumimoji="0" lang="en-US" sz="2133"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“It has been shown that…”; “Indeed, one might argue…”</a:t>
            </a:r>
            <a:endPar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 not use formatting to achieve brevity</a:t>
            </a:r>
          </a:p>
          <a:p>
            <a:pPr marL="1600160" marR="0" lvl="1" indent="-380990" algn="l" defTabSz="1219170" rtl="0" eaLnBrk="1" fontAlgn="auto" latinLnBrk="0" hangingPunct="1">
              <a:lnSpc>
                <a:spcPct val="90000"/>
              </a:lnSpc>
              <a:spcBef>
                <a:spcPts val="1600"/>
              </a:spcBef>
              <a:spcAft>
                <a:spcPts val="0"/>
              </a:spcAft>
              <a:buClrTx/>
              <a:buSzTx/>
              <a:buFont typeface="Open Sans" panose="020B0606030504020204" pitchFamily="34" charset="0"/>
              <a:buChar char="–"/>
              <a:tabLst/>
              <a:defRPr/>
            </a:pPr>
            <a:endParaRPr kumimoji="0" lang="en-US" sz="2133"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F16D59BE-762D-34D4-D76E-CC01C97A2B03}"/>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5" name="Picture 4">
            <a:extLst>
              <a:ext uri="{FF2B5EF4-FFF2-40B4-BE49-F238E27FC236}">
                <a16:creationId xmlns:a16="http://schemas.microsoft.com/office/drawing/2014/main" id="{E9D0BEE1-80EC-C348-ACC4-2A4C3EED35D8}"/>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712873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2957D6-7D87-D96D-7C3E-352B027C9A8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ADDC471-0211-6339-D13B-3508EB29332C}"/>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F9975C61-28DB-B5E3-15E5-CB6A197F89BB}"/>
              </a:ext>
            </a:extLst>
          </p:cNvPr>
          <p:cNvSpPr txBox="1">
            <a:spLocks/>
          </p:cNvSpPr>
          <p:nvPr/>
        </p:nvSpPr>
        <p:spPr>
          <a:xfrm>
            <a:off x="2" y="1606657"/>
            <a:ext cx="12191999" cy="523220"/>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language</a:t>
            </a: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to make reviewers’ work easier!</a:t>
            </a:r>
          </a:p>
        </p:txBody>
      </p:sp>
      <p:sp>
        <p:nvSpPr>
          <p:cNvPr id="14" name="Text Placeholder 5">
            <a:extLst>
              <a:ext uri="{FF2B5EF4-FFF2-40B4-BE49-F238E27FC236}">
                <a16:creationId xmlns:a16="http://schemas.microsoft.com/office/drawing/2014/main" id="{C9B546C3-6F02-29AA-801A-276D31C5E5F5}"/>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15" name="Text Placeholder 5">
            <a:extLst>
              <a:ext uri="{FF2B5EF4-FFF2-40B4-BE49-F238E27FC236}">
                <a16:creationId xmlns:a16="http://schemas.microsoft.com/office/drawing/2014/main" id="{CB988DCF-B3EB-BF88-EBC9-CE8B3590C454}"/>
              </a:ext>
            </a:extLst>
          </p:cNvPr>
          <p:cNvSpPr txBox="1">
            <a:spLocks/>
          </p:cNvSpPr>
          <p:nvPr/>
        </p:nvSpPr>
        <p:spPr>
          <a:xfrm>
            <a:off x="12801600" y="-4157133"/>
            <a:ext cx="12192000" cy="4721357"/>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Brevity matters!</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Think critically about whether details help the story, or distract from it</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Reading aloud, or having read aloud </a:t>
            </a:r>
            <a:r>
              <a:rPr kumimoji="0" lang="en-US" sz="2400"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you can help</a:t>
            </a: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Every word serves a purpose – minimize unnecessary ‘fluff’</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133"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e.g. </a:t>
            </a:r>
            <a:r>
              <a:rPr kumimoji="0" lang="en-US" sz="2133"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“It has been shown that…”; “Indeed, one might argue…”</a:t>
            </a:r>
            <a:endPar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40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 not use formatting to achieve brevity</a:t>
            </a:r>
          </a:p>
          <a:p>
            <a:pPr marL="1600160" marR="0" lvl="1" indent="-380990" algn="l" defTabSz="1219170" rtl="0" eaLnBrk="1" fontAlgn="auto" latinLnBrk="0" hangingPunct="1">
              <a:lnSpc>
                <a:spcPct val="90000"/>
              </a:lnSpc>
              <a:spcBef>
                <a:spcPts val="1600"/>
              </a:spcBef>
              <a:spcAft>
                <a:spcPts val="0"/>
              </a:spcAft>
              <a:buClrTx/>
              <a:buSzTx/>
              <a:buFont typeface="Open Sans" panose="020B0606030504020204" pitchFamily="34" charset="0"/>
              <a:buChar char="–"/>
              <a:tabLst/>
              <a:defRPr/>
            </a:pPr>
            <a:endParaRPr kumimoji="0" lang="en-US" sz="2133"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E5C4CC63-5621-D0EF-B36D-E2F5BEAD9147}"/>
              </a:ext>
            </a:extLst>
          </p:cNvPr>
          <p:cNvGrpSpPr/>
          <p:nvPr/>
        </p:nvGrpSpPr>
        <p:grpSpPr>
          <a:xfrm>
            <a:off x="10300318" y="190500"/>
            <a:ext cx="1510682" cy="1468430"/>
            <a:chOff x="10512344" y="348942"/>
            <a:chExt cx="1510682" cy="1468430"/>
          </a:xfrm>
        </p:grpSpPr>
        <p:sp>
          <p:nvSpPr>
            <p:cNvPr id="3" name="Star: 5 Points 2">
              <a:extLst>
                <a:ext uri="{FF2B5EF4-FFF2-40B4-BE49-F238E27FC236}">
                  <a16:creationId xmlns:a16="http://schemas.microsoft.com/office/drawing/2014/main" id="{E3ED61F1-A6C0-A450-7C7B-CC3A6413FC52}"/>
                </a:ext>
              </a:extLst>
            </p:cNvPr>
            <p:cNvSpPr/>
            <p:nvPr/>
          </p:nvSpPr>
          <p:spPr>
            <a:xfrm rot="1328725">
              <a:off x="10803826" y="348942"/>
              <a:ext cx="1219200" cy="113511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TextBox 3">
              <a:extLst>
                <a:ext uri="{FF2B5EF4-FFF2-40B4-BE49-F238E27FC236}">
                  <a16:creationId xmlns:a16="http://schemas.microsoft.com/office/drawing/2014/main" id="{3FEA95DA-CD53-AF55-A520-E16DD3245E9E}"/>
                </a:ext>
              </a:extLst>
            </p:cNvPr>
            <p:cNvSpPr txBox="1"/>
            <p:nvPr/>
          </p:nvSpPr>
          <p:spPr>
            <a:xfrm rot="1328725">
              <a:off x="10512344" y="1448040"/>
              <a:ext cx="1219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B2E83"/>
                  </a:solidFill>
                  <a:effectLst/>
                  <a:uLnTx/>
                  <a:uFillTx/>
                  <a:latin typeface="Open Sans" panose="020B0606030504020204"/>
                  <a:ea typeface="+mn-ea"/>
                  <a:cs typeface="+mn-cs"/>
                </a:rPr>
                <a:t>Big Idea!</a:t>
              </a:r>
            </a:p>
          </p:txBody>
        </p:sp>
      </p:grpSp>
      <p:pic>
        <p:nvPicPr>
          <p:cNvPr id="5" name="Picture 4">
            <a:extLst>
              <a:ext uri="{FF2B5EF4-FFF2-40B4-BE49-F238E27FC236}">
                <a16:creationId xmlns:a16="http://schemas.microsoft.com/office/drawing/2014/main" id="{8173E31C-F2B7-5F6A-7BA7-1ADB8E9D7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79096">
            <a:off x="8886879" y="3601084"/>
            <a:ext cx="3640808" cy="3657941"/>
          </a:xfrm>
          <a:prstGeom prst="rect">
            <a:avLst/>
          </a:prstGeom>
        </p:spPr>
      </p:pic>
      <p:sp>
        <p:nvSpPr>
          <p:cNvPr id="8" name="Title 3">
            <a:extLst>
              <a:ext uri="{FF2B5EF4-FFF2-40B4-BE49-F238E27FC236}">
                <a16:creationId xmlns:a16="http://schemas.microsoft.com/office/drawing/2014/main" id="{E2281D26-EDD0-9D26-4A25-20AEB462F135}"/>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9" name="Picture 8">
            <a:extLst>
              <a:ext uri="{FF2B5EF4-FFF2-40B4-BE49-F238E27FC236}">
                <a16:creationId xmlns:a16="http://schemas.microsoft.com/office/drawing/2014/main" id="{724C4BAC-30DE-F959-CAFB-827C6A8060C5}"/>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5526275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05A2F7-93C8-41E5-981E-37F0FB035A99}"/>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5FC47838-6CE0-4D9C-84E4-7D17A2A858BE}"/>
              </a:ext>
            </a:extLst>
          </p:cNvPr>
          <p:cNvSpPr txBox="1">
            <a:spLocks/>
          </p:cNvSpPr>
          <p:nvPr/>
        </p:nvSpPr>
        <p:spPr>
          <a:xfrm>
            <a:off x="2" y="1606657"/>
            <a:ext cx="12191999" cy="4944943"/>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Use </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language</a:t>
            </a:r>
            <a:r>
              <a:rPr kumimoji="0" lang="en-US" sz="26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to make reviewers’ work easier!</a:t>
            </a:r>
          </a:p>
          <a:p>
            <a:pPr marL="609585" marR="0" lvl="0" indent="-304792" algn="l" defTabSz="609585" rtl="0" eaLnBrk="1" fontAlgn="auto" latinLnBrk="0" hangingPunct="1">
              <a:lnSpc>
                <a:spcPct val="100000"/>
              </a:lnSpc>
              <a:spcBef>
                <a:spcPts val="3000"/>
              </a:spcBef>
              <a:spcAft>
                <a:spcPts val="0"/>
              </a:spcAft>
              <a:buClrTx/>
              <a:buSzTx/>
              <a:buFont typeface="Arial"/>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Eliminate ‘fluff’ </a:t>
            </a:r>
            <a:r>
              <a:rPr kumimoji="0" lang="en-US" sz="2200" b="1" i="0" u="none" strike="noStrike" kern="1200" cap="none" spc="0" normalizeH="0" baseline="0" noProof="0" dirty="0">
                <a:ln>
                  <a:noFill/>
                </a:ln>
                <a:solidFill>
                  <a:srgbClr val="262626"/>
                </a:solidFill>
                <a:effectLst/>
                <a:uLnTx/>
                <a:uFillTx/>
                <a:latin typeface="Open Sans" panose="020B0606030504020204"/>
                <a:ea typeface="+mn-ea"/>
                <a:cs typeface="Arial" panose="020B0604020202020204" pitchFamily="34" charset="0"/>
              </a:rPr>
              <a:t>– </a:t>
            </a:r>
            <a:r>
              <a:rPr kumimoji="0" lang="en-US" sz="2200" b="0" i="0" u="none" strike="noStrike" kern="1200" cap="none" spc="0" normalizeH="0" baseline="0" noProof="0" dirty="0">
                <a:ln>
                  <a:noFill/>
                </a:ln>
                <a:solidFill>
                  <a:srgbClr val="262626"/>
                </a:solidFill>
                <a:effectLst/>
                <a:uLnTx/>
                <a:uFillTx/>
                <a:latin typeface="Open Sans" panose="020B0606030504020204"/>
                <a:ea typeface="+mn-ea"/>
                <a:cs typeface="Arial" panose="020B0604020202020204" pitchFamily="34" charset="0"/>
              </a:rPr>
              <a:t>Read aloud to identify unnecessary words</a:t>
            </a:r>
          </a:p>
          <a:p>
            <a:pPr marL="609585" marR="0" lvl="0" indent="-304792" algn="l" defTabSz="609585" rtl="0" eaLnBrk="1" fontAlgn="auto" latinLnBrk="0" hangingPunct="1">
              <a:lnSpc>
                <a:spcPct val="100000"/>
              </a:lnSpc>
              <a:spcBef>
                <a:spcPts val="2600"/>
              </a:spcBef>
              <a:spcAft>
                <a:spcPts val="0"/>
              </a:spcAft>
              <a:buClrTx/>
              <a:buSzTx/>
              <a:buFont typeface="Arial"/>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Active</a:t>
            </a:r>
            <a:r>
              <a:rPr kumimoji="0" lang="en-US" sz="2200" b="0" i="0" u="none" strike="noStrike" kern="1200" cap="none" spc="0" normalizeH="0" baseline="0" noProof="0" dirty="0">
                <a:ln>
                  <a:noFill/>
                </a:ln>
                <a:solidFill>
                  <a:srgbClr val="FF0000"/>
                </a:solidFill>
                <a:effectLst/>
                <a:uLnTx/>
                <a:uFillTx/>
                <a:latin typeface="Open Sans" panose="020B0606030504020204"/>
                <a:ea typeface="+mn-ea"/>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and</a:t>
            </a:r>
            <a:r>
              <a:rPr kumimoji="0" lang="en-US" sz="2200" b="0" i="0" u="none" strike="noStrike" kern="1200" cap="none" spc="0" normalizeH="0" baseline="0" noProof="0" dirty="0">
                <a:ln>
                  <a:noFill/>
                </a:ln>
                <a:solidFill>
                  <a:srgbClr val="FF0000"/>
                </a:solidFill>
                <a:effectLst/>
                <a:uLnTx/>
                <a:uFillTx/>
                <a:latin typeface="Open Sans" panose="020B0606030504020204"/>
                <a:ea typeface="+mn-ea"/>
                <a:cs typeface="Arial" panose="020B0604020202020204" pitchFamily="34" charset="0"/>
              </a:rPr>
              <a:t> </a:t>
            </a: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personal</a:t>
            </a:r>
            <a:r>
              <a:rPr kumimoji="0" lang="en-US" sz="2200" b="1" i="0" u="none" strike="noStrike" kern="1200" cap="none" spc="0" normalizeH="0" baseline="0" noProof="0" dirty="0">
                <a:ln>
                  <a:noFill/>
                </a:ln>
                <a:solidFill>
                  <a:srgbClr val="FF0000"/>
                </a:solidFill>
                <a:effectLst/>
                <a:uLnTx/>
                <a:uFillTx/>
                <a:latin typeface="Open Sans" panose="020B0606030504020204"/>
                <a:ea typeface="+mn-ea"/>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Who will be doing this impressive work? You! (not “will be tested,” but </a:t>
            </a:r>
            <a:r>
              <a:rPr kumimoji="0" lang="en-US" sz="2200" b="0"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“we will test”</a:t>
            </a: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a:t>
            </a:r>
          </a:p>
          <a:p>
            <a:pPr marL="609585" marR="0" lvl="0" indent="-304792" algn="l" defTabSz="609585" rtl="0" eaLnBrk="1" fontAlgn="auto" latinLnBrk="0" hangingPunct="1">
              <a:lnSpc>
                <a:spcPct val="100000"/>
              </a:lnSpc>
              <a:spcBef>
                <a:spcPts val="2600"/>
              </a:spcBef>
              <a:spcAft>
                <a:spcPts val="0"/>
              </a:spcAft>
              <a:buClrTx/>
              <a:buSzTx/>
              <a:buFont typeface="Arial"/>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Confident</a:t>
            </a:r>
            <a:r>
              <a:rPr kumimoji="0" lang="en-US" sz="2200" b="0" i="0" u="none" strike="noStrike" kern="1200" cap="none" spc="0" normalizeH="0" baseline="0" noProof="0" dirty="0">
                <a:ln>
                  <a:noFill/>
                </a:ln>
                <a:solidFill>
                  <a:srgbClr val="FF0000"/>
                </a:solidFill>
                <a:effectLst/>
                <a:uLnTx/>
                <a:uFillTx/>
                <a:latin typeface="Open Sans" panose="020B0606030504020204"/>
                <a:ea typeface="+mn-ea"/>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and</a:t>
            </a:r>
            <a:r>
              <a:rPr kumimoji="0" lang="en-US" sz="2200" b="0" i="0" u="none" strike="noStrike" kern="1200" cap="none" spc="0" normalizeH="0" baseline="0" noProof="0" dirty="0">
                <a:ln>
                  <a:noFill/>
                </a:ln>
                <a:solidFill>
                  <a:srgbClr val="FF0000"/>
                </a:solidFill>
                <a:effectLst/>
                <a:uLnTx/>
                <a:uFillTx/>
                <a:latin typeface="Open Sans" panose="020B0606030504020204"/>
                <a:ea typeface="+mn-ea"/>
                <a:cs typeface="Arial" panose="020B0604020202020204" pitchFamily="34" charset="0"/>
              </a:rPr>
              <a:t> </a:t>
            </a: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affirmative</a:t>
            </a:r>
            <a:r>
              <a:rPr kumimoji="0" lang="en-US" sz="2200" b="1" i="0" u="none" strike="noStrike" kern="1200" cap="none" spc="0" normalizeH="0" baseline="0" noProof="0" dirty="0">
                <a:ln>
                  <a:noFill/>
                </a:ln>
                <a:solidFill>
                  <a:srgbClr val="FF0000"/>
                </a:solidFill>
                <a:effectLst/>
                <a:uLnTx/>
                <a:uFillTx/>
                <a:latin typeface="Open Sans" panose="020B0606030504020204"/>
                <a:ea typeface="+mn-ea"/>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(not “try, ” but </a:t>
            </a:r>
            <a:r>
              <a:rPr kumimoji="0" lang="en-US" sz="2200" b="0" i="1"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“will”</a:t>
            </a: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 Not the time for humility</a:t>
            </a:r>
          </a:p>
          <a:p>
            <a:pPr marL="609585" marR="0" lvl="0" indent="-304792" algn="l" defTabSz="609585" rtl="0" eaLnBrk="1" fontAlgn="auto" latinLnBrk="0" hangingPunct="1">
              <a:lnSpc>
                <a:spcPct val="100000"/>
              </a:lnSpc>
              <a:spcBef>
                <a:spcPts val="2600"/>
              </a:spcBef>
              <a:spcAft>
                <a:spcPts val="0"/>
              </a:spcAft>
              <a:buClrTx/>
              <a:buSzTx/>
              <a:buFont typeface="Arial"/>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Jargon-free / -light</a:t>
            </a:r>
            <a:r>
              <a:rPr kumimoji="0" lang="en-US" sz="2200" b="1"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a:t>
            </a:r>
            <a:r>
              <a:rPr lang="en-US" sz="2200" dirty="0">
                <a:solidFill>
                  <a:srgbClr val="000000"/>
                </a:solidFill>
                <a:latin typeface="Open Sans" panose="020B0606030504020204"/>
                <a:cs typeface="Arial" panose="020B0604020202020204" pitchFamily="34" charset="0"/>
              </a:rPr>
              <a:t>Know your audience</a:t>
            </a:r>
            <a:endPar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00000"/>
              </a:lnSpc>
              <a:spcBef>
                <a:spcPts val="2600"/>
              </a:spcBef>
              <a:spcAft>
                <a:spcPts val="0"/>
              </a:spcAft>
              <a:buClrTx/>
              <a:buSzTx/>
              <a:buFont typeface="Arial"/>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Skillfully repetitive</a:t>
            </a:r>
            <a:r>
              <a:rPr kumimoji="0" lang="en-US" sz="2200" b="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a:t>
            </a:r>
            <a:r>
              <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rPr>
              <a:t>– Consistent use of ‘key language’</a:t>
            </a:r>
          </a:p>
          <a:p>
            <a:pPr marL="609585" marR="0" lvl="0" indent="-304792" algn="l" defTabSz="609585" rtl="0" eaLnBrk="1" fontAlgn="auto" latinLnBrk="0" hangingPunct="1">
              <a:lnSpc>
                <a:spcPct val="100000"/>
              </a:lnSpc>
              <a:spcBef>
                <a:spcPts val="2600"/>
              </a:spcBef>
              <a:spcAft>
                <a:spcPts val="0"/>
              </a:spcAft>
              <a:buClrTx/>
              <a:buSzTx/>
              <a:buFont typeface="Arial"/>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Minimize acronyms</a:t>
            </a:r>
            <a:r>
              <a:rPr lang="en-US" sz="2200" b="1" dirty="0">
                <a:solidFill>
                  <a:srgbClr val="FF0000"/>
                </a:solidFill>
                <a:latin typeface="Open Sans" panose="020B0606030504020204"/>
                <a:cs typeface="Arial" panose="020B0604020202020204" pitchFamily="34" charset="0"/>
              </a:rPr>
              <a:t> </a:t>
            </a:r>
            <a:r>
              <a:rPr lang="en-US" sz="2200" dirty="0">
                <a:latin typeface="Open Sans" panose="020B0606030504020204"/>
                <a:cs typeface="Arial" panose="020B0604020202020204" pitchFamily="34" charset="0"/>
              </a:rPr>
              <a:t>– Even known acronyms carry cognitive load</a:t>
            </a:r>
            <a:endParaRPr kumimoji="0" lang="en-US" sz="2200" i="0" u="none" strike="noStrike" kern="1200" cap="none" spc="0" normalizeH="0" baseline="0" noProof="0" dirty="0">
              <a:ln>
                <a:noFill/>
              </a:ln>
              <a:effectLst/>
              <a:uLnTx/>
              <a:uFillTx/>
              <a:latin typeface="Open Sans" panose="020B0606030504020204"/>
              <a:ea typeface="+mn-ea"/>
              <a:cs typeface="Arial" panose="020B0604020202020204" pitchFamily="34" charset="0"/>
            </a:endParaRPr>
          </a:p>
        </p:txBody>
      </p:sp>
      <p:sp>
        <p:nvSpPr>
          <p:cNvPr id="16" name="Text Placeholder 5">
            <a:extLst>
              <a:ext uri="{FF2B5EF4-FFF2-40B4-BE49-F238E27FC236}">
                <a16:creationId xmlns:a16="http://schemas.microsoft.com/office/drawing/2014/main" id="{57A0F935-A72E-4DC9-A090-DB2095B18403}"/>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4" name="Title 3">
            <a:extLst>
              <a:ext uri="{FF2B5EF4-FFF2-40B4-BE49-F238E27FC236}">
                <a16:creationId xmlns:a16="http://schemas.microsoft.com/office/drawing/2014/main" id="{85017332-702E-4374-D6A7-9F946B5D1C92}"/>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5" name="Picture 4">
            <a:extLst>
              <a:ext uri="{FF2B5EF4-FFF2-40B4-BE49-F238E27FC236}">
                <a16:creationId xmlns:a16="http://schemas.microsoft.com/office/drawing/2014/main" id="{AF6B7351-6884-83BF-FED1-D0FDFB204352}"/>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5329376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A06F-CC50-6855-AF23-06231A26F15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88526D2-3E52-8678-4343-47596CD48E32}"/>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31945B2D-361A-6D24-E464-B05AB794A2D4}"/>
              </a:ext>
            </a:extLst>
          </p:cNvPr>
          <p:cNvSpPr txBox="1">
            <a:spLocks/>
          </p:cNvSpPr>
          <p:nvPr/>
        </p:nvSpPr>
        <p:spPr>
          <a:xfrm>
            <a:off x="2" y="1606657"/>
            <a:ext cx="12191999" cy="4462760"/>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2600" b="1" dirty="0">
                <a:solidFill>
                  <a:srgbClr val="4B2E83"/>
                </a:solidFill>
                <a:latin typeface="Open Sans" panose="020B0606030504020204"/>
                <a:cs typeface="Arial" panose="020B0604020202020204" pitchFamily="34" charset="0"/>
              </a:rPr>
              <a:t>A few words on the use</a:t>
            </a: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of generative AI in proposal writing</a:t>
            </a:r>
          </a:p>
          <a:p>
            <a:pPr marL="609585" lvl="0" indent="-304792" defTabSz="609585">
              <a:spcBef>
                <a:spcPts val="1200"/>
              </a:spcBef>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Know </a:t>
            </a:r>
            <a:r>
              <a:rPr lang="en-US" sz="2200" b="1" dirty="0">
                <a:solidFill>
                  <a:srgbClr val="4B2E83"/>
                </a:solidFill>
                <a:latin typeface="Open Sans" panose="020B0606030504020204"/>
                <a:cs typeface="Arial" panose="020B0604020202020204" pitchFamily="34" charset="0"/>
              </a:rPr>
              <a:t>sponsor policy </a:t>
            </a:r>
            <a:r>
              <a:rPr lang="en-US" sz="2200" dirty="0">
                <a:latin typeface="Open Sans" panose="020B0606030504020204"/>
                <a:cs typeface="Arial" panose="020B0604020202020204" pitchFamily="34" charset="0"/>
              </a:rPr>
              <a:t>– e.g.:</a:t>
            </a:r>
          </a:p>
          <a:p>
            <a:pPr marL="914377" lvl="1" indent="-304792" defTabSz="609585">
              <a:spcBef>
                <a:spcPts val="600"/>
              </a:spcBef>
            </a:pPr>
            <a:r>
              <a:rPr lang="en-US" sz="2000" dirty="0">
                <a:solidFill>
                  <a:srgbClr val="000000"/>
                </a:solidFill>
                <a:latin typeface="Open Sans" panose="020B0606030504020204"/>
                <a:cs typeface="Arial" panose="020B0604020202020204" pitchFamily="34" charset="0"/>
              </a:rPr>
              <a:t>NSF proposers are </a:t>
            </a:r>
            <a:r>
              <a:rPr lang="en-US" sz="2000" i="1" dirty="0">
                <a:solidFill>
                  <a:srgbClr val="000000"/>
                </a:solidFill>
                <a:latin typeface="Open Sans" panose="020B0606030504020204"/>
                <a:cs typeface="Arial" panose="020B0604020202020204" pitchFamily="34" charset="0"/>
              </a:rPr>
              <a:t>“encouraged to indicate in the project description the extent to which, if any, generative AI technology was used and how it was used to develop their proposal.”*</a:t>
            </a:r>
            <a:endParaRPr lang="en-US" sz="2000" dirty="0">
              <a:solidFill>
                <a:srgbClr val="000000"/>
              </a:solidFill>
              <a:latin typeface="Open Sans" panose="020B0606030504020204"/>
              <a:cs typeface="Arial" panose="020B0604020202020204" pitchFamily="34" charset="0"/>
            </a:endParaRP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NSF Research Misconduct Policy prohibits </a:t>
            </a:r>
            <a:r>
              <a:rPr lang="en-US" sz="2000" i="1" dirty="0">
                <a:solidFill>
                  <a:srgbClr val="000000"/>
                </a:solidFill>
                <a:latin typeface="Open Sans" panose="020B0606030504020204"/>
                <a:cs typeface="Arial" panose="020B0604020202020204" pitchFamily="34" charset="0"/>
              </a:rPr>
              <a:t>“fabrication, falsification, or plagiarism,” </a:t>
            </a:r>
            <a:r>
              <a:rPr lang="en-US" sz="2000" dirty="0">
                <a:solidFill>
                  <a:srgbClr val="000000"/>
                </a:solidFill>
                <a:latin typeface="Open Sans" panose="020B0606030504020204"/>
                <a:cs typeface="Arial" panose="020B0604020202020204" pitchFamily="34" charset="0"/>
              </a:rPr>
              <a:t>now </a:t>
            </a:r>
            <a:r>
              <a:rPr lang="en-US" sz="2000" i="1" dirty="0">
                <a:solidFill>
                  <a:srgbClr val="000000"/>
                </a:solidFill>
                <a:latin typeface="Open Sans" panose="020B0606030504020204"/>
                <a:cs typeface="Arial" panose="020B0604020202020204" pitchFamily="34" charset="0"/>
              </a:rPr>
              <a:t>“including by AI-based tools”</a:t>
            </a:r>
            <a:r>
              <a:rPr lang="en-US" sz="2000" dirty="0">
                <a:solidFill>
                  <a:srgbClr val="000000"/>
                </a:solidFill>
                <a:latin typeface="Open Sans" panose="020B0606030504020204"/>
                <a:cs typeface="Arial" panose="020B0604020202020204" pitchFamily="34" charset="0"/>
              </a:rPr>
              <a:t>**</a:t>
            </a:r>
          </a:p>
          <a:p>
            <a:pPr marL="914377" lvl="1" indent="-304792" defTabSz="609585">
              <a:spcBef>
                <a:spcPts val="1200"/>
              </a:spcBef>
            </a:pPr>
            <a:r>
              <a:rPr kumimoji="0" lang="en-US" sz="2000" i="0" u="none" strike="noStrike" kern="1200" cap="none" spc="0" normalizeH="0" baseline="0" noProof="0" dirty="0">
                <a:ln>
                  <a:noFill/>
                </a:ln>
                <a:effectLst/>
                <a:uLnTx/>
                <a:uFillTx/>
                <a:latin typeface="Open Sans" panose="020B0606030504020204"/>
                <a:ea typeface="+mn-ea"/>
                <a:cs typeface="Arial" panose="020B0604020202020204" pitchFamily="34" charset="0"/>
              </a:rPr>
              <a:t>NIH applications that </a:t>
            </a:r>
            <a:r>
              <a:rPr lang="en-US" sz="2000" dirty="0">
                <a:latin typeface="Open Sans" panose="020B0606030504020204"/>
                <a:cs typeface="Arial" panose="020B0604020202020204" pitchFamily="34" charset="0"/>
              </a:rPr>
              <a:t>contain sections that are</a:t>
            </a:r>
            <a:r>
              <a:rPr kumimoji="0" lang="en-US" sz="2000" i="0" u="none" strike="noStrike" kern="1200" cap="none" spc="0" normalizeH="0" baseline="0" noProof="0" dirty="0">
                <a:ln>
                  <a:noFill/>
                </a:ln>
                <a:effectLst/>
                <a:uLnTx/>
                <a:uFillTx/>
                <a:latin typeface="Open Sans" panose="020B0606030504020204"/>
                <a:ea typeface="+mn-ea"/>
                <a:cs typeface="Arial" panose="020B0604020202020204" pitchFamily="34" charset="0"/>
              </a:rPr>
              <a:t> </a:t>
            </a:r>
            <a:r>
              <a:rPr kumimoji="0" lang="en-US" sz="2000" i="1" u="none" strike="noStrike" kern="1200" cap="none" spc="0" normalizeH="0" baseline="0" noProof="0" dirty="0">
                <a:ln>
                  <a:noFill/>
                </a:ln>
                <a:effectLst/>
                <a:uLnTx/>
                <a:uFillTx/>
                <a:latin typeface="Open Sans" panose="020B0606030504020204"/>
                <a:ea typeface="+mn-ea"/>
                <a:cs typeface="Arial" panose="020B0604020202020204" pitchFamily="34" charset="0"/>
              </a:rPr>
              <a:t>“substantially developed by AI” </a:t>
            </a:r>
            <a:r>
              <a:rPr kumimoji="0" lang="en-US" sz="2000" i="0" u="none" strike="noStrike" kern="1200" cap="none" spc="0" normalizeH="0" baseline="0" noProof="0" dirty="0">
                <a:ln>
                  <a:noFill/>
                </a:ln>
                <a:effectLst/>
                <a:uLnTx/>
                <a:uFillTx/>
                <a:latin typeface="Open Sans" panose="020B0606030504020204"/>
                <a:ea typeface="+mn-ea"/>
                <a:cs typeface="Arial" panose="020B0604020202020204" pitchFamily="34" charset="0"/>
              </a:rPr>
              <a:t>are considered to  </a:t>
            </a:r>
            <a:r>
              <a:rPr kumimoji="0" lang="en-US" sz="2000" i="1" u="none" strike="noStrike" kern="1200" cap="none" spc="0" normalizeH="0" baseline="0" noProof="0" dirty="0">
                <a:ln>
                  <a:noFill/>
                </a:ln>
                <a:effectLst/>
                <a:uLnTx/>
                <a:uFillTx/>
                <a:latin typeface="Open Sans" panose="020B0606030504020204"/>
                <a:ea typeface="+mn-ea"/>
                <a:cs typeface="Arial" panose="020B0604020202020204" pitchFamily="34" charset="0"/>
              </a:rPr>
              <a:t>“not be the original ideas of applicants and will not be considered”*** </a:t>
            </a:r>
            <a:endParaRPr kumimoji="0" lang="en-US" sz="2200" i="1" u="none" strike="noStrike" kern="1200" cap="none" spc="0" normalizeH="0" baseline="0" noProof="0" dirty="0">
              <a:ln>
                <a:noFill/>
              </a:ln>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00000"/>
              </a:lnSpc>
              <a:spcBef>
                <a:spcPts val="1800"/>
              </a:spcBef>
              <a:spcAft>
                <a:spcPts val="0"/>
              </a:spcAft>
              <a:buClrTx/>
              <a:buSzTx/>
              <a:buFont typeface="Arial"/>
              <a:buChar char="•"/>
              <a:tabLst/>
              <a:defRPr/>
            </a:pPr>
            <a:r>
              <a:rPr lang="en-US" sz="2200" b="1" dirty="0">
                <a:solidFill>
                  <a:srgbClr val="4B2E83"/>
                </a:solidFill>
                <a:latin typeface="Open Sans" panose="020B0606030504020204"/>
                <a:cs typeface="Arial" panose="020B0604020202020204" pitchFamily="34" charset="0"/>
              </a:rPr>
              <a:t>Know your UW resources </a:t>
            </a:r>
            <a:r>
              <a:rPr lang="en-US" sz="2000" dirty="0">
                <a:latin typeface="Open Sans" panose="020B0606030504020204"/>
                <a:cs typeface="Arial" panose="020B0604020202020204" pitchFamily="34" charset="0"/>
              </a:rPr>
              <a:t>– e.g. </a:t>
            </a:r>
            <a:r>
              <a:rPr lang="en-US" sz="2000" dirty="0" err="1">
                <a:latin typeface="Open Sans" panose="020B0606030504020204"/>
                <a:cs typeface="Arial" panose="020B0604020202020204" pitchFamily="34" charset="0"/>
              </a:rPr>
              <a:t>AI@UW</a:t>
            </a:r>
            <a:r>
              <a:rPr lang="en-US" sz="2000" dirty="0">
                <a:latin typeface="Open Sans" panose="020B0606030504020204"/>
                <a:cs typeface="Arial" panose="020B0604020202020204" pitchFamily="34" charset="0"/>
              </a:rPr>
              <a:t> Community of Practice (join </a:t>
            </a:r>
            <a:r>
              <a:rPr lang="en-US" sz="2000" dirty="0">
                <a:latin typeface="Open Sans" panose="020B0606030504020204"/>
                <a:cs typeface="Arial" panose="020B0604020202020204" pitchFamily="34" charset="0"/>
                <a:hlinkClick r:id="rId3"/>
              </a:rPr>
              <a:t>here</a:t>
            </a:r>
            <a:r>
              <a:rPr lang="en-US" sz="2000" dirty="0">
                <a:latin typeface="Open Sans" panose="020B0606030504020204"/>
                <a:cs typeface="Arial" panose="020B0604020202020204" pitchFamily="34" charset="0"/>
              </a:rPr>
              <a:t>)</a:t>
            </a:r>
          </a:p>
          <a:p>
            <a:pPr marL="609585" marR="0" lvl="0" indent="-304792" algn="l" defTabSz="609585" rtl="0" eaLnBrk="1" fontAlgn="auto" latinLnBrk="0" hangingPunct="1">
              <a:lnSpc>
                <a:spcPct val="100000"/>
              </a:lnSpc>
              <a:spcBef>
                <a:spcPts val="1800"/>
              </a:spcBef>
              <a:spcAft>
                <a:spcPts val="0"/>
              </a:spcAft>
              <a:buClrTx/>
              <a:buSzTx/>
              <a:buFont typeface="Arial"/>
              <a:buChar char="•"/>
              <a:tabLst/>
              <a:defRPr/>
            </a:pPr>
            <a:r>
              <a:rPr lang="en-US" sz="2200" b="1" dirty="0" err="1">
                <a:solidFill>
                  <a:srgbClr val="4B2E83"/>
                </a:solidFill>
                <a:latin typeface="Open Sans" panose="020B0606030504020204"/>
                <a:cs typeface="Arial" panose="020B0604020202020204" pitchFamily="34" charset="0"/>
              </a:rPr>
              <a:t>UWTOR</a:t>
            </a:r>
            <a:r>
              <a:rPr lang="en-US" sz="2200" b="1" dirty="0">
                <a:solidFill>
                  <a:srgbClr val="4B2E83"/>
                </a:solidFill>
                <a:latin typeface="Open Sans" panose="020B0606030504020204"/>
                <a:cs typeface="Arial" panose="020B0604020202020204" pitchFamily="34" charset="0"/>
              </a:rPr>
              <a:t> is here to help </a:t>
            </a:r>
            <a:r>
              <a:rPr lang="en-US" sz="2200" dirty="0">
                <a:solidFill>
                  <a:srgbClr val="262626"/>
                </a:solidFill>
                <a:latin typeface="Open Sans" panose="020B0606030504020204"/>
                <a:cs typeface="Arial" panose="020B0604020202020204" pitchFamily="34" charset="0"/>
              </a:rPr>
              <a:t>in navigating this quickly-evolving landscape!</a:t>
            </a:r>
            <a:endParaRPr lang="en-US" sz="2200" dirty="0">
              <a:solidFill>
                <a:srgbClr val="4B2E83"/>
              </a:solidFill>
              <a:latin typeface="Open Sans" panose="020B0606030504020204"/>
              <a:cs typeface="Arial" panose="020B0604020202020204" pitchFamily="34" charset="0"/>
            </a:endParaRPr>
          </a:p>
        </p:txBody>
      </p:sp>
      <p:sp>
        <p:nvSpPr>
          <p:cNvPr id="16" name="Text Placeholder 5">
            <a:extLst>
              <a:ext uri="{FF2B5EF4-FFF2-40B4-BE49-F238E27FC236}">
                <a16:creationId xmlns:a16="http://schemas.microsoft.com/office/drawing/2014/main" id="{6820CE58-1A42-96BE-26CD-F9D52F5DA8D1}"/>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4" name="Title 3">
            <a:extLst>
              <a:ext uri="{FF2B5EF4-FFF2-40B4-BE49-F238E27FC236}">
                <a16:creationId xmlns:a16="http://schemas.microsoft.com/office/drawing/2014/main" id="{55879EE8-D900-843D-9B0D-49AE4D9561D6}"/>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5" name="Picture 4">
            <a:extLst>
              <a:ext uri="{FF2B5EF4-FFF2-40B4-BE49-F238E27FC236}">
                <a16:creationId xmlns:a16="http://schemas.microsoft.com/office/drawing/2014/main" id="{C08ADE78-002F-F569-2551-7549FD39ABBD}"/>
              </a:ext>
            </a:extLst>
          </p:cNvPr>
          <p:cNvPicPr>
            <a:picLocks noChangeAspect="1"/>
          </p:cNvPicPr>
          <p:nvPr/>
        </p:nvPicPr>
        <p:blipFill rotWithShape="1">
          <a:blip r:embed="rId4">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
        <p:nvSpPr>
          <p:cNvPr id="2" name="TextBox 1">
            <a:extLst>
              <a:ext uri="{FF2B5EF4-FFF2-40B4-BE49-F238E27FC236}">
                <a16:creationId xmlns:a16="http://schemas.microsoft.com/office/drawing/2014/main" id="{A40B8EB4-29C6-683E-5416-3447C9594A90}"/>
              </a:ext>
            </a:extLst>
          </p:cNvPr>
          <p:cNvSpPr txBox="1"/>
          <p:nvPr/>
        </p:nvSpPr>
        <p:spPr>
          <a:xfrm>
            <a:off x="0" y="6130300"/>
            <a:ext cx="12192000" cy="738664"/>
          </a:xfrm>
          <a:prstGeom prst="rect">
            <a:avLst/>
          </a:prstGeom>
          <a:noFill/>
        </p:spPr>
        <p:txBody>
          <a:bodyPr wrap="square" lIns="182880" rtlCol="0">
            <a:spAutoFit/>
          </a:bodyPr>
          <a:lstStyle/>
          <a:p>
            <a:pPr lvl="0">
              <a:defRPr/>
            </a:pP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a:t>
            </a: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hlinkClick r:id="rId5"/>
              </a:rPr>
              <a:t>Notice to research community: Use of generative artificial intelligence technology in the NSF merit review process </a:t>
            </a: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(Dec 14, 2023) </a:t>
            </a:r>
          </a:p>
          <a:p>
            <a:pPr lvl="0">
              <a:defRPr/>
            </a:pP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a:t>
            </a: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hlinkClick r:id="rId6"/>
              </a:rPr>
              <a:t>NSF Proposals and Awards Policy and Procedures Guide 24-1 </a:t>
            </a: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 Supplement 1 (Dec 8, 2025)</a:t>
            </a:r>
          </a:p>
          <a:p>
            <a:pPr lvl="0">
              <a:defRPr/>
            </a:pP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a:t>
            </a: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hlinkClick r:id="rId7"/>
              </a:rPr>
              <a:t>NIH NOT-OD-25-132: Supporting Fairness and Originality in NIH Research Applications </a:t>
            </a:r>
            <a:r>
              <a:rPr lang="en-US" sz="1400" i="1" dirty="0">
                <a:solidFill>
                  <a:srgbClr val="4B2E83"/>
                </a:solidFill>
                <a:latin typeface="Open Sans" panose="020B0606030504020204" pitchFamily="34" charset="0"/>
                <a:ea typeface="Open Sans" panose="020B0606030504020204" pitchFamily="34" charset="0"/>
                <a:cs typeface="Open Sans" panose="020B0606030504020204" pitchFamily="34" charset="0"/>
              </a:rPr>
              <a:t>(July 17,2025)</a:t>
            </a:r>
          </a:p>
        </p:txBody>
      </p:sp>
    </p:spTree>
    <p:extLst>
      <p:ext uri="{BB962C8B-B14F-4D97-AF65-F5344CB8AC3E}">
        <p14:creationId xmlns:p14="http://schemas.microsoft.com/office/powerpoint/2010/main" val="30871521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E5208-E463-0337-3875-50432DEE5F3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C1F239A-E2DA-E1F1-965A-9C644F7CBF67}"/>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13431102-883D-8A96-C1E3-C530AD94E839}"/>
              </a:ext>
            </a:extLst>
          </p:cNvPr>
          <p:cNvSpPr txBox="1">
            <a:spLocks/>
          </p:cNvSpPr>
          <p:nvPr/>
        </p:nvSpPr>
        <p:spPr>
          <a:xfrm>
            <a:off x="2" y="1606657"/>
            <a:ext cx="12191999" cy="3411190"/>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err="1">
                <a:ln>
                  <a:noFill/>
                </a:ln>
                <a:solidFill>
                  <a:srgbClr val="4B2E83"/>
                </a:solidFill>
                <a:effectLst/>
                <a:uLnTx/>
                <a:uFillTx/>
                <a:latin typeface="Open Sans" panose="020B0606030504020204"/>
                <a:ea typeface="+mn-ea"/>
                <a:cs typeface="Arial" panose="020B0604020202020204" pitchFamily="34" charset="0"/>
              </a:rPr>
              <a:t>Languag</a:t>
            </a:r>
            <a:r>
              <a:rPr lang="en-US" sz="2600" b="1" dirty="0">
                <a:solidFill>
                  <a:srgbClr val="4B2E83"/>
                </a:solidFill>
                <a:latin typeface="Open Sans" panose="020B0606030504020204"/>
                <a:cs typeface="Arial" panose="020B0604020202020204" pitchFamily="34" charset="0"/>
              </a:rPr>
              <a:t>e use in our new world</a:t>
            </a:r>
            <a:endPar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00000"/>
              </a:lnSpc>
              <a:spcBef>
                <a:spcPts val="1200"/>
              </a:spcBef>
              <a:spcAft>
                <a:spcPts val="0"/>
              </a:spcAft>
              <a:buClrTx/>
              <a:buSzTx/>
              <a:buFont typeface="Arial"/>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Avoid terminology that has been ‘politicized</a:t>
            </a:r>
            <a:r>
              <a:rPr lang="en-US" sz="2200" b="1" dirty="0">
                <a:solidFill>
                  <a:srgbClr val="4B2E83"/>
                </a:solidFill>
                <a:latin typeface="Open Sans" panose="020B0606030504020204"/>
                <a:cs typeface="Arial" panose="020B0604020202020204" pitchFamily="34" charset="0"/>
              </a:rPr>
              <a:t>’</a:t>
            </a: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in favor or ‘neutral’ alternatives</a:t>
            </a:r>
            <a:r>
              <a:rPr kumimoji="0" lang="en-US" sz="220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 </a:t>
            </a:r>
            <a:r>
              <a:rPr kumimoji="0" lang="en-US" sz="2200" i="0" u="none" strike="noStrike" kern="1200" cap="none" spc="0" normalizeH="0" baseline="0" noProof="0" dirty="0">
                <a:ln>
                  <a:noFill/>
                </a:ln>
                <a:effectLst/>
                <a:uLnTx/>
                <a:uFillTx/>
                <a:latin typeface="Open Sans" panose="020B0606030504020204"/>
                <a:ea typeface="+mn-ea"/>
                <a:cs typeface="Arial" panose="020B0604020202020204" pitchFamily="34" charset="0"/>
              </a:rPr>
              <a:t>e.g.</a:t>
            </a:r>
            <a:endParaRPr kumimoji="0" lang="en-US" sz="2200" b="1" i="0" u="none" strike="noStrike" kern="1200" cap="none" spc="0" normalizeH="0" baseline="0" noProof="0" dirty="0">
              <a:ln>
                <a:noFill/>
              </a:ln>
              <a:effectLst/>
              <a:uLnTx/>
              <a:uFillTx/>
              <a:latin typeface="Open Sans" panose="020B0606030504020204"/>
              <a:ea typeface="+mn-ea"/>
              <a:cs typeface="Arial" panose="020B0604020202020204" pitchFamily="34" charset="0"/>
            </a:endParaRP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“Open to all” </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“Increasing participation” </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“overcoming obstacles”</a:t>
            </a:r>
          </a:p>
          <a:p>
            <a:pPr marL="609585" marR="0" lvl="0" indent="-304792" algn="l" defTabSz="609585" rtl="0" eaLnBrk="1" fontAlgn="auto" latinLnBrk="0" hangingPunct="1">
              <a:lnSpc>
                <a:spcPct val="100000"/>
              </a:lnSpc>
              <a:spcBef>
                <a:spcPts val="2600"/>
              </a:spcBef>
              <a:spcAft>
                <a:spcPts val="0"/>
              </a:spcAft>
              <a:buClrTx/>
              <a:buSzTx/>
              <a:buFont typeface="Arial"/>
              <a:buChar char="•"/>
              <a:tabLst/>
              <a:defRPr/>
            </a:pPr>
            <a:endPar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endParaRPr>
          </a:p>
        </p:txBody>
      </p:sp>
      <p:sp>
        <p:nvSpPr>
          <p:cNvPr id="16" name="Text Placeholder 5">
            <a:extLst>
              <a:ext uri="{FF2B5EF4-FFF2-40B4-BE49-F238E27FC236}">
                <a16:creationId xmlns:a16="http://schemas.microsoft.com/office/drawing/2014/main" id="{167D85EB-65D1-C4D4-88E2-246D4DA972CA}"/>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4" name="Title 3">
            <a:extLst>
              <a:ext uri="{FF2B5EF4-FFF2-40B4-BE49-F238E27FC236}">
                <a16:creationId xmlns:a16="http://schemas.microsoft.com/office/drawing/2014/main" id="{58D8B4A2-7C9A-EB2A-C2B2-427CBC5ABFFC}"/>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5" name="Picture 4">
            <a:extLst>
              <a:ext uri="{FF2B5EF4-FFF2-40B4-BE49-F238E27FC236}">
                <a16:creationId xmlns:a16="http://schemas.microsoft.com/office/drawing/2014/main" id="{EA611B59-5EB5-5107-111C-AC75195F6EAA}"/>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2753501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251A3-4A3E-2477-C8EB-961A97A18B6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DDB8CD9-D46E-F868-A871-FFF45651182B}"/>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mn-ea"/>
              <a:cs typeface="+mn-cs"/>
            </a:endParaRPr>
          </a:p>
        </p:txBody>
      </p:sp>
      <p:sp>
        <p:nvSpPr>
          <p:cNvPr id="11" name="Content Placeholder 4">
            <a:extLst>
              <a:ext uri="{FF2B5EF4-FFF2-40B4-BE49-F238E27FC236}">
                <a16:creationId xmlns:a16="http://schemas.microsoft.com/office/drawing/2014/main" id="{72FD2E1A-A618-C348-CA9D-E7B9ECD0C655}"/>
              </a:ext>
            </a:extLst>
          </p:cNvPr>
          <p:cNvSpPr txBox="1">
            <a:spLocks/>
          </p:cNvSpPr>
          <p:nvPr/>
        </p:nvSpPr>
        <p:spPr>
          <a:xfrm>
            <a:off x="2" y="1606657"/>
            <a:ext cx="12191999" cy="5309146"/>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600" b="1" i="0" u="none" strike="noStrike" kern="1200" cap="none" spc="0" normalizeH="0" baseline="0" noProof="0" dirty="0" err="1">
                <a:ln>
                  <a:noFill/>
                </a:ln>
                <a:solidFill>
                  <a:srgbClr val="4B2E83"/>
                </a:solidFill>
                <a:effectLst/>
                <a:uLnTx/>
                <a:uFillTx/>
                <a:latin typeface="Open Sans" panose="020B0606030504020204"/>
                <a:ea typeface="+mn-ea"/>
                <a:cs typeface="Arial" panose="020B0604020202020204" pitchFamily="34" charset="0"/>
              </a:rPr>
              <a:t>Languag</a:t>
            </a:r>
            <a:r>
              <a:rPr lang="en-US" sz="2600" b="1" dirty="0">
                <a:solidFill>
                  <a:srgbClr val="4B2E83"/>
                </a:solidFill>
                <a:latin typeface="Open Sans" panose="020B0606030504020204"/>
                <a:cs typeface="Arial" panose="020B0604020202020204" pitchFamily="34" charset="0"/>
              </a:rPr>
              <a:t>e use in our new world</a:t>
            </a:r>
            <a:endPar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endParaRPr>
          </a:p>
          <a:p>
            <a:pPr marL="609585" lvl="0" indent="-304792" defTabSz="609585">
              <a:spcBef>
                <a:spcPts val="1200"/>
              </a:spcBef>
              <a:defRPr/>
            </a:pPr>
            <a:r>
              <a:rPr lang="en-US" sz="2200" b="1" dirty="0">
                <a:solidFill>
                  <a:srgbClr val="4B2E83"/>
                </a:solidFill>
                <a:latin typeface="Open Sans" panose="020B0606030504020204"/>
                <a:cs typeface="Arial" panose="020B0604020202020204" pitchFamily="34" charset="0"/>
              </a:rPr>
              <a:t>Avoid terminology that has been ‘politicized’ in favor or ‘neutral’ alternatives</a:t>
            </a:r>
            <a:r>
              <a:rPr lang="en-US" sz="2200" dirty="0">
                <a:solidFill>
                  <a:srgbClr val="4B2E83"/>
                </a:solidFill>
                <a:latin typeface="Open Sans" panose="020B0606030504020204"/>
                <a:cs typeface="Arial" panose="020B0604020202020204" pitchFamily="34" charset="0"/>
              </a:rPr>
              <a:t> – </a:t>
            </a:r>
            <a:r>
              <a:rPr lang="en-US" sz="2200" dirty="0">
                <a:latin typeface="Open Sans" panose="020B0606030504020204"/>
                <a:cs typeface="Arial" panose="020B0604020202020204" pitchFamily="34" charset="0"/>
              </a:rPr>
              <a:t>e.g.</a:t>
            </a:r>
            <a:endParaRPr lang="en-US" sz="2200" b="1" dirty="0">
              <a:latin typeface="Open Sans" panose="020B0606030504020204"/>
              <a:cs typeface="Arial" panose="020B0604020202020204" pitchFamily="34" charset="0"/>
            </a:endParaRP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“Open to all” </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“Increasing participation” </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“overcoming obstacles”</a:t>
            </a:r>
          </a:p>
          <a:p>
            <a:pPr marL="609585" marR="0" lvl="0" indent="-304792" algn="l" defTabSz="609585" rtl="0" eaLnBrk="1" fontAlgn="auto" latinLnBrk="0" hangingPunct="1">
              <a:lnSpc>
                <a:spcPct val="100000"/>
              </a:lnSpc>
              <a:spcBef>
                <a:spcPts val="3000"/>
              </a:spcBef>
              <a:spcAft>
                <a:spcPts val="0"/>
              </a:spcAft>
              <a:buClrTx/>
              <a:buSzTx/>
              <a:buFont typeface="Arial"/>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Reframe to comport with federal priorities</a:t>
            </a:r>
            <a:endParaRPr lang="en-US" sz="2000" dirty="0">
              <a:solidFill>
                <a:srgbClr val="000000"/>
              </a:solidFill>
              <a:latin typeface="Open Sans" panose="020B0606030504020204"/>
              <a:cs typeface="Arial" panose="020B0604020202020204" pitchFamily="34" charset="0"/>
            </a:endParaRP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“workforce development”</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“economic competitiveness”</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“national security”</a:t>
            </a:r>
          </a:p>
          <a:p>
            <a:pPr marL="914377" lvl="1" indent="-304792" defTabSz="609585">
              <a:spcBef>
                <a:spcPts val="1200"/>
              </a:spcBef>
            </a:pPr>
            <a:r>
              <a:rPr lang="en-US" sz="2000" dirty="0">
                <a:solidFill>
                  <a:srgbClr val="000000"/>
                </a:solidFill>
                <a:latin typeface="Open Sans" panose="020B0606030504020204"/>
                <a:cs typeface="Arial" panose="020B0604020202020204" pitchFamily="34" charset="0"/>
              </a:rPr>
              <a:t>benefits to “all”</a:t>
            </a:r>
            <a:endParaRPr kumimoji="0" lang="en-US" sz="2200" b="0" i="0" u="none" strike="noStrike" kern="1200" cap="none" spc="0" normalizeH="0" baseline="0" noProof="0" dirty="0">
              <a:ln>
                <a:noFill/>
              </a:ln>
              <a:solidFill>
                <a:srgbClr val="000000"/>
              </a:solidFill>
              <a:effectLst/>
              <a:uLnTx/>
              <a:uFillTx/>
              <a:latin typeface="Open Sans" panose="020B0606030504020204"/>
              <a:ea typeface="+mn-ea"/>
              <a:cs typeface="Arial" panose="020B0604020202020204" pitchFamily="34" charset="0"/>
            </a:endParaRPr>
          </a:p>
        </p:txBody>
      </p:sp>
      <p:sp>
        <p:nvSpPr>
          <p:cNvPr id="16" name="Text Placeholder 5">
            <a:extLst>
              <a:ext uri="{FF2B5EF4-FFF2-40B4-BE49-F238E27FC236}">
                <a16:creationId xmlns:a16="http://schemas.microsoft.com/office/drawing/2014/main" id="{DD978C3E-5565-81D4-A185-05D64811B96A}"/>
              </a:ext>
            </a:extLst>
          </p:cNvPr>
          <p:cNvSpPr txBox="1">
            <a:spLocks/>
          </p:cNvSpPr>
          <p:nvPr/>
        </p:nvSpPr>
        <p:spPr>
          <a:xfrm>
            <a:off x="12801600" y="7691448"/>
            <a:ext cx="12192000" cy="6445098"/>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rgbClr val="4B2E83"/>
                </a:solidFill>
                <a:latin typeface="Uni Sans Regular"/>
                <a:ea typeface="+mn-ea"/>
                <a:cs typeface="Uni Sans Regular"/>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rgbClr val="E8D3A2"/>
                </a:solidFill>
                <a:latin typeface="Encode Sans Normal Black"/>
                <a:ea typeface="+mn-ea"/>
                <a:cs typeface="Encode Sans Normal Black"/>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rgbClr val="E8D3A2"/>
                </a:solidFill>
                <a:latin typeface="Encode Sans Normal Black"/>
                <a:ea typeface="+mn-ea"/>
                <a:cs typeface="Encode Sans Normal Black"/>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rgbClr val="E8D3A2"/>
                </a:solidFill>
                <a:latin typeface="Encode Sans Normal Black"/>
                <a:ea typeface="+mn-ea"/>
                <a:cs typeface="Encode Sans Normal Blac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9026" marR="0" lvl="0" indent="0" algn="l" defTabSz="121917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33006F"/>
                </a:solidFill>
                <a:effectLst/>
                <a:uLnTx/>
                <a:uFillTx/>
                <a:latin typeface="Open Sans" panose="020B0606030504020204" pitchFamily="34" charset="0"/>
                <a:ea typeface="Open Sans" panose="020B0606030504020204" pitchFamily="34" charset="0"/>
                <a:cs typeface="Open Sans" panose="020B0606030504020204" pitchFamily="34" charset="0"/>
              </a:rPr>
              <a:t>Language matters!</a:t>
            </a:r>
          </a:p>
          <a:p>
            <a:pPr marL="609585" marR="0" lvl="0" indent="-294210" algn="l" defTabSz="1219170" rtl="0" eaLnBrk="1" fontAlgn="auto" latinLnBrk="0" hangingPunct="1">
              <a:lnSpc>
                <a:spcPct val="90000"/>
              </a:lnSpc>
              <a:spcBef>
                <a:spcPts val="24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Confident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will, I aim</a:t>
            </a: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 vs. “hedging” (</a:t>
            </a:r>
            <a:r>
              <a:rPr kumimoji="0" lang="en-US" sz="2667" b="0" i="1"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might, could, try)</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1" indent="-302676"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“We” only when accurate; if not, “I” – own your contributions!</a:t>
            </a:r>
          </a:p>
          <a:p>
            <a:pPr marL="609585" marR="0" lvl="1"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Jargon vs. Technical terms</a:t>
            </a:r>
          </a:p>
          <a:p>
            <a:pPr marL="1219170" marR="0" lvl="2" indent="-294210"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Would you use it in conversation? If not – don’t use in proposal</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Technical terms collapse complex concepts into a single term – DEFINE!</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Minimize acronyms to 3-4, even if they are common</a:t>
            </a:r>
          </a:p>
          <a:p>
            <a:pPr marL="1219170" marR="0" lvl="2" indent="-294210"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rPr>
              <a:t>Avoid opportunities for reviewer feel uninformed</a:t>
            </a:r>
            <a:endParaRPr kumimoji="0" lang="en-US" sz="2667" b="0" i="0" u="none" strike="noStrike" kern="1200" cap="none" spc="0" normalizeH="0" baseline="0" noProof="0">
              <a:ln>
                <a:noFill/>
              </a:ln>
              <a:solidFill>
                <a:srgbClr val="7F7F7F"/>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609585" marR="0" lvl="0" indent="-300559" algn="l" defTabSz="1219170" rtl="0" eaLnBrk="1" fontAlgn="auto" latinLnBrk="0" hangingPunct="1">
              <a:lnSpc>
                <a:spcPct val="90000"/>
              </a:lnSpc>
              <a:spcBef>
                <a:spcPts val="3200"/>
              </a:spcBef>
              <a:spcAft>
                <a:spcPts val="0"/>
              </a:spcAft>
              <a:buClrTx/>
              <a:buSzTx/>
              <a:buFont typeface="Arial" panose="020B0604020202020204" pitchFamily="34" charset="0"/>
              <a:buChar char="•"/>
              <a:tabLst/>
              <a:defRPr/>
            </a:pPr>
            <a:r>
              <a:rPr kumimoji="0" lang="en-US" sz="2667"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Never complain</a:t>
            </a:r>
          </a:p>
          <a:p>
            <a:pPr marL="1219170" marR="0" lvl="1" indent="-300559" algn="l" defTabSz="1219170" rtl="0" eaLnBrk="1" fontAlgn="auto" latinLnBrk="0" hangingPunct="1">
              <a:lnSpc>
                <a:spcPct val="90000"/>
              </a:lnSpc>
              <a:spcBef>
                <a:spcPts val="16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Don’t give reviewers a reason to dismiss your proposal</a:t>
            </a:r>
          </a:p>
        </p:txBody>
      </p:sp>
      <p:sp>
        <p:nvSpPr>
          <p:cNvPr id="4" name="Title 3">
            <a:extLst>
              <a:ext uri="{FF2B5EF4-FFF2-40B4-BE49-F238E27FC236}">
                <a16:creationId xmlns:a16="http://schemas.microsoft.com/office/drawing/2014/main" id="{03E6EC11-7E38-7D99-34F9-E9DDE190E278}"/>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Writing pro-tips</a:t>
            </a:r>
          </a:p>
        </p:txBody>
      </p:sp>
      <p:pic>
        <p:nvPicPr>
          <p:cNvPr id="5" name="Picture 4">
            <a:extLst>
              <a:ext uri="{FF2B5EF4-FFF2-40B4-BE49-F238E27FC236}">
                <a16:creationId xmlns:a16="http://schemas.microsoft.com/office/drawing/2014/main" id="{747E95BA-7936-7CBD-E6B2-38644D8F2164}"/>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15991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024F-AB7E-3E8D-EF17-B957A9AF00A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4FC758E-A597-89F9-AD5D-854E7FEDDF45}"/>
              </a:ext>
            </a:extLst>
          </p:cNvPr>
          <p:cNvSpPr/>
          <p:nvPr/>
        </p:nvSpPr>
        <p:spPr>
          <a:xfrm>
            <a:off x="7399869" y="3077624"/>
            <a:ext cx="4792132" cy="37803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 name="TextBox 2">
            <a:extLst>
              <a:ext uri="{FF2B5EF4-FFF2-40B4-BE49-F238E27FC236}">
                <a16:creationId xmlns:a16="http://schemas.microsoft.com/office/drawing/2014/main" id="{404B1376-B850-756F-E8B3-8DA35EFD7AC9}"/>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2" name="Title 3">
            <a:extLst>
              <a:ext uri="{FF2B5EF4-FFF2-40B4-BE49-F238E27FC236}">
                <a16:creationId xmlns:a16="http://schemas.microsoft.com/office/drawing/2014/main" id="{F551446E-6FEB-C3CF-9BED-6014D509E7A2}"/>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Positioning for funding success</a:t>
            </a:r>
          </a:p>
        </p:txBody>
      </p:sp>
      <p:pic>
        <p:nvPicPr>
          <p:cNvPr id="4" name="Picture 3">
            <a:extLst>
              <a:ext uri="{FF2B5EF4-FFF2-40B4-BE49-F238E27FC236}">
                <a16:creationId xmlns:a16="http://schemas.microsoft.com/office/drawing/2014/main" id="{10651676-9697-C850-FAD5-6E8A51A5586C}"/>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pic>
        <p:nvPicPr>
          <p:cNvPr id="5" name="Picture 4">
            <a:extLst>
              <a:ext uri="{FF2B5EF4-FFF2-40B4-BE49-F238E27FC236}">
                <a16:creationId xmlns:a16="http://schemas.microsoft.com/office/drawing/2014/main" id="{0E1F5509-0233-BC17-7C91-2F204B8AD45A}"/>
              </a:ext>
            </a:extLst>
          </p:cNvPr>
          <p:cNvPicPr>
            <a:picLocks noChangeAspect="1"/>
          </p:cNvPicPr>
          <p:nvPr/>
        </p:nvPicPr>
        <p:blipFill rotWithShape="1">
          <a:blip r:embed="rId4"/>
          <a:srcRect b="9511"/>
          <a:stretch/>
        </p:blipFill>
        <p:spPr>
          <a:xfrm>
            <a:off x="7205473" y="4277065"/>
            <a:ext cx="4669536" cy="2633841"/>
          </a:xfrm>
          <a:prstGeom prst="rect">
            <a:avLst/>
          </a:prstGeom>
        </p:spPr>
      </p:pic>
      <p:sp>
        <p:nvSpPr>
          <p:cNvPr id="8" name="Content Placeholder 4">
            <a:extLst>
              <a:ext uri="{FF2B5EF4-FFF2-40B4-BE49-F238E27FC236}">
                <a16:creationId xmlns:a16="http://schemas.microsoft.com/office/drawing/2014/main" id="{6C32E1CB-2348-6C9E-1A72-FDD98BDE8FC1}"/>
              </a:ext>
            </a:extLst>
          </p:cNvPr>
          <p:cNvSpPr txBox="1">
            <a:spLocks/>
          </p:cNvSpPr>
          <p:nvPr/>
        </p:nvSpPr>
        <p:spPr>
          <a:xfrm>
            <a:off x="2" y="1494845"/>
            <a:ext cx="12223801" cy="4770120"/>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indent="0" defTabSz="609585">
              <a:spcBef>
                <a:spcPts val="2400"/>
              </a:spcBef>
              <a:buSzPct val="120000"/>
              <a:buNone/>
              <a:defRPr/>
            </a:pPr>
            <a:r>
              <a:rPr lang="en-US" sz="2600" b="1" dirty="0">
                <a:solidFill>
                  <a:srgbClr val="4B2E83"/>
                </a:solidFill>
                <a:latin typeface="Open Sans" panose="020B0606030504020204"/>
                <a:cs typeface="Arial" panose="020B0604020202020204" pitchFamily="34" charset="0"/>
              </a:rPr>
              <a:t>Better positioning = increased competitiveness</a:t>
            </a:r>
          </a:p>
          <a:p>
            <a:pPr marL="609585" indent="-148163" defTabSz="609585">
              <a:lnSpc>
                <a:spcPct val="114000"/>
              </a:lnSpc>
              <a:spcBef>
                <a:spcPts val="2400"/>
              </a:spcBef>
              <a:buSzPct val="120000"/>
              <a:buFont typeface="Arial" panose="020B0604020202020204" pitchFamily="34" charset="0"/>
              <a:buChar char="-"/>
              <a:defRPr/>
            </a:pPr>
            <a:r>
              <a:rPr lang="en-US" sz="2400" b="1" dirty="0">
                <a:solidFill>
                  <a:srgbClr val="4B2E83"/>
                </a:solidFill>
                <a:latin typeface="Open Sans" panose="020B0606030504020204"/>
                <a:cs typeface="Arial" panose="020B0604020202020204" pitchFamily="34" charset="0"/>
              </a:rPr>
              <a:t>Do the work! </a:t>
            </a:r>
            <a:r>
              <a:rPr lang="en-US" sz="2400" dirty="0">
                <a:latin typeface="Open Sans" panose="020B0606030504020204"/>
                <a:cs typeface="Arial" panose="020B0604020202020204" pitchFamily="34" charset="0"/>
              </a:rPr>
              <a:t>– publications / scholarly products</a:t>
            </a:r>
          </a:p>
          <a:p>
            <a:pPr marL="609585" indent="-148163" defTabSz="609585">
              <a:lnSpc>
                <a:spcPct val="114000"/>
              </a:lnSpc>
              <a:spcBef>
                <a:spcPts val="3000"/>
              </a:spcBef>
              <a:buSzPct val="120000"/>
              <a:buFont typeface="Arial" panose="020B0604020202020204" pitchFamily="34" charset="0"/>
              <a:buChar char="-"/>
              <a:defRPr/>
            </a:pPr>
            <a:r>
              <a:rPr lang="en-US" sz="2400" b="1" dirty="0">
                <a:solidFill>
                  <a:srgbClr val="4B2E83"/>
                </a:solidFill>
                <a:latin typeface="Open Sans" panose="020B0606030504020204"/>
                <a:cs typeface="Arial" panose="020B0604020202020204" pitchFamily="34" charset="0"/>
              </a:rPr>
              <a:t>Establish strategic collaborations / partnerships </a:t>
            </a:r>
            <a:r>
              <a:rPr lang="en-US" sz="2400" dirty="0">
                <a:solidFill>
                  <a:schemeClr val="bg1">
                    <a:lumMod val="50000"/>
                  </a:schemeClr>
                </a:solidFill>
                <a:latin typeface="Open Sans" panose="020B0606030504020204"/>
                <a:cs typeface="Arial" panose="020B0604020202020204" pitchFamily="34" charset="0"/>
              </a:rPr>
              <a:t>– </a:t>
            </a:r>
            <a:r>
              <a:rPr lang="en-US" sz="2400" dirty="0">
                <a:latin typeface="Open Sans" panose="020B0606030504020204"/>
                <a:cs typeface="Arial" panose="020B0604020202020204" pitchFamily="34" charset="0"/>
              </a:rPr>
              <a:t>experienced investigators, community partners, populations of interest, connect with campus resources</a:t>
            </a:r>
          </a:p>
          <a:p>
            <a:pPr marL="609585" indent="-148163" defTabSz="609585">
              <a:lnSpc>
                <a:spcPct val="114000"/>
              </a:lnSpc>
              <a:spcBef>
                <a:spcPts val="3000"/>
              </a:spcBef>
              <a:buSzPct val="120000"/>
              <a:buFont typeface="Arial" panose="020B0604020202020204" pitchFamily="34" charset="0"/>
              <a:buChar char="-"/>
              <a:defRPr/>
            </a:pPr>
            <a:r>
              <a:rPr lang="en-US" sz="2400" b="1" dirty="0">
                <a:solidFill>
                  <a:srgbClr val="4B2E83"/>
                </a:solidFill>
                <a:latin typeface="Open Sans" panose="020B0606030504020204"/>
                <a:cs typeface="Arial" panose="020B0604020202020204" pitchFamily="34" charset="0"/>
              </a:rPr>
              <a:t>Think in building blocks  </a:t>
            </a:r>
            <a:r>
              <a:rPr lang="en-US" sz="2400" dirty="0">
                <a:latin typeface="Open Sans" panose="020B0606030504020204"/>
                <a:cs typeface="Arial" panose="020B0604020202020204" pitchFamily="34" charset="0"/>
              </a:rPr>
              <a:t>– start small, build record</a:t>
            </a:r>
          </a:p>
        </p:txBody>
      </p:sp>
    </p:spTree>
    <p:extLst>
      <p:ext uri="{BB962C8B-B14F-4D97-AF65-F5344CB8AC3E}">
        <p14:creationId xmlns:p14="http://schemas.microsoft.com/office/powerpoint/2010/main" val="41796165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E4BDFE-703F-4E6F-8982-045E5DC028A2}"/>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AD4D2F61-3BBA-42DF-8BF4-66E025E3A1D5}"/>
              </a:ext>
            </a:extLst>
          </p:cNvPr>
          <p:cNvSpPr txBox="1">
            <a:spLocks/>
          </p:cNvSpPr>
          <p:nvPr/>
        </p:nvSpPr>
        <p:spPr>
          <a:xfrm>
            <a:off x="2" y="1620250"/>
            <a:ext cx="12191999" cy="2544286"/>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609585">
              <a:spcBef>
                <a:spcPts val="3200"/>
              </a:spcBef>
              <a:buNone/>
              <a:defRPr/>
            </a:pP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If your submission is awarded: </a:t>
            </a:r>
            <a:r>
              <a:rPr lang="en-US" sz="2600" dirty="0">
                <a:solidFill>
                  <a:prstClr val="black"/>
                </a:solidFill>
                <a:latin typeface="Open Sans" panose="020B0606030504020204"/>
                <a:cs typeface="Arial" panose="020B0604020202020204" pitchFamily="34" charset="0"/>
              </a:rPr>
              <a:t>Congrats! </a:t>
            </a:r>
          </a:p>
          <a:p>
            <a:pPr marL="0" lvl="0" indent="0" defTabSz="609585">
              <a:spcBef>
                <a:spcPts val="3200"/>
              </a:spcBef>
              <a:buNone/>
              <a:defRPr/>
            </a:pPr>
            <a:r>
              <a:rPr lang="en-US" sz="2600" dirty="0">
                <a:solidFill>
                  <a:prstClr val="black"/>
                </a:solidFill>
                <a:latin typeface="Open Sans" panose="020B0606030504020204"/>
                <a:cs typeface="Arial" panose="020B0604020202020204" pitchFamily="34" charset="0"/>
              </a:rPr>
              <a:t>You are one of the lucky few!</a:t>
            </a:r>
          </a:p>
          <a:p>
            <a:pPr marL="0" marR="0" lvl="0" indent="0" algn="l" defTabSz="609585" rtl="0" eaLnBrk="1" fontAlgn="auto" latinLnBrk="0" hangingPunct="1">
              <a:lnSpc>
                <a:spcPct val="100000"/>
              </a:lnSpc>
              <a:spcBef>
                <a:spcPts val="1600"/>
              </a:spcBef>
              <a:spcAft>
                <a:spcPts val="0"/>
              </a:spcAft>
              <a:buClrTx/>
              <a:buSzTx/>
              <a:buFont typeface="Arial"/>
              <a:buNone/>
              <a:tabLst/>
              <a:defRPr/>
            </a:pPr>
            <a:endPar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a:p>
            <a:pPr marL="0" marR="0" lvl="0" indent="0" algn="l" defTabSz="609585" rtl="0" eaLnBrk="1" fontAlgn="auto" latinLnBrk="0" hangingPunct="1">
              <a:lnSpc>
                <a:spcPct val="100000"/>
              </a:lnSpc>
              <a:spcBef>
                <a:spcPts val="1600"/>
              </a:spcBef>
              <a:spcAft>
                <a:spcPts val="0"/>
              </a:spcAft>
              <a:buClrTx/>
              <a:buSzTx/>
              <a:buFont typeface="Arial"/>
              <a:buNone/>
              <a:tabLst/>
              <a:defRPr/>
            </a:pP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 </a:t>
            </a:r>
            <a:endParaRPr kumimoji="0" lang="en-US" sz="2600" b="1"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p:txBody>
      </p:sp>
      <p:sp>
        <p:nvSpPr>
          <p:cNvPr id="2" name="Title 3">
            <a:extLst>
              <a:ext uri="{FF2B5EF4-FFF2-40B4-BE49-F238E27FC236}">
                <a16:creationId xmlns:a16="http://schemas.microsoft.com/office/drawing/2014/main" id="{9022F79A-A582-EFC5-D29C-272E2A04B74A}"/>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Success requires persistence</a:t>
            </a:r>
          </a:p>
        </p:txBody>
      </p:sp>
      <p:pic>
        <p:nvPicPr>
          <p:cNvPr id="3" name="Picture 2">
            <a:extLst>
              <a:ext uri="{FF2B5EF4-FFF2-40B4-BE49-F238E27FC236}">
                <a16:creationId xmlns:a16="http://schemas.microsoft.com/office/drawing/2014/main" id="{B1682B84-D8D7-DBD2-B8EA-5F94E6B18CAC}"/>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5286428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C5A03-803A-675F-9C5F-8DA61051B11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7C22DD8-BB1E-222D-F431-F33E8B8FE2DD}"/>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A8614266-7F05-8ADA-FB1F-73410EB97272}"/>
              </a:ext>
            </a:extLst>
          </p:cNvPr>
          <p:cNvSpPr txBox="1">
            <a:spLocks/>
          </p:cNvSpPr>
          <p:nvPr/>
        </p:nvSpPr>
        <p:spPr>
          <a:xfrm>
            <a:off x="2" y="1620251"/>
            <a:ext cx="12191999" cy="1744067"/>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3200"/>
              </a:spcBef>
              <a:spcAft>
                <a:spcPts val="0"/>
              </a:spcAft>
              <a:buClrTx/>
              <a:buSzTx/>
              <a:buFont typeface="Arial"/>
              <a:buNone/>
              <a:tabLst/>
              <a:defRPr/>
            </a:pP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If your submission is not awarded: </a:t>
            </a: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Do not despair! </a:t>
            </a:r>
          </a:p>
          <a:p>
            <a:pPr marL="0" marR="0" lvl="0" indent="0" algn="l" defTabSz="609585" rtl="0" eaLnBrk="1" fontAlgn="auto" latinLnBrk="0" hangingPunct="1">
              <a:lnSpc>
                <a:spcPct val="100000"/>
              </a:lnSpc>
              <a:spcBef>
                <a:spcPts val="3200"/>
              </a:spcBef>
              <a:spcAft>
                <a:spcPts val="0"/>
              </a:spcAft>
              <a:buClrTx/>
              <a:buSzTx/>
              <a:buFont typeface="Arial"/>
              <a:buNone/>
              <a:tabLst/>
              <a:defRPr/>
            </a:pP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You are in good company.</a:t>
            </a:r>
            <a:endParaRPr kumimoji="0" lang="en-US" sz="2000" b="1"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p:txBody>
      </p:sp>
      <p:grpSp>
        <p:nvGrpSpPr>
          <p:cNvPr id="8" name="Group 7">
            <a:extLst>
              <a:ext uri="{FF2B5EF4-FFF2-40B4-BE49-F238E27FC236}">
                <a16:creationId xmlns:a16="http://schemas.microsoft.com/office/drawing/2014/main" id="{D8C7D6A1-2F39-2830-B23F-B991C1B803A7}"/>
              </a:ext>
            </a:extLst>
          </p:cNvPr>
          <p:cNvGrpSpPr/>
          <p:nvPr/>
        </p:nvGrpSpPr>
        <p:grpSpPr>
          <a:xfrm>
            <a:off x="10528224" y="424026"/>
            <a:ext cx="1510682" cy="1468430"/>
            <a:chOff x="10512344" y="348942"/>
            <a:chExt cx="1510682" cy="1468430"/>
          </a:xfrm>
        </p:grpSpPr>
        <p:sp>
          <p:nvSpPr>
            <p:cNvPr id="9" name="Star: 5 Points 8">
              <a:extLst>
                <a:ext uri="{FF2B5EF4-FFF2-40B4-BE49-F238E27FC236}">
                  <a16:creationId xmlns:a16="http://schemas.microsoft.com/office/drawing/2014/main" id="{B4F19E64-E97C-3044-D6B2-ED096EB09A21}"/>
                </a:ext>
              </a:extLst>
            </p:cNvPr>
            <p:cNvSpPr/>
            <p:nvPr/>
          </p:nvSpPr>
          <p:spPr>
            <a:xfrm rot="1328725">
              <a:off x="10803826" y="348942"/>
              <a:ext cx="1219200" cy="113511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E283B3-219B-4344-11EC-82D7E3882507}"/>
                </a:ext>
              </a:extLst>
            </p:cNvPr>
            <p:cNvSpPr txBox="1"/>
            <p:nvPr/>
          </p:nvSpPr>
          <p:spPr>
            <a:xfrm rot="1328725">
              <a:off x="10512344" y="1448040"/>
              <a:ext cx="1219200" cy="369332"/>
            </a:xfrm>
            <a:prstGeom prst="rect">
              <a:avLst/>
            </a:prstGeom>
            <a:noFill/>
          </p:spPr>
          <p:txBody>
            <a:bodyPr wrap="square" rtlCol="0">
              <a:spAutoFit/>
            </a:bodyPr>
            <a:lstStyle/>
            <a:p>
              <a:r>
                <a:rPr lang="en-US" b="1" dirty="0">
                  <a:solidFill>
                    <a:srgbClr val="4B2E83"/>
                  </a:solidFill>
                  <a:latin typeface="Open Sans" panose="020B0606030504020204"/>
                </a:rPr>
                <a:t>Big Idea!</a:t>
              </a:r>
            </a:p>
          </p:txBody>
        </p:sp>
      </p:grpSp>
      <p:sp>
        <p:nvSpPr>
          <p:cNvPr id="4" name="Title 3">
            <a:extLst>
              <a:ext uri="{FF2B5EF4-FFF2-40B4-BE49-F238E27FC236}">
                <a16:creationId xmlns:a16="http://schemas.microsoft.com/office/drawing/2014/main" id="{4DBDCD90-525E-D654-9D59-E736F271F026}"/>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Success requires persistence</a:t>
            </a:r>
          </a:p>
        </p:txBody>
      </p:sp>
      <p:pic>
        <p:nvPicPr>
          <p:cNvPr id="11" name="Picture 10">
            <a:extLst>
              <a:ext uri="{FF2B5EF4-FFF2-40B4-BE49-F238E27FC236}">
                <a16:creationId xmlns:a16="http://schemas.microsoft.com/office/drawing/2014/main" id="{47615B8A-3E40-02D7-329D-D36B1282B3A1}"/>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717642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E4BDFE-703F-4E6F-8982-045E5DC028A2}"/>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AD4D2F61-3BBA-42DF-8BF4-66E025E3A1D5}"/>
              </a:ext>
            </a:extLst>
          </p:cNvPr>
          <p:cNvSpPr txBox="1">
            <a:spLocks/>
          </p:cNvSpPr>
          <p:nvPr/>
        </p:nvSpPr>
        <p:spPr>
          <a:xfrm>
            <a:off x="2" y="1620251"/>
            <a:ext cx="12191999" cy="3621504"/>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3200"/>
              </a:spcBef>
              <a:spcAft>
                <a:spcPts val="0"/>
              </a:spcAft>
              <a:buClrTx/>
              <a:buSzTx/>
              <a:buFont typeface="Arial"/>
              <a:buNone/>
              <a:tabLst/>
              <a:defRPr/>
            </a:pP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If your submission is not awarded: </a:t>
            </a: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Do not despair! </a:t>
            </a:r>
          </a:p>
          <a:p>
            <a:pPr marL="0" marR="0" lvl="0" indent="0" algn="l" defTabSz="609585" rtl="0" eaLnBrk="1" fontAlgn="auto" latinLnBrk="0" hangingPunct="1">
              <a:lnSpc>
                <a:spcPct val="100000"/>
              </a:lnSpc>
              <a:spcBef>
                <a:spcPts val="3200"/>
              </a:spcBef>
              <a:spcAft>
                <a:spcPts val="0"/>
              </a:spcAft>
              <a:buClrTx/>
              <a:buSzTx/>
              <a:buFont typeface="Arial"/>
              <a:buNone/>
              <a:tabLst/>
              <a:defRPr/>
            </a:pP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You are in good company.</a:t>
            </a:r>
          </a:p>
          <a:p>
            <a:pPr marL="609585" marR="0" lvl="0" indent="-304792" algn="l" defTabSz="609585" rtl="0" eaLnBrk="1" fontAlgn="auto" latinLnBrk="0" hangingPunct="1">
              <a:lnSpc>
                <a:spcPct val="100000"/>
              </a:lnSpc>
              <a:spcBef>
                <a:spcPts val="3600"/>
              </a:spcBef>
              <a:spcAft>
                <a:spcPts val="0"/>
              </a:spcAft>
              <a:buClrTx/>
              <a:buSzTx/>
              <a:buFont typeface="Arial"/>
              <a:buChar char="•"/>
              <a:tabLst/>
              <a:defRPr/>
            </a:pPr>
            <a:r>
              <a:rPr kumimoji="0" lang="en-US" sz="220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Rejection is an inevitable part of the process</a:t>
            </a:r>
            <a:r>
              <a:rPr lang="en-US" sz="2200" dirty="0">
                <a:solidFill>
                  <a:prstClr val="black"/>
                </a:solidFill>
                <a:latin typeface="Open Sans" panose="020B0606030504020204"/>
                <a:cs typeface="Arial" panose="020B0604020202020204" pitchFamily="34" charset="0"/>
              </a:rPr>
              <a:t> – </a:t>
            </a:r>
            <a:r>
              <a:rPr lang="en-US" sz="2200" b="1" dirty="0">
                <a:solidFill>
                  <a:srgbClr val="4B2E83"/>
                </a:solidFill>
                <a:latin typeface="Open Sans" panose="020B0606030504020204"/>
                <a:cs typeface="Arial" panose="020B0604020202020204" pitchFamily="34" charset="0"/>
              </a:rPr>
              <a:t>Expect to fail before you succeed</a:t>
            </a:r>
            <a:endPar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endParaRPr>
          </a:p>
          <a:p>
            <a:pPr marL="1066773" marR="0" lvl="1" indent="-304792" algn="l" defTabSz="609585" rtl="0" eaLnBrk="1" fontAlgn="auto" latinLnBrk="0" hangingPunct="1">
              <a:lnSpc>
                <a:spcPct val="100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Average NSF proposal awarded on 2</a:t>
            </a:r>
            <a:r>
              <a:rPr kumimoji="0" lang="en-US" sz="2000" b="0" i="0" u="none" strike="noStrike" kern="1200" cap="none" spc="0" normalizeH="0" baseline="30000" noProof="0" dirty="0">
                <a:ln>
                  <a:noFill/>
                </a:ln>
                <a:solidFill>
                  <a:prstClr val="black"/>
                </a:solidFill>
                <a:effectLst/>
                <a:uLnTx/>
                <a:uFillTx/>
                <a:latin typeface="Open Sans" panose="020B0606030504020204"/>
                <a:ea typeface="+mn-ea"/>
                <a:cs typeface="Arial" panose="020B0604020202020204" pitchFamily="34" charset="0"/>
              </a:rPr>
              <a:t>nd</a:t>
            </a:r>
            <a:r>
              <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 / 3</a:t>
            </a:r>
            <a:r>
              <a:rPr kumimoji="0" lang="en-US" sz="2000" b="0" i="0" u="none" strike="noStrike" kern="1200" cap="none" spc="0" normalizeH="0" baseline="30000" noProof="0" dirty="0">
                <a:ln>
                  <a:noFill/>
                </a:ln>
                <a:solidFill>
                  <a:prstClr val="black"/>
                </a:solidFill>
                <a:effectLst/>
                <a:uLnTx/>
                <a:uFillTx/>
                <a:latin typeface="Open Sans" panose="020B0606030504020204"/>
                <a:ea typeface="+mn-ea"/>
                <a:cs typeface="Arial" panose="020B0604020202020204" pitchFamily="34" charset="0"/>
              </a:rPr>
              <a:t>rd</a:t>
            </a:r>
            <a:r>
              <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 submission</a:t>
            </a:r>
          </a:p>
          <a:p>
            <a:pPr marL="609585" marR="0" lvl="0" indent="-304792" algn="l" defTabSz="609585" rtl="0" eaLnBrk="1" fontAlgn="auto" latinLnBrk="0" hangingPunct="1">
              <a:lnSpc>
                <a:spcPct val="100000"/>
              </a:lnSpc>
              <a:spcBef>
                <a:spcPts val="3200"/>
              </a:spcBef>
              <a:spcAft>
                <a:spcPts val="0"/>
              </a:spcAft>
              <a:buClrTx/>
              <a:buSzTx/>
              <a:buFont typeface="Arial"/>
              <a:buChar char="•"/>
              <a:tabLst/>
              <a:defRPr/>
            </a:pPr>
            <a:endParaRPr kumimoji="0" lang="en-US" sz="2000" b="1"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p:txBody>
      </p:sp>
      <p:grpSp>
        <p:nvGrpSpPr>
          <p:cNvPr id="8" name="Group 7">
            <a:extLst>
              <a:ext uri="{FF2B5EF4-FFF2-40B4-BE49-F238E27FC236}">
                <a16:creationId xmlns:a16="http://schemas.microsoft.com/office/drawing/2014/main" id="{BF129DA6-B6C2-41AC-B90F-5BD32E4B5006}"/>
              </a:ext>
            </a:extLst>
          </p:cNvPr>
          <p:cNvGrpSpPr/>
          <p:nvPr/>
        </p:nvGrpSpPr>
        <p:grpSpPr>
          <a:xfrm>
            <a:off x="10528224" y="424026"/>
            <a:ext cx="1510682" cy="1468430"/>
            <a:chOff x="10512344" y="348942"/>
            <a:chExt cx="1510682" cy="1468430"/>
          </a:xfrm>
        </p:grpSpPr>
        <p:sp>
          <p:nvSpPr>
            <p:cNvPr id="9" name="Star: 5 Points 8">
              <a:extLst>
                <a:ext uri="{FF2B5EF4-FFF2-40B4-BE49-F238E27FC236}">
                  <a16:creationId xmlns:a16="http://schemas.microsoft.com/office/drawing/2014/main" id="{36621577-B48A-4A83-8CF5-0187B0C03C41}"/>
                </a:ext>
              </a:extLst>
            </p:cNvPr>
            <p:cNvSpPr/>
            <p:nvPr/>
          </p:nvSpPr>
          <p:spPr>
            <a:xfrm rot="1328725">
              <a:off x="10803826" y="348942"/>
              <a:ext cx="1219200" cy="113511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9452C8E-8CB5-4847-A746-75A4C34D630A}"/>
                </a:ext>
              </a:extLst>
            </p:cNvPr>
            <p:cNvSpPr txBox="1"/>
            <p:nvPr/>
          </p:nvSpPr>
          <p:spPr>
            <a:xfrm rot="1328725">
              <a:off x="10512344" y="1448040"/>
              <a:ext cx="1219200" cy="369332"/>
            </a:xfrm>
            <a:prstGeom prst="rect">
              <a:avLst/>
            </a:prstGeom>
            <a:noFill/>
          </p:spPr>
          <p:txBody>
            <a:bodyPr wrap="square" rtlCol="0">
              <a:spAutoFit/>
            </a:bodyPr>
            <a:lstStyle/>
            <a:p>
              <a:r>
                <a:rPr lang="en-US" b="1" dirty="0">
                  <a:solidFill>
                    <a:srgbClr val="4B2E83"/>
                  </a:solidFill>
                  <a:latin typeface="Open Sans" panose="020B0606030504020204"/>
                </a:rPr>
                <a:t>Big Idea!</a:t>
              </a:r>
            </a:p>
          </p:txBody>
        </p:sp>
      </p:grpSp>
      <p:sp>
        <p:nvSpPr>
          <p:cNvPr id="4" name="Title 3">
            <a:extLst>
              <a:ext uri="{FF2B5EF4-FFF2-40B4-BE49-F238E27FC236}">
                <a16:creationId xmlns:a16="http://schemas.microsoft.com/office/drawing/2014/main" id="{E6EAF0F7-81B0-535B-D7D8-3B5778854CB8}"/>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Success requires persistence</a:t>
            </a:r>
          </a:p>
        </p:txBody>
      </p:sp>
      <p:pic>
        <p:nvPicPr>
          <p:cNvPr id="11" name="Picture 10">
            <a:extLst>
              <a:ext uri="{FF2B5EF4-FFF2-40B4-BE49-F238E27FC236}">
                <a16:creationId xmlns:a16="http://schemas.microsoft.com/office/drawing/2014/main" id="{A7D98264-9F7B-C8AD-FC87-1F457C96D2C4}"/>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4485128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A29BFB-94EF-8CD0-FCE5-1F49661E375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B7B8ED2-A025-E0F5-A12E-CE28CC1514A3}"/>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20CCD1BA-AA8A-33C1-C1C4-8897925570F6}"/>
              </a:ext>
            </a:extLst>
          </p:cNvPr>
          <p:cNvSpPr txBox="1">
            <a:spLocks/>
          </p:cNvSpPr>
          <p:nvPr/>
        </p:nvSpPr>
        <p:spPr>
          <a:xfrm>
            <a:off x="2" y="1620251"/>
            <a:ext cx="12191999" cy="3559949"/>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3200"/>
              </a:spcBef>
              <a:spcAft>
                <a:spcPts val="0"/>
              </a:spcAft>
              <a:buClrTx/>
              <a:buSzTx/>
              <a:buFont typeface="Arial"/>
              <a:buNone/>
              <a:tabLst/>
              <a:defRPr/>
            </a:pP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If your submission is not awarded: </a:t>
            </a: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Do not despair!</a:t>
            </a:r>
          </a:p>
          <a:p>
            <a:pPr marL="609585" marR="0" lvl="0" indent="-304792" algn="l" defTabSz="609585" rtl="0" eaLnBrk="1" fontAlgn="auto" latinLnBrk="0" hangingPunct="1">
              <a:lnSpc>
                <a:spcPct val="100000"/>
              </a:lnSpc>
              <a:spcBef>
                <a:spcPts val="3600"/>
              </a:spcBef>
              <a:spcAft>
                <a:spcPts val="0"/>
              </a:spcAft>
              <a:buClrTx/>
              <a:buSzTx/>
              <a:buFont typeface="Arial"/>
              <a:buChar char="•"/>
              <a:tabLst/>
              <a:defRPr/>
            </a:pPr>
            <a:r>
              <a:rPr kumimoji="0" lang="en-US" sz="22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Rejection is an inevitable part of the process – </a:t>
            </a: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Expect to fail before you succeed</a:t>
            </a:r>
          </a:p>
          <a:p>
            <a:pPr marL="1066773" marR="0" lvl="1" indent="-304792" algn="l" defTabSz="609585" rtl="0" eaLnBrk="1" fontAlgn="auto" latinLnBrk="0" hangingPunct="1">
              <a:lnSpc>
                <a:spcPct val="100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Average NSF proposal awarded on 2</a:t>
            </a:r>
            <a:r>
              <a:rPr kumimoji="0" lang="en-US" sz="2000" b="0" i="0" u="none" strike="noStrike" kern="1200" cap="none" spc="0" normalizeH="0" baseline="30000" noProof="0" dirty="0">
                <a:ln>
                  <a:noFill/>
                </a:ln>
                <a:solidFill>
                  <a:schemeClr val="bg1">
                    <a:lumMod val="50000"/>
                  </a:schemeClr>
                </a:solidFill>
                <a:effectLst/>
                <a:uLnTx/>
                <a:uFillTx/>
                <a:latin typeface="Open Sans" panose="020B0606030504020204"/>
                <a:ea typeface="+mn-ea"/>
                <a:cs typeface="Arial" panose="020B0604020202020204" pitchFamily="34" charset="0"/>
              </a:rPr>
              <a:t>nd</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 3</a:t>
            </a:r>
            <a:r>
              <a:rPr kumimoji="0" lang="en-US" sz="2000" b="0" i="0" u="none" strike="noStrike" kern="1200" cap="none" spc="0" normalizeH="0" baseline="30000" noProof="0" dirty="0">
                <a:ln>
                  <a:noFill/>
                </a:ln>
                <a:solidFill>
                  <a:schemeClr val="bg1">
                    <a:lumMod val="50000"/>
                  </a:schemeClr>
                </a:solidFill>
                <a:effectLst/>
                <a:uLnTx/>
                <a:uFillTx/>
                <a:latin typeface="Open Sans" panose="020B0606030504020204"/>
                <a:ea typeface="+mn-ea"/>
                <a:cs typeface="Arial" panose="020B0604020202020204" pitchFamily="34" charset="0"/>
              </a:rPr>
              <a:t>rd</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submission</a:t>
            </a:r>
          </a:p>
          <a:p>
            <a:pPr marL="609585" marR="0" lvl="0" indent="-304792" algn="l" defTabSz="609585" rtl="0" eaLnBrk="1" fontAlgn="auto" latinLnBrk="0" hangingPunct="1">
              <a:lnSpc>
                <a:spcPct val="100000"/>
              </a:lnSpc>
              <a:spcBef>
                <a:spcPts val="32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Reviewer comments (if provided) are an </a:t>
            </a: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opportunity to grow, strengthen, clarify</a:t>
            </a:r>
          </a:p>
          <a:p>
            <a:pPr marL="609585" marR="0" lvl="0" indent="-304792" algn="l" defTabSz="609585" rtl="0" eaLnBrk="1" fontAlgn="auto" latinLnBrk="0" hangingPunct="1">
              <a:lnSpc>
                <a:spcPct val="100000"/>
              </a:lnSpc>
              <a:spcBef>
                <a:spcPts val="3200"/>
              </a:spcBef>
              <a:spcAft>
                <a:spcPts val="0"/>
              </a:spcAft>
              <a:buClrTx/>
              <a:buSzTx/>
              <a:buFont typeface="Arial"/>
              <a:buChar char="•"/>
              <a:tabLst/>
              <a:defRPr/>
            </a:pPr>
            <a:endParaRPr kumimoji="0" lang="en-US" sz="2000" b="1"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p:txBody>
      </p:sp>
      <p:sp>
        <p:nvSpPr>
          <p:cNvPr id="4" name="Title 3">
            <a:extLst>
              <a:ext uri="{FF2B5EF4-FFF2-40B4-BE49-F238E27FC236}">
                <a16:creationId xmlns:a16="http://schemas.microsoft.com/office/drawing/2014/main" id="{0E995208-BE7D-0309-C5C9-380845FADEFB}"/>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Success requires persistence</a:t>
            </a:r>
          </a:p>
        </p:txBody>
      </p:sp>
      <p:pic>
        <p:nvPicPr>
          <p:cNvPr id="8" name="Picture 7">
            <a:extLst>
              <a:ext uri="{FF2B5EF4-FFF2-40B4-BE49-F238E27FC236}">
                <a16:creationId xmlns:a16="http://schemas.microsoft.com/office/drawing/2014/main" id="{53921D4C-0243-2CB3-54DE-2DFBA69529AA}"/>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38624238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5EE9AE-F5D8-8D3E-02E0-E3B4B2A551E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888E6A8-C10B-68E1-CB58-4757E7BDB64B}"/>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22A82F21-15EA-48FD-1B16-379EAC9224D8}"/>
              </a:ext>
            </a:extLst>
          </p:cNvPr>
          <p:cNvSpPr txBox="1">
            <a:spLocks/>
          </p:cNvSpPr>
          <p:nvPr/>
        </p:nvSpPr>
        <p:spPr>
          <a:xfrm>
            <a:off x="2" y="1620251"/>
            <a:ext cx="12191999" cy="5129609"/>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3200"/>
              </a:spcBef>
              <a:spcAft>
                <a:spcPts val="0"/>
              </a:spcAft>
              <a:buClrTx/>
              <a:buSzTx/>
              <a:buFont typeface="Arial"/>
              <a:buNone/>
              <a:tabLst/>
              <a:defRPr/>
            </a:pP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If your submission is not awarded: </a:t>
            </a: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Do not despair!</a:t>
            </a:r>
          </a:p>
          <a:p>
            <a:pPr marL="609585" marR="0" lvl="0" indent="-304792" algn="l" defTabSz="609585" rtl="0" eaLnBrk="1" fontAlgn="auto" latinLnBrk="0" hangingPunct="1">
              <a:lnSpc>
                <a:spcPct val="100000"/>
              </a:lnSpc>
              <a:spcBef>
                <a:spcPts val="3600"/>
              </a:spcBef>
              <a:spcAft>
                <a:spcPts val="0"/>
              </a:spcAft>
              <a:buClrTx/>
              <a:buSzTx/>
              <a:buFont typeface="Arial"/>
              <a:buChar char="•"/>
              <a:tabLst/>
              <a:defRPr/>
            </a:pPr>
            <a:r>
              <a:rPr kumimoji="0" lang="en-US" sz="22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Rejection is an inevitable part of the process – </a:t>
            </a: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Expect to fail before you succeed</a:t>
            </a:r>
          </a:p>
          <a:p>
            <a:pPr marL="1066773" marR="0" lvl="1" indent="-304792" algn="l" defTabSz="609585" rtl="0" eaLnBrk="1" fontAlgn="auto" latinLnBrk="0" hangingPunct="1">
              <a:lnSpc>
                <a:spcPct val="100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Average NSF proposal awarded on 2</a:t>
            </a:r>
            <a:r>
              <a:rPr kumimoji="0" lang="en-US" sz="2000" b="0" i="0" u="none" strike="noStrike" kern="1200" cap="none" spc="0" normalizeH="0" baseline="30000" noProof="0" dirty="0">
                <a:ln>
                  <a:noFill/>
                </a:ln>
                <a:solidFill>
                  <a:schemeClr val="bg1">
                    <a:lumMod val="50000"/>
                  </a:schemeClr>
                </a:solidFill>
                <a:effectLst/>
                <a:uLnTx/>
                <a:uFillTx/>
                <a:latin typeface="Open Sans" panose="020B0606030504020204"/>
                <a:ea typeface="+mn-ea"/>
                <a:cs typeface="Arial" panose="020B0604020202020204" pitchFamily="34" charset="0"/>
              </a:rPr>
              <a:t>nd</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 3</a:t>
            </a:r>
            <a:r>
              <a:rPr kumimoji="0" lang="en-US" sz="2000" b="0" i="0" u="none" strike="noStrike" kern="1200" cap="none" spc="0" normalizeH="0" baseline="30000" noProof="0" dirty="0">
                <a:ln>
                  <a:noFill/>
                </a:ln>
                <a:solidFill>
                  <a:schemeClr val="bg1">
                    <a:lumMod val="50000"/>
                  </a:schemeClr>
                </a:solidFill>
                <a:effectLst/>
                <a:uLnTx/>
                <a:uFillTx/>
                <a:latin typeface="Open Sans" panose="020B0606030504020204"/>
                <a:ea typeface="+mn-ea"/>
                <a:cs typeface="Arial" panose="020B0604020202020204" pitchFamily="34" charset="0"/>
              </a:rPr>
              <a:t>rd</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submission</a:t>
            </a:r>
          </a:p>
          <a:p>
            <a:pPr marL="609585" marR="0" lvl="0" indent="-304792" algn="l" defTabSz="609585" rtl="0" eaLnBrk="1" fontAlgn="auto" latinLnBrk="0" hangingPunct="1">
              <a:lnSpc>
                <a:spcPct val="100000"/>
              </a:lnSpc>
              <a:spcBef>
                <a:spcPts val="3200"/>
              </a:spcBef>
              <a:spcAft>
                <a:spcPts val="0"/>
              </a:spcAft>
              <a:buClrTx/>
              <a:buSzTx/>
              <a:buFont typeface="Arial"/>
              <a:buChar char="•"/>
              <a:tabLst/>
              <a:defRPr/>
            </a:pPr>
            <a:r>
              <a:rPr kumimoji="0" lang="en-US" sz="22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Reviewer comments (if provided) are an </a:t>
            </a: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opportunity to grow, strengthen, clarify</a:t>
            </a:r>
          </a:p>
          <a:p>
            <a:pPr marL="609585" marR="0" lvl="0" indent="-304792" algn="l" defTabSz="609585" rtl="0" eaLnBrk="1" fontAlgn="auto" latinLnBrk="0" hangingPunct="1">
              <a:lnSpc>
                <a:spcPct val="100000"/>
              </a:lnSpc>
              <a:spcBef>
                <a:spcPts val="320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Think of </a:t>
            </a: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grants-</a:t>
            </a:r>
            <a:r>
              <a:rPr kumimoji="0" lang="en-US" sz="2200" b="1" i="0" u="none" strike="noStrike" kern="1200" cap="none" spc="0" normalizeH="0" baseline="0" noProof="0" dirty="0" err="1">
                <a:ln>
                  <a:noFill/>
                </a:ln>
                <a:solidFill>
                  <a:srgbClr val="4B2E83"/>
                </a:solidFill>
                <a:effectLst/>
                <a:uLnTx/>
                <a:uFillTx/>
                <a:latin typeface="Open Sans" panose="020B0606030504020204"/>
                <a:ea typeface="+mn-ea"/>
                <a:cs typeface="Arial" panose="020B0604020202020204" pitchFamily="34" charset="0"/>
              </a:rPr>
              <a:t>personship</a:t>
            </a: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as sport:</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Keep playing, Seek to better understand the rules and improve your skills</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Rely on your team – </a:t>
            </a:r>
            <a:r>
              <a:rPr kumimoji="0" lang="en-US" sz="2000" b="0" i="0" u="none" strike="noStrike" kern="1200" cap="none" spc="0" normalizeH="0" baseline="0" noProof="0" dirty="0" err="1">
                <a:ln>
                  <a:noFill/>
                </a:ln>
                <a:solidFill>
                  <a:prstClr val="black"/>
                </a:solidFill>
                <a:effectLst/>
                <a:uLnTx/>
                <a:uFillTx/>
                <a:latin typeface="Open Sans" panose="020B0606030504020204"/>
                <a:ea typeface="+mn-ea"/>
                <a:cs typeface="Arial" panose="020B0604020202020204" pitchFamily="34" charset="0"/>
              </a:rPr>
              <a:t>UWTOR</a:t>
            </a:r>
            <a:r>
              <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 colleagues, network of mentors</a:t>
            </a:r>
            <a:endParaRPr kumimoji="0" lang="en-US" sz="2000" b="1"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00000"/>
              </a:lnSpc>
              <a:spcBef>
                <a:spcPts val="3200"/>
              </a:spcBef>
              <a:spcAft>
                <a:spcPts val="0"/>
              </a:spcAft>
              <a:buClrTx/>
              <a:buSzTx/>
              <a:buFont typeface="Arial"/>
              <a:buChar char="•"/>
              <a:tabLst/>
              <a:defRPr/>
            </a:pPr>
            <a:endParaRPr kumimoji="0" lang="en-US" sz="2000" b="1"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p:txBody>
      </p:sp>
      <p:sp>
        <p:nvSpPr>
          <p:cNvPr id="4" name="Title 3">
            <a:extLst>
              <a:ext uri="{FF2B5EF4-FFF2-40B4-BE49-F238E27FC236}">
                <a16:creationId xmlns:a16="http://schemas.microsoft.com/office/drawing/2014/main" id="{448881C8-10EF-04F4-FE3D-99E279832DA4}"/>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Success requires persistence</a:t>
            </a:r>
          </a:p>
        </p:txBody>
      </p:sp>
      <p:pic>
        <p:nvPicPr>
          <p:cNvPr id="8" name="Picture 7">
            <a:extLst>
              <a:ext uri="{FF2B5EF4-FFF2-40B4-BE49-F238E27FC236}">
                <a16:creationId xmlns:a16="http://schemas.microsoft.com/office/drawing/2014/main" id="{0F3F2442-4469-054A-A1AC-76C20E06771B}"/>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20790939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BDB3EA-56DB-B6B4-72B9-DA7C59F129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0670776-3C81-5BF5-1FDC-479E41982964}"/>
              </a:ext>
            </a:extLst>
          </p:cNvPr>
          <p:cNvSpPr/>
          <p:nvPr/>
        </p:nvSpPr>
        <p:spPr>
          <a:xfrm>
            <a:off x="10310949" y="5956663"/>
            <a:ext cx="1515292" cy="5399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0938130D-3833-1662-AF71-3BB2A8665BD6}"/>
              </a:ext>
            </a:extLst>
          </p:cNvPr>
          <p:cNvSpPr txBox="1">
            <a:spLocks/>
          </p:cNvSpPr>
          <p:nvPr/>
        </p:nvSpPr>
        <p:spPr>
          <a:xfrm>
            <a:off x="2" y="1620251"/>
            <a:ext cx="12191999" cy="5160387"/>
          </a:xfrm>
          <a:prstGeom prst="rect">
            <a:avLst/>
          </a:prstGeom>
        </p:spPr>
        <p:txBody>
          <a:bodyPr vert="horz" lIns="243840" tIns="60960" rIns="121920" bIns="6096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3200"/>
              </a:spcBef>
              <a:spcAft>
                <a:spcPts val="0"/>
              </a:spcAft>
              <a:buClrTx/>
              <a:buSzTx/>
              <a:buFont typeface="Arial"/>
              <a:buNone/>
              <a:tabLst/>
              <a:defRPr/>
            </a:pPr>
            <a:r>
              <a:rPr kumimoji="0" lang="en-US" sz="26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If your submission is not awarded: </a:t>
            </a:r>
            <a:r>
              <a:rPr kumimoji="0" lang="en-US" sz="26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Do not despair!</a:t>
            </a:r>
          </a:p>
          <a:p>
            <a:pPr marL="609585" marR="0" lvl="0" indent="-304792" algn="l" defTabSz="609585" rtl="0" eaLnBrk="1" fontAlgn="auto" latinLnBrk="0" hangingPunct="1">
              <a:lnSpc>
                <a:spcPct val="100000"/>
              </a:lnSpc>
              <a:spcBef>
                <a:spcPts val="3600"/>
              </a:spcBef>
              <a:spcAft>
                <a:spcPts val="0"/>
              </a:spcAft>
              <a:buClrTx/>
              <a:buSzTx/>
              <a:buFont typeface="Arial"/>
              <a:buChar char="•"/>
              <a:tabLst/>
              <a:defRPr/>
            </a:pPr>
            <a:r>
              <a:rPr kumimoji="0" lang="en-US" sz="22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Rejection is an inevitable part of the process – </a:t>
            </a: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Expect to fail before you succeed</a:t>
            </a:r>
          </a:p>
          <a:p>
            <a:pPr marL="1066773" marR="0" lvl="1" indent="-304792" algn="l" defTabSz="609585" rtl="0" eaLnBrk="1" fontAlgn="auto" latinLnBrk="0" hangingPunct="1">
              <a:lnSpc>
                <a:spcPct val="100000"/>
              </a:lnSpc>
              <a:spcBef>
                <a:spcPts val="4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Average NSF proposal awarded on 2</a:t>
            </a:r>
            <a:r>
              <a:rPr kumimoji="0" lang="en-US" sz="2000" b="0" i="0" u="none" strike="noStrike" kern="1200" cap="none" spc="0" normalizeH="0" baseline="30000" noProof="0" dirty="0">
                <a:ln>
                  <a:noFill/>
                </a:ln>
                <a:solidFill>
                  <a:schemeClr val="bg1">
                    <a:lumMod val="50000"/>
                  </a:schemeClr>
                </a:solidFill>
                <a:effectLst/>
                <a:uLnTx/>
                <a:uFillTx/>
                <a:latin typeface="Open Sans" panose="020B0606030504020204"/>
                <a:ea typeface="+mn-ea"/>
                <a:cs typeface="Arial" panose="020B0604020202020204" pitchFamily="34" charset="0"/>
              </a:rPr>
              <a:t>nd</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 3</a:t>
            </a:r>
            <a:r>
              <a:rPr kumimoji="0" lang="en-US" sz="2000" b="0" i="0" u="none" strike="noStrike" kern="1200" cap="none" spc="0" normalizeH="0" baseline="30000" noProof="0" dirty="0">
                <a:ln>
                  <a:noFill/>
                </a:ln>
                <a:solidFill>
                  <a:schemeClr val="bg1">
                    <a:lumMod val="50000"/>
                  </a:schemeClr>
                </a:solidFill>
                <a:effectLst/>
                <a:uLnTx/>
                <a:uFillTx/>
                <a:latin typeface="Open Sans" panose="020B0606030504020204"/>
                <a:ea typeface="+mn-ea"/>
                <a:cs typeface="Arial" panose="020B0604020202020204" pitchFamily="34" charset="0"/>
              </a:rPr>
              <a:t>rd</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submission</a:t>
            </a:r>
          </a:p>
          <a:p>
            <a:pPr marL="609585" marR="0" lvl="0" indent="-304792" algn="l" defTabSz="609585" rtl="0" eaLnBrk="1" fontAlgn="auto" latinLnBrk="0" hangingPunct="1">
              <a:lnSpc>
                <a:spcPct val="100000"/>
              </a:lnSpc>
              <a:spcBef>
                <a:spcPts val="3200"/>
              </a:spcBef>
              <a:spcAft>
                <a:spcPts val="0"/>
              </a:spcAft>
              <a:buClrTx/>
              <a:buSzTx/>
              <a:buFont typeface="Arial"/>
              <a:buChar char="•"/>
              <a:tabLst/>
              <a:defRPr/>
            </a:pPr>
            <a:r>
              <a:rPr kumimoji="0" lang="en-US" sz="22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Reviewer comments (if provided) are an </a:t>
            </a: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opportunity to grow, strengthen, clarify</a:t>
            </a:r>
          </a:p>
          <a:p>
            <a:pPr marL="609585" marR="0" lvl="0" indent="-304792" algn="l" defTabSz="609585" rtl="0" eaLnBrk="1" fontAlgn="auto" latinLnBrk="0" hangingPunct="1">
              <a:lnSpc>
                <a:spcPct val="100000"/>
              </a:lnSpc>
              <a:spcBef>
                <a:spcPts val="3200"/>
              </a:spcBef>
              <a:spcAft>
                <a:spcPts val="0"/>
              </a:spcAft>
              <a:buClrTx/>
              <a:buSzTx/>
              <a:buFont typeface="Arial"/>
              <a:buChar char="•"/>
              <a:tabLst/>
              <a:defRPr/>
            </a:pPr>
            <a:r>
              <a:rPr kumimoji="0" lang="en-US" sz="22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Think of </a:t>
            </a: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grants-</a:t>
            </a:r>
            <a:r>
              <a:rPr kumimoji="0" lang="en-US" sz="2200" b="1" i="0" u="none" strike="noStrike" kern="1200" cap="none" spc="0" normalizeH="0" baseline="0" noProof="0" dirty="0" err="1">
                <a:ln>
                  <a:noFill/>
                </a:ln>
                <a:solidFill>
                  <a:schemeClr val="bg1">
                    <a:lumMod val="50000"/>
                  </a:schemeClr>
                </a:solidFill>
                <a:effectLst/>
                <a:uLnTx/>
                <a:uFillTx/>
                <a:latin typeface="Open Sans" panose="020B0606030504020204"/>
                <a:ea typeface="+mn-ea"/>
                <a:cs typeface="Arial" panose="020B0604020202020204" pitchFamily="34" charset="0"/>
              </a:rPr>
              <a:t>personship</a:t>
            </a:r>
            <a:r>
              <a:rPr kumimoji="0" lang="en-US" sz="22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as sport:</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Keep playing, Seek to better understand the rules and improve your skills</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Rely on your team – </a:t>
            </a:r>
            <a:r>
              <a:rPr kumimoji="0" lang="en-US" sz="2000" b="0" i="0" u="none" strike="noStrike" kern="1200" cap="none" spc="0" normalizeH="0" baseline="0" noProof="0" dirty="0" err="1">
                <a:ln>
                  <a:noFill/>
                </a:ln>
                <a:solidFill>
                  <a:schemeClr val="bg1">
                    <a:lumMod val="50000"/>
                  </a:schemeClr>
                </a:solidFill>
                <a:effectLst/>
                <a:uLnTx/>
                <a:uFillTx/>
                <a:latin typeface="Open Sans" panose="020B0606030504020204"/>
                <a:ea typeface="+mn-ea"/>
                <a:cs typeface="Arial" panose="020B0604020202020204" pitchFamily="34" charset="0"/>
              </a:rPr>
              <a:t>UWTOR</a:t>
            </a:r>
            <a:r>
              <a:rPr kumimoji="0" lang="en-US" sz="2000" b="0"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rPr>
              <a:t>, colleagues, network of mentors</a:t>
            </a:r>
            <a:endParaRPr kumimoji="0" lang="en-US" sz="2000" b="1" i="0" u="none" strike="noStrike" kern="1200" cap="none" spc="0" normalizeH="0" baseline="0" noProof="0" dirty="0">
              <a:ln>
                <a:noFill/>
              </a:ln>
              <a:solidFill>
                <a:schemeClr val="bg1">
                  <a:lumMod val="50000"/>
                </a:schemeClr>
              </a:solidFill>
              <a:effectLst/>
              <a:uLnTx/>
              <a:uFillTx/>
              <a:latin typeface="Open Sans" panose="020B0606030504020204"/>
              <a:ea typeface="+mn-ea"/>
              <a:cs typeface="Arial" panose="020B0604020202020204" pitchFamily="34" charset="0"/>
            </a:endParaRPr>
          </a:p>
          <a:p>
            <a:pPr marL="609585" marR="0" lvl="0" indent="-304792" algn="l" defTabSz="609585" rtl="0" eaLnBrk="1" fontAlgn="auto" latinLnBrk="0" hangingPunct="1">
              <a:lnSpc>
                <a:spcPct val="100000"/>
              </a:lnSpc>
              <a:spcBef>
                <a:spcPts val="3200"/>
              </a:spcBef>
              <a:spcAft>
                <a:spcPts val="0"/>
              </a:spcAft>
              <a:buClrTx/>
              <a:buSzTx/>
              <a:buFont typeface="Arial"/>
              <a:buChar char="•"/>
              <a:tabLst/>
              <a:defRPr/>
            </a:pPr>
            <a:r>
              <a:rPr kumimoji="0" lang="en-US" sz="22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Know when to move on</a:t>
            </a:r>
          </a:p>
          <a:p>
            <a:pPr marL="1066773" marR="0" lvl="1" indent="-304792" algn="l" defTabSz="609585" rtl="0" eaLnBrk="1" fontAlgn="auto" latinLnBrk="0" hangingPunct="1">
              <a:lnSpc>
                <a:spcPct val="100000"/>
              </a:lnSpc>
              <a:spcBef>
                <a:spcPts val="8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rPr>
              <a:t>‘Rule of three’ – Likely not a good fit after three unsuccessful submissions</a:t>
            </a:r>
            <a:endParaRPr kumimoji="0" lang="en-US" sz="2000" b="1"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p:txBody>
      </p:sp>
      <p:sp>
        <p:nvSpPr>
          <p:cNvPr id="4" name="Title 3">
            <a:extLst>
              <a:ext uri="{FF2B5EF4-FFF2-40B4-BE49-F238E27FC236}">
                <a16:creationId xmlns:a16="http://schemas.microsoft.com/office/drawing/2014/main" id="{CBC56344-8781-3A95-A435-5BA98C39950F}"/>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Success requires persistence</a:t>
            </a:r>
          </a:p>
        </p:txBody>
      </p:sp>
      <p:pic>
        <p:nvPicPr>
          <p:cNvPr id="8" name="Picture 7">
            <a:extLst>
              <a:ext uri="{FF2B5EF4-FFF2-40B4-BE49-F238E27FC236}">
                <a16:creationId xmlns:a16="http://schemas.microsoft.com/office/drawing/2014/main" id="{9CC01342-6B2C-7E31-8E52-61D64BE5C3E1}"/>
              </a:ext>
            </a:extLst>
          </p:cNvPr>
          <p:cNvPicPr>
            <a:picLocks noChangeAspect="1"/>
          </p:cNvPicPr>
          <p:nvPr/>
        </p:nvPicPr>
        <p:blipFill rotWithShape="1">
          <a:blip r:embed="rId2">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spTree>
    <p:extLst>
      <p:ext uri="{BB962C8B-B14F-4D97-AF65-F5344CB8AC3E}">
        <p14:creationId xmlns:p14="http://schemas.microsoft.com/office/powerpoint/2010/main" val="527475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72DD9-1B61-F61A-85D1-0A84F5CA30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DCF50C-5755-AAEE-D49B-7B04839C4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15" y="1776662"/>
            <a:ext cx="11117370" cy="4880797"/>
          </a:xfrm>
          <a:prstGeom prst="rect">
            <a:avLst/>
          </a:prstGeom>
        </p:spPr>
      </p:pic>
      <p:sp>
        <p:nvSpPr>
          <p:cNvPr id="10" name="TextBox 9">
            <a:extLst>
              <a:ext uri="{FF2B5EF4-FFF2-40B4-BE49-F238E27FC236}">
                <a16:creationId xmlns:a16="http://schemas.microsoft.com/office/drawing/2014/main" id="{C98FCB84-DC50-3198-32C3-2B8BB180ED59}"/>
              </a:ext>
            </a:extLst>
          </p:cNvPr>
          <p:cNvSpPr txBox="1"/>
          <p:nvPr/>
        </p:nvSpPr>
        <p:spPr>
          <a:xfrm>
            <a:off x="0" y="200541"/>
            <a:ext cx="12192000" cy="1428468"/>
          </a:xfrm>
          <a:prstGeom prst="rect">
            <a:avLst/>
          </a:prstGeom>
          <a:noFill/>
        </p:spPr>
        <p:txBody>
          <a:bodyPr wrap="square">
            <a:spAutoFit/>
          </a:bodyPr>
          <a:lstStyle/>
          <a:p>
            <a:pPr marL="304793" marR="0" lvl="0" indent="0" algn="ctr" defTabSz="609585" rtl="0" eaLnBrk="1" fontAlgn="auto" latinLnBrk="0" hangingPunct="1">
              <a:lnSpc>
                <a:spcPct val="130000"/>
              </a:lnSpc>
              <a:spcBef>
                <a:spcPts val="3000"/>
              </a:spcBef>
              <a:spcAft>
                <a:spcPts val="0"/>
              </a:spcAft>
              <a:buClrTx/>
              <a:buSzTx/>
              <a:buFontTx/>
              <a:buNone/>
              <a:tabLst/>
              <a:defRPr/>
            </a:pPr>
            <a:r>
              <a:rPr lang="en-US" sz="3200" dirty="0">
                <a:solidFill>
                  <a:srgbClr val="4B2E83"/>
                </a:solidFill>
                <a:latin typeface="Open Sans" panose="020B0606030504020204"/>
                <a:cs typeface="Arial" panose="020B0604020202020204" pitchFamily="34" charset="0"/>
              </a:rPr>
              <a:t>Proposal writing</a:t>
            </a:r>
            <a:r>
              <a:rPr kumimoji="0" lang="en-US" sz="3200" b="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 = Sales ‘person’ ship</a:t>
            </a:r>
            <a:br>
              <a:rPr kumimoji="0" lang="en-US" sz="3200" b="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br>
            <a:r>
              <a:rPr kumimoji="0" lang="en-US" sz="3800" b="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Let’s work on your </a:t>
            </a:r>
            <a:r>
              <a:rPr kumimoji="0" lang="en-US" sz="3800" b="1"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elevator pitch</a:t>
            </a:r>
            <a:r>
              <a:rPr kumimoji="0" lang="en-US" sz="3800" i="0" u="none" strike="noStrike" kern="1200" cap="none" spc="0" normalizeH="0" baseline="0" noProof="0" dirty="0">
                <a:ln>
                  <a:noFill/>
                </a:ln>
                <a:solidFill>
                  <a:srgbClr val="4B2E83"/>
                </a:solidFill>
                <a:effectLst/>
                <a:uLnTx/>
                <a:uFillTx/>
                <a:latin typeface="Open Sans" panose="020B0606030504020204"/>
                <a:ea typeface="+mn-ea"/>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Open Sans" panose="020B0606030504020204"/>
              <a:ea typeface="+mn-ea"/>
              <a:cs typeface="Arial" panose="020B0604020202020204" pitchFamily="34" charset="0"/>
            </a:endParaRPr>
          </a:p>
        </p:txBody>
      </p:sp>
    </p:spTree>
    <p:extLst>
      <p:ext uri="{BB962C8B-B14F-4D97-AF65-F5344CB8AC3E}">
        <p14:creationId xmlns:p14="http://schemas.microsoft.com/office/powerpoint/2010/main" val="210640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7EBB8-8561-67AB-868E-8A240A15875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FE32A7C-29F8-ED32-0D38-9F05CD94D712}"/>
              </a:ext>
            </a:extLst>
          </p:cNvPr>
          <p:cNvSpPr/>
          <p:nvPr/>
        </p:nvSpPr>
        <p:spPr>
          <a:xfrm>
            <a:off x="7399869" y="3077624"/>
            <a:ext cx="4792132" cy="37803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Calibri"/>
            </a:endParaRPr>
          </a:p>
        </p:txBody>
      </p:sp>
      <p:sp>
        <p:nvSpPr>
          <p:cNvPr id="3" name="TextBox 2">
            <a:extLst>
              <a:ext uri="{FF2B5EF4-FFF2-40B4-BE49-F238E27FC236}">
                <a16:creationId xmlns:a16="http://schemas.microsoft.com/office/drawing/2014/main" id="{98153C41-F8F6-4CA8-E701-17771062CF08}"/>
              </a:ext>
            </a:extLst>
          </p:cNvPr>
          <p:cNvSpPr txBox="1"/>
          <p:nvPr/>
        </p:nvSpPr>
        <p:spPr>
          <a:xfrm>
            <a:off x="9324623" y="-191910"/>
            <a:ext cx="18473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p:txBody>
      </p:sp>
      <p:sp>
        <p:nvSpPr>
          <p:cNvPr id="2" name="Title 3">
            <a:extLst>
              <a:ext uri="{FF2B5EF4-FFF2-40B4-BE49-F238E27FC236}">
                <a16:creationId xmlns:a16="http://schemas.microsoft.com/office/drawing/2014/main" id="{09332993-0CDD-9F0C-0AAE-5E57C7A3F00C}"/>
              </a:ext>
            </a:extLst>
          </p:cNvPr>
          <p:cNvSpPr>
            <a:spLocks noGrp="1"/>
          </p:cNvSpPr>
          <p:nvPr/>
        </p:nvSpPr>
        <p:spPr>
          <a:xfrm>
            <a:off x="0" y="0"/>
            <a:ext cx="12192000" cy="1321604"/>
          </a:xfrm>
          <a:prstGeom prst="rect">
            <a:avLst/>
          </a:prstGeom>
        </p:spPr>
        <p:txBody>
          <a:bodyPr lIns="365760" tIns="457200" bIns="457200" anchor="ctr" anchorCtr="0"/>
          <a:lstStyle>
            <a:lvl1pPr algn="l" defTabSz="457200" rtl="0" eaLnBrk="1" latinLnBrk="0" hangingPunct="1">
              <a:spcBef>
                <a:spcPct val="0"/>
              </a:spcBef>
              <a:buNone/>
              <a:defRPr sz="3000" b="1" i="0" kern="1200">
                <a:solidFill>
                  <a:schemeClr val="tx1"/>
                </a:solidFill>
                <a:latin typeface="Encode Sans Normal Black" charset="0"/>
                <a:ea typeface="Encode Sans Normal Black" charset="0"/>
                <a:cs typeface="Encode Sans Normal Black"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B2E83"/>
                </a:solidFill>
                <a:effectLst/>
                <a:uLnTx/>
                <a:uFillTx/>
                <a:latin typeface="Encode Sans Normal Black" charset="0"/>
              </a:rPr>
              <a:t>Positioning for funding success</a:t>
            </a:r>
          </a:p>
        </p:txBody>
      </p:sp>
      <p:pic>
        <p:nvPicPr>
          <p:cNvPr id="4" name="Picture 3">
            <a:extLst>
              <a:ext uri="{FF2B5EF4-FFF2-40B4-BE49-F238E27FC236}">
                <a16:creationId xmlns:a16="http://schemas.microsoft.com/office/drawing/2014/main" id="{582A7C04-B50C-67E5-6305-64AB1C038192}"/>
              </a:ext>
            </a:extLst>
          </p:cNvPr>
          <p:cNvPicPr>
            <a:picLocks noChangeAspect="1"/>
          </p:cNvPicPr>
          <p:nvPr/>
        </p:nvPicPr>
        <p:blipFill rotWithShape="1">
          <a:blip r:embed="rId3">
            <a:extLst>
              <a:ext uri="{28A0092B-C50C-407E-A947-70E740481C1C}">
                <a14:useLocalDpi xmlns:a14="http://schemas.microsoft.com/office/drawing/2010/main" val="0"/>
              </a:ext>
            </a:extLst>
          </a:blip>
          <a:srcRect l="40145" t="13820"/>
          <a:stretch/>
        </p:blipFill>
        <p:spPr>
          <a:xfrm>
            <a:off x="381000" y="1321604"/>
            <a:ext cx="2919443" cy="162491"/>
          </a:xfrm>
          <a:prstGeom prst="rect">
            <a:avLst/>
          </a:prstGeom>
        </p:spPr>
      </p:pic>
      <p:pic>
        <p:nvPicPr>
          <p:cNvPr id="7" name="Picture 6">
            <a:extLst>
              <a:ext uri="{FF2B5EF4-FFF2-40B4-BE49-F238E27FC236}">
                <a16:creationId xmlns:a16="http://schemas.microsoft.com/office/drawing/2014/main" id="{E97814FA-DA48-8F87-5A76-A0B0BE3776F0}"/>
              </a:ext>
            </a:extLst>
          </p:cNvPr>
          <p:cNvPicPr>
            <a:picLocks noChangeAspect="1"/>
          </p:cNvPicPr>
          <p:nvPr/>
        </p:nvPicPr>
        <p:blipFill rotWithShape="1">
          <a:blip r:embed="rId4"/>
          <a:srcRect b="9511"/>
          <a:stretch/>
        </p:blipFill>
        <p:spPr>
          <a:xfrm>
            <a:off x="7205473" y="4277065"/>
            <a:ext cx="4669536" cy="2633841"/>
          </a:xfrm>
          <a:prstGeom prst="rect">
            <a:avLst/>
          </a:prstGeom>
        </p:spPr>
      </p:pic>
      <p:sp>
        <p:nvSpPr>
          <p:cNvPr id="8" name="Content Placeholder 4">
            <a:extLst>
              <a:ext uri="{FF2B5EF4-FFF2-40B4-BE49-F238E27FC236}">
                <a16:creationId xmlns:a16="http://schemas.microsoft.com/office/drawing/2014/main" id="{71265962-D1A1-97AE-2B6B-81DFD9B3B7A5}"/>
              </a:ext>
            </a:extLst>
          </p:cNvPr>
          <p:cNvSpPr txBox="1">
            <a:spLocks/>
          </p:cNvSpPr>
          <p:nvPr/>
        </p:nvSpPr>
        <p:spPr>
          <a:xfrm>
            <a:off x="2" y="1494845"/>
            <a:ext cx="12223801" cy="4770120"/>
          </a:xfrm>
          <a:prstGeom prst="rect">
            <a:avLst/>
          </a:prstGeom>
          <a:noFill/>
        </p:spPr>
        <p:txBody>
          <a:bodyPr lIns="121920" tIns="243840">
            <a:noAutofit/>
          </a:bodyPr>
          <a:lst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9849" indent="0" defTabSz="609585">
              <a:spcBef>
                <a:spcPts val="2400"/>
              </a:spcBef>
              <a:buSzPct val="120000"/>
              <a:buNone/>
              <a:defRPr/>
            </a:pPr>
            <a:r>
              <a:rPr lang="en-US" sz="2600" b="1" dirty="0">
                <a:solidFill>
                  <a:srgbClr val="4B2E83"/>
                </a:solidFill>
                <a:latin typeface="Open Sans" panose="020B0606030504020204"/>
                <a:cs typeface="Arial" panose="020B0604020202020204" pitchFamily="34" charset="0"/>
              </a:rPr>
              <a:t>Better positioning = increased competitiveness</a:t>
            </a:r>
          </a:p>
          <a:p>
            <a:pPr marL="609585" indent="-148163" defTabSz="609585">
              <a:lnSpc>
                <a:spcPct val="114000"/>
              </a:lnSpc>
              <a:spcBef>
                <a:spcPts val="2400"/>
              </a:spcBef>
              <a:buSzPct val="120000"/>
              <a:buFont typeface="Arial" panose="020B0604020202020204" pitchFamily="34" charset="0"/>
              <a:buChar char="-"/>
              <a:defRPr/>
            </a:pPr>
            <a:r>
              <a:rPr lang="en-US" sz="2400" b="1" dirty="0">
                <a:solidFill>
                  <a:srgbClr val="4B2E83"/>
                </a:solidFill>
                <a:latin typeface="Open Sans" panose="020B0606030504020204"/>
                <a:cs typeface="Arial" panose="020B0604020202020204" pitchFamily="34" charset="0"/>
              </a:rPr>
              <a:t>Do the work! </a:t>
            </a:r>
            <a:r>
              <a:rPr lang="en-US" sz="2400" dirty="0">
                <a:latin typeface="Open Sans" panose="020B0606030504020204"/>
                <a:cs typeface="Arial" panose="020B0604020202020204" pitchFamily="34" charset="0"/>
              </a:rPr>
              <a:t>– publications / scholarly products</a:t>
            </a:r>
          </a:p>
          <a:p>
            <a:pPr marL="609585" indent="-148163" defTabSz="609585">
              <a:lnSpc>
                <a:spcPct val="114000"/>
              </a:lnSpc>
              <a:spcBef>
                <a:spcPts val="3000"/>
              </a:spcBef>
              <a:buSzPct val="120000"/>
              <a:buFont typeface="Arial" panose="020B0604020202020204" pitchFamily="34" charset="0"/>
              <a:buChar char="-"/>
              <a:defRPr/>
            </a:pPr>
            <a:r>
              <a:rPr lang="en-US" sz="2400" b="1" dirty="0">
                <a:solidFill>
                  <a:srgbClr val="4B2E83"/>
                </a:solidFill>
                <a:latin typeface="Open Sans" panose="020B0606030504020204"/>
                <a:cs typeface="Arial" panose="020B0604020202020204" pitchFamily="34" charset="0"/>
              </a:rPr>
              <a:t>Establish strategic collaborations / partnerships </a:t>
            </a:r>
            <a:r>
              <a:rPr lang="en-US" sz="2400" dirty="0">
                <a:solidFill>
                  <a:schemeClr val="bg1">
                    <a:lumMod val="50000"/>
                  </a:schemeClr>
                </a:solidFill>
                <a:latin typeface="Open Sans" panose="020B0606030504020204"/>
                <a:cs typeface="Arial" panose="020B0604020202020204" pitchFamily="34" charset="0"/>
              </a:rPr>
              <a:t>– </a:t>
            </a:r>
            <a:r>
              <a:rPr lang="en-US" sz="2400" dirty="0">
                <a:latin typeface="Open Sans" panose="020B0606030504020204"/>
                <a:cs typeface="Arial" panose="020B0604020202020204" pitchFamily="34" charset="0"/>
              </a:rPr>
              <a:t>experienced investigators, community partners, populations of interest, connect with campus resources</a:t>
            </a:r>
          </a:p>
          <a:p>
            <a:pPr marL="609585" indent="-148163" defTabSz="609585">
              <a:lnSpc>
                <a:spcPct val="114000"/>
              </a:lnSpc>
              <a:spcBef>
                <a:spcPts val="3000"/>
              </a:spcBef>
              <a:buSzPct val="120000"/>
              <a:buFont typeface="Arial" panose="020B0604020202020204" pitchFamily="34" charset="0"/>
              <a:buChar char="-"/>
              <a:defRPr/>
            </a:pPr>
            <a:r>
              <a:rPr lang="en-US" sz="2400" b="1" dirty="0">
                <a:solidFill>
                  <a:srgbClr val="4B2E83"/>
                </a:solidFill>
                <a:latin typeface="Open Sans" panose="020B0606030504020204"/>
                <a:cs typeface="Arial" panose="020B0604020202020204" pitchFamily="34" charset="0"/>
              </a:rPr>
              <a:t>Think in building blocks  </a:t>
            </a:r>
            <a:r>
              <a:rPr lang="en-US" sz="2400" dirty="0">
                <a:latin typeface="Open Sans" panose="020B0606030504020204"/>
                <a:cs typeface="Arial" panose="020B0604020202020204" pitchFamily="34" charset="0"/>
              </a:rPr>
              <a:t>– start small, build record</a:t>
            </a:r>
          </a:p>
          <a:p>
            <a:pPr marL="609585" indent="-148163" defTabSz="609585">
              <a:lnSpc>
                <a:spcPct val="114000"/>
              </a:lnSpc>
              <a:spcBef>
                <a:spcPts val="3000"/>
              </a:spcBef>
              <a:buSzPct val="120000"/>
              <a:buFont typeface="Arial" panose="020B0604020202020204" pitchFamily="34" charset="0"/>
              <a:buChar char="-"/>
              <a:defRPr/>
            </a:pPr>
            <a:r>
              <a:rPr lang="en-US" sz="2400" dirty="0">
                <a:latin typeface="Open Sans" panose="020B0606030504020204"/>
                <a:cs typeface="Arial" panose="020B0604020202020204" pitchFamily="34" charset="0"/>
              </a:rPr>
              <a:t>Consider </a:t>
            </a:r>
            <a:r>
              <a:rPr lang="en-US" sz="2400" b="1" dirty="0">
                <a:solidFill>
                  <a:srgbClr val="4B2E83"/>
                </a:solidFill>
                <a:latin typeface="Open Sans" panose="020B0606030504020204"/>
                <a:cs typeface="Arial" panose="020B0604020202020204" pitchFamily="34" charset="0"/>
              </a:rPr>
              <a:t>’hitching your wagon’ </a:t>
            </a:r>
            <a:r>
              <a:rPr lang="en-US" sz="2400" dirty="0">
                <a:latin typeface="Open Sans" panose="020B0606030504020204"/>
                <a:cs typeface="Arial" panose="020B0604020202020204" pitchFamily="34" charset="0"/>
              </a:rPr>
              <a:t>to experienced PIs –</a:t>
            </a:r>
            <a:br>
              <a:rPr lang="en-US" sz="2400" dirty="0">
                <a:latin typeface="Open Sans" panose="020B0606030504020204"/>
                <a:cs typeface="Arial" panose="020B0604020202020204" pitchFamily="34" charset="0"/>
              </a:rPr>
            </a:br>
            <a:r>
              <a:rPr lang="en-US" sz="2400" dirty="0">
                <a:latin typeface="Open Sans" panose="020B0606030504020204"/>
                <a:cs typeface="Arial" panose="020B0604020202020204" pitchFamily="34" charset="0"/>
              </a:rPr>
              <a:t>helpful to development as PI </a:t>
            </a:r>
            <a:r>
              <a:rPr lang="en-US" sz="2400" i="1" dirty="0">
                <a:latin typeface="Open Sans" panose="020B0606030504020204"/>
                <a:cs typeface="Arial" panose="020B0604020202020204" pitchFamily="34" charset="0"/>
              </a:rPr>
              <a:t>and</a:t>
            </a:r>
            <a:r>
              <a:rPr lang="en-US" sz="2400" dirty="0">
                <a:latin typeface="Open Sans" panose="020B0606030504020204"/>
                <a:cs typeface="Arial" panose="020B0604020202020204" pitchFamily="34" charset="0"/>
              </a:rPr>
              <a:t> increasing </a:t>
            </a:r>
            <a:br>
              <a:rPr lang="en-US" sz="2400" dirty="0">
                <a:latin typeface="Open Sans" panose="020B0606030504020204"/>
                <a:cs typeface="Arial" panose="020B0604020202020204" pitchFamily="34" charset="0"/>
              </a:rPr>
            </a:br>
            <a:r>
              <a:rPr lang="en-US" sz="2400" dirty="0">
                <a:latin typeface="Open Sans" panose="020B0606030504020204"/>
                <a:cs typeface="Arial" panose="020B0604020202020204" pitchFamily="34" charset="0"/>
              </a:rPr>
              <a:t>competitiveness / competency</a:t>
            </a:r>
          </a:p>
        </p:txBody>
      </p:sp>
    </p:spTree>
    <p:extLst>
      <p:ext uri="{BB962C8B-B14F-4D97-AF65-F5344CB8AC3E}">
        <p14:creationId xmlns:p14="http://schemas.microsoft.com/office/powerpoint/2010/main" val="2137920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7030A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3E81734282F94BA8BF4F24466EDB44" ma:contentTypeVersion="18" ma:contentTypeDescription="Create a new document." ma:contentTypeScope="" ma:versionID="63d23497cf8c0c9f0adae7c57d0562a7">
  <xsd:schema xmlns:xsd="http://www.w3.org/2001/XMLSchema" xmlns:xs="http://www.w3.org/2001/XMLSchema" xmlns:p="http://schemas.microsoft.com/office/2006/metadata/properties" xmlns:ns2="c6f97c78-9667-441b-bc0a-1984b230b6b4" xmlns:ns3="26a692db-330a-471c-9a91-5a13d17520aa" targetNamespace="http://schemas.microsoft.com/office/2006/metadata/properties" ma:root="true" ma:fieldsID="b6c5dfc7cdab40214327800d18014146" ns2:_="" ns3:_="">
    <xsd:import namespace="c6f97c78-9667-441b-bc0a-1984b230b6b4"/>
    <xsd:import namespace="26a692db-330a-471c-9a91-5a13d17520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97c78-9667-441b-bc0a-1984b230b6b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13632fd-48cb-43a3-b6f7-270997192c1e}" ma:internalName="TaxCatchAll" ma:showField="CatchAllData" ma:web="c6f97c78-9667-441b-bc0a-1984b230b6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a692db-330a-471c-9a91-5a13d17520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cb9138-4e5c-4f96-9d77-c435c3151f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6f97c78-9667-441b-bc0a-1984b230b6b4" xsi:nil="true"/>
    <lcf76f155ced4ddcb4097134ff3c332f xmlns="26a692db-330a-471c-9a91-5a13d17520a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EEDBA2-9D35-42A6-9AFA-8FD729611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f97c78-9667-441b-bc0a-1984b230b6b4"/>
    <ds:schemaRef ds:uri="26a692db-330a-471c-9a91-5a13d17520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20C0F7-2B91-42DB-A215-3B7A514AEAAF}">
  <ds:schemaRefs>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26a692db-330a-471c-9a91-5a13d17520aa"/>
    <ds:schemaRef ds:uri="c6f97c78-9667-441b-bc0a-1984b230b6b4"/>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1DCF0E9-4F18-4882-B0D5-E73676AFE7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2719</TotalTime>
  <Words>6845</Words>
  <Application>Microsoft Office PowerPoint</Application>
  <PresentationFormat>Widescreen</PresentationFormat>
  <Paragraphs>875</Paragraphs>
  <Slides>86</Slides>
  <Notes>40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86</vt:i4>
      </vt:variant>
    </vt:vector>
  </HeadingPairs>
  <TitlesOfParts>
    <vt:vector size="96" baseType="lpstr">
      <vt:lpstr>Arial</vt:lpstr>
      <vt:lpstr>Calibri</vt:lpstr>
      <vt:lpstr>Calibri Light</vt:lpstr>
      <vt:lpstr>Cambria</vt:lpstr>
      <vt:lpstr>Encode Sans Normal Black</vt:lpstr>
      <vt:lpstr>Helvetica</vt:lpstr>
      <vt:lpstr>Open Sans</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Luckey, Kara</dc:creator>
  <cp:lastModifiedBy>Kara Luckey</cp:lastModifiedBy>
  <cp:revision>12</cp:revision>
  <dcterms:created xsi:type="dcterms:W3CDTF">2022-05-23T18:00:10Z</dcterms:created>
  <dcterms:modified xsi:type="dcterms:W3CDTF">2026-01-16T20:46:12Z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0x010100463E81734282F94BA8BF4F24466EDB44</vt:lpwstr>
  </property>
  <property fmtid="{D5CDD505-2E9C-101B-9397-08002B2CF9AE}" pid="3" name="MediaServiceImageTags">
    <vt:lpwstr/>
  </property>
</Properties>
</file>