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2" r:id="rId3"/>
  </p:sldMasterIdLst>
  <p:notesMasterIdLst>
    <p:notesMasterId r:id="rId18"/>
  </p:notesMasterIdLst>
  <p:sldIdLst>
    <p:sldId id="259" r:id="rId4"/>
    <p:sldId id="306" r:id="rId5"/>
    <p:sldId id="344" r:id="rId6"/>
    <p:sldId id="345" r:id="rId7"/>
    <p:sldId id="256" r:id="rId8"/>
    <p:sldId id="257" r:id="rId9"/>
    <p:sldId id="354" r:id="rId10"/>
    <p:sldId id="261" r:id="rId11"/>
    <p:sldId id="355" r:id="rId12"/>
    <p:sldId id="258" r:id="rId13"/>
    <p:sldId id="352" r:id="rId14"/>
    <p:sldId id="333" r:id="rId15"/>
    <p:sldId id="350" r:id="rId16"/>
    <p:sldId id="35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76" d="100"/>
          <a:sy n="76" d="100"/>
        </p:scale>
        <p:origin x="869"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F2793-D9D3-488F-8D67-53961071E264}"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24DED-208A-43B9-BEC0-E6FCA7E4074E}" type="slidenum">
              <a:rPr lang="en-US" smtClean="0"/>
              <a:t>‹#›</a:t>
            </a:fld>
            <a:endParaRPr lang="en-US"/>
          </a:p>
        </p:txBody>
      </p:sp>
    </p:spTree>
    <p:extLst>
      <p:ext uri="{BB962C8B-B14F-4D97-AF65-F5344CB8AC3E}">
        <p14:creationId xmlns:p14="http://schemas.microsoft.com/office/powerpoint/2010/main" val="3757982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B4CF2-5E17-674A-976E-D229A933C8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5366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332224"/>
            <a:ext cx="9296400" cy="2641756"/>
          </a:xfrm>
          <a:prstGeom prst="rect">
            <a:avLst/>
          </a:prstGeom>
        </p:spPr>
        <p:txBody>
          <a:bodyPr>
            <a:normAutofit/>
          </a:bodyPr>
          <a:lstStyle>
            <a:lvl1pPr marL="0" indent="0">
              <a:lnSpc>
                <a:spcPct val="100000"/>
              </a:lnSpc>
              <a:buNone/>
              <a:defRPr sz="3751" b="0" i="0" baseline="0">
                <a:solidFill>
                  <a:schemeClr val="tx1"/>
                </a:solidFill>
                <a:latin typeface="Encode Sans Normal Black"/>
                <a:cs typeface="Encode Sans Normal Black"/>
              </a:defRPr>
            </a:lvl1pPr>
            <a:lvl2pPr marL="342874" indent="0">
              <a:buNone/>
              <a:defRPr b="0" i="0">
                <a:solidFill>
                  <a:srgbClr val="E8D3A2"/>
                </a:solidFill>
                <a:latin typeface="Encode Sans Normal Black"/>
                <a:cs typeface="Encode Sans Normal Black"/>
              </a:defRPr>
            </a:lvl2pPr>
            <a:lvl3pPr marL="685750" indent="0">
              <a:buNone/>
              <a:defRPr b="0" i="0">
                <a:solidFill>
                  <a:srgbClr val="E8D3A2"/>
                </a:solidFill>
                <a:latin typeface="Encode Sans Normal Black"/>
                <a:cs typeface="Encode Sans Normal Black"/>
              </a:defRPr>
            </a:lvl3pPr>
            <a:lvl4pPr marL="1028624" indent="0">
              <a:buNone/>
              <a:defRPr b="0" i="0">
                <a:solidFill>
                  <a:srgbClr val="E8D3A2"/>
                </a:solidFill>
                <a:latin typeface="Encode Sans Normal Black"/>
                <a:cs typeface="Encode Sans Normal Black"/>
              </a:defRPr>
            </a:lvl4pPr>
            <a:lvl5pPr marL="1371498"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1039284" y="3973980"/>
            <a:ext cx="2133600" cy="139700"/>
          </a:xfrm>
          <a:prstGeom prst="rect">
            <a:avLst/>
          </a:prstGeom>
        </p:spPr>
      </p:pic>
      <p:pic>
        <p:nvPicPr>
          <p:cNvPr id="4" name="Picture 3"/>
          <p:cNvPicPr>
            <a:picLocks noChangeAspect="1"/>
          </p:cNvPicPr>
          <p:nvPr userDrawn="1"/>
        </p:nvPicPr>
        <p:blipFill>
          <a:blip r:embed="rId3"/>
          <a:stretch>
            <a:fillRect/>
          </a:stretch>
        </p:blipFill>
        <p:spPr>
          <a:xfrm>
            <a:off x="9978553" y="5945854"/>
            <a:ext cx="1828800" cy="927100"/>
          </a:xfrm>
          <a:prstGeom prst="rect">
            <a:avLst/>
          </a:prstGeom>
        </p:spPr>
      </p:pic>
      <p:pic>
        <p:nvPicPr>
          <p:cNvPr id="6" name="Picture 5" descr="Tacoma_wordmark_paths_purpl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 y="6281752"/>
            <a:ext cx="4953000" cy="557213"/>
          </a:xfrm>
          <a:prstGeom prst="rect">
            <a:avLst/>
          </a:prstGeom>
        </p:spPr>
      </p:pic>
    </p:spTree>
    <p:extLst>
      <p:ext uri="{BB962C8B-B14F-4D97-AF65-F5344CB8AC3E}">
        <p14:creationId xmlns:p14="http://schemas.microsoft.com/office/powerpoint/2010/main" val="25275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33006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8331201" y="6354234"/>
            <a:ext cx="3386667" cy="266700"/>
          </a:xfrm>
          <a:prstGeom prst="rect">
            <a:avLst/>
          </a:prstGeom>
        </p:spPr>
      </p:pic>
      <p:sp>
        <p:nvSpPr>
          <p:cNvPr id="12" name="Chart Placeholder 11"/>
          <p:cNvSpPr>
            <a:spLocks noGrp="1"/>
          </p:cNvSpPr>
          <p:nvPr>
            <p:ph type="chart" sz="quarter" idx="12" hasCustomPrompt="1"/>
          </p:nvPr>
        </p:nvSpPr>
        <p:spPr>
          <a:xfrm>
            <a:off x="1022351" y="1736725"/>
            <a:ext cx="10695516" cy="4432300"/>
          </a:xfrm>
          <a:prstGeom prst="rect">
            <a:avLst/>
          </a:prstGeom>
        </p:spPr>
        <p:txBody>
          <a:bodyPr>
            <a:normAutofit/>
          </a:bodyPr>
          <a:lstStyle>
            <a:lvl1pPr marL="0" indent="0">
              <a:buNone/>
              <a:defRPr sz="2400" b="0" i="0" baseline="0">
                <a:solidFill>
                  <a:schemeClr val="bg1"/>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895676" y="371510"/>
            <a:ext cx="10912883"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3"/>
          <a:stretch>
            <a:fillRect/>
          </a:stretch>
        </p:blipFill>
        <p:spPr>
          <a:xfrm>
            <a:off x="1022351" y="1364404"/>
            <a:ext cx="1471708" cy="96361"/>
          </a:xfrm>
          <a:prstGeom prst="rect">
            <a:avLst/>
          </a:prstGeom>
        </p:spPr>
      </p:pic>
    </p:spTree>
    <p:extLst>
      <p:ext uri="{BB962C8B-B14F-4D97-AF65-F5344CB8AC3E}">
        <p14:creationId xmlns:p14="http://schemas.microsoft.com/office/powerpoint/2010/main" val="248551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14583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rgbClr val="E8D2A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rgbClr val="4A2D83"/>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47818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rgbClr val="E8D2A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723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rgbClr val="E8D2A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13815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773124" y="6212954"/>
            <a:ext cx="3753585" cy="24182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87985" y="62230"/>
            <a:ext cx="7250792" cy="129338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590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79077" y="382396"/>
            <a:ext cx="10912883" cy="991998"/>
          </a:xfrm>
          <a:prstGeom prst="rect">
            <a:avLst/>
          </a:prstGeom>
        </p:spPr>
        <p:txBody>
          <a:bodyPr>
            <a:normAutofit/>
          </a:bodyPr>
          <a:lstStyle>
            <a:lvl1pPr marL="0" indent="0">
              <a:lnSpc>
                <a:spcPct val="90000"/>
              </a:lnSpc>
              <a:buNone/>
              <a:defRPr sz="3200" b="0" i="0" baseline="0">
                <a:solidFill>
                  <a:srgbClr val="33006F"/>
                </a:solidFill>
                <a:latin typeface="Encode Sans Normal Black"/>
                <a:cs typeface="Encode Sans Normal Black"/>
              </a:defRPr>
            </a:lvl1pPr>
            <a:lvl2pPr marL="342874" indent="0">
              <a:buNone/>
              <a:defRPr b="0" i="0">
                <a:solidFill>
                  <a:srgbClr val="E8D3A2"/>
                </a:solidFill>
                <a:latin typeface="Encode Sans Normal Black"/>
                <a:cs typeface="Encode Sans Normal Black"/>
              </a:defRPr>
            </a:lvl2pPr>
            <a:lvl3pPr marL="685750" indent="0">
              <a:buNone/>
              <a:defRPr b="0" i="0">
                <a:solidFill>
                  <a:srgbClr val="E8D3A2"/>
                </a:solidFill>
                <a:latin typeface="Encode Sans Normal Black"/>
                <a:cs typeface="Encode Sans Normal Black"/>
              </a:defRPr>
            </a:lvl3pPr>
            <a:lvl4pPr marL="1028624" indent="0">
              <a:buNone/>
              <a:defRPr b="0" i="0">
                <a:solidFill>
                  <a:srgbClr val="E8D3A2"/>
                </a:solidFill>
                <a:latin typeface="Encode Sans Normal Black"/>
                <a:cs typeface="Encode Sans Normal Black"/>
              </a:defRPr>
            </a:lvl4pPr>
            <a:lvl5pPr marL="1371498"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32 PT.)</a:t>
            </a:r>
          </a:p>
        </p:txBody>
      </p:sp>
      <p:sp>
        <p:nvSpPr>
          <p:cNvPr id="4" name="Text Placeholder 9"/>
          <p:cNvSpPr>
            <a:spLocks noGrp="1"/>
          </p:cNvSpPr>
          <p:nvPr>
            <p:ph type="body" sz="quarter" idx="11" hasCustomPrompt="1"/>
          </p:nvPr>
        </p:nvSpPr>
        <p:spPr>
          <a:xfrm>
            <a:off x="879076" y="2063941"/>
            <a:ext cx="10929485" cy="4217805"/>
          </a:xfrm>
          <a:prstGeom prst="rect">
            <a:avLst/>
          </a:prstGeom>
        </p:spPr>
        <p:txBody>
          <a:bodyPr/>
          <a:lstStyle>
            <a:lvl1pPr marL="257156" indent="-257156">
              <a:buFont typeface="Wingdings" panose="05000000000000000000" pitchFamily="2" charset="2"/>
              <a:buChar char="§"/>
              <a:defRPr sz="2400" b="0" i="0" baseline="0">
                <a:solidFill>
                  <a:schemeClr val="accent4">
                    <a:lumMod val="25000"/>
                  </a:schemeClr>
                </a:solidFill>
                <a:latin typeface="Open Sans Light"/>
                <a:cs typeface="Open Sans Light"/>
              </a:defRPr>
            </a:lvl1pPr>
            <a:lvl2pPr marL="557171" indent="-214297">
              <a:buFont typeface="Wingdings" panose="05000000000000000000" pitchFamily="2" charset="2"/>
              <a:buChar char="§"/>
              <a:defRPr sz="1800" b="0" i="0" baseline="0">
                <a:solidFill>
                  <a:schemeClr val="accent4">
                    <a:lumMod val="25000"/>
                  </a:schemeClr>
                </a:solidFill>
                <a:latin typeface="Open Sans Light"/>
                <a:cs typeface="Open Sans Light"/>
              </a:defRPr>
            </a:lvl2pPr>
            <a:lvl3pPr marL="857187" indent="-171438">
              <a:buSzPct val="100000"/>
              <a:buFont typeface="Wingdings" panose="05000000000000000000" pitchFamily="2" charset="2"/>
              <a:buChar char="§"/>
              <a:defRPr sz="1600" b="0" i="0" baseline="0">
                <a:solidFill>
                  <a:schemeClr val="accent4">
                    <a:lumMod val="25000"/>
                  </a:schemeClr>
                </a:solidFill>
                <a:latin typeface="Open Sans Light"/>
                <a:cs typeface="Open Sans Light"/>
              </a:defRPr>
            </a:lvl3pPr>
            <a:lvl4pPr marL="1200061" indent="-171438">
              <a:buFont typeface="Wingdings" panose="05000000000000000000" pitchFamily="2" charset="2"/>
              <a:buChar char="§"/>
              <a:defRPr sz="1600" b="0" i="0" baseline="0">
                <a:solidFill>
                  <a:schemeClr val="accent4">
                    <a:lumMod val="25000"/>
                  </a:schemeClr>
                </a:solidFill>
                <a:latin typeface="Open Sans Light"/>
                <a:cs typeface="Open Sans Light"/>
              </a:defRPr>
            </a:lvl4pPr>
            <a:lvl5pPr marL="1542935" indent="-171438">
              <a:buFont typeface="Wingdings" panose="05000000000000000000" pitchFamily="2" charset="2"/>
              <a:buChar char="§"/>
              <a:defRPr sz="1200" b="0" i="0" baseline="0">
                <a:solidFill>
                  <a:schemeClr val="accent4">
                    <a:lumMod val="25000"/>
                  </a:schemeClr>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1022351" y="1906903"/>
            <a:ext cx="1471708" cy="96362"/>
          </a:xfrm>
          <a:prstGeom prst="rect">
            <a:avLst/>
          </a:prstGeom>
        </p:spPr>
      </p:pic>
      <p:sp>
        <p:nvSpPr>
          <p:cNvPr id="6" name="Text Placeholder 5"/>
          <p:cNvSpPr>
            <a:spLocks noGrp="1"/>
          </p:cNvSpPr>
          <p:nvPr>
            <p:ph type="body" sz="quarter" idx="12" hasCustomPrompt="1"/>
          </p:nvPr>
        </p:nvSpPr>
        <p:spPr>
          <a:xfrm>
            <a:off x="879077" y="1435076"/>
            <a:ext cx="10912883"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342874" indent="0">
              <a:buNone/>
              <a:defRPr b="0" i="0">
                <a:solidFill>
                  <a:srgbClr val="E8D3A2"/>
                </a:solidFill>
                <a:latin typeface="Encode Sans Normal Black"/>
                <a:cs typeface="Encode Sans Normal Black"/>
              </a:defRPr>
            </a:lvl2pPr>
            <a:lvl3pPr marL="685750" indent="0">
              <a:buNone/>
              <a:defRPr b="0" i="0">
                <a:solidFill>
                  <a:srgbClr val="E8D3A2"/>
                </a:solidFill>
                <a:latin typeface="Encode Sans Normal Black"/>
                <a:cs typeface="Encode Sans Normal Black"/>
              </a:defRPr>
            </a:lvl3pPr>
            <a:lvl4pPr marL="1028624" indent="0">
              <a:buNone/>
              <a:defRPr b="0" i="0">
                <a:solidFill>
                  <a:srgbClr val="E8D3A2"/>
                </a:solidFill>
                <a:latin typeface="Encode Sans Normal Black"/>
                <a:cs typeface="Encode Sans Normal Black"/>
              </a:defRPr>
            </a:lvl4pPr>
            <a:lvl5pPr marL="1371498"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Tacoma_wordmark_paths_purpl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5559" y="6281752"/>
            <a:ext cx="4953000" cy="557213"/>
          </a:xfrm>
          <a:prstGeom prst="rect">
            <a:avLst/>
          </a:prstGeom>
        </p:spPr>
      </p:pic>
    </p:spTree>
    <p:extLst>
      <p:ext uri="{BB962C8B-B14F-4D97-AF65-F5344CB8AC3E}">
        <p14:creationId xmlns:p14="http://schemas.microsoft.com/office/powerpoint/2010/main" val="366900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7" y="491319"/>
            <a:ext cx="10912883" cy="1368188"/>
          </a:xfrm>
          <a:prstGeom prst="rect">
            <a:avLst/>
          </a:prstGeom>
        </p:spPr>
        <p:txBody>
          <a:bodyPr>
            <a:noAutofit/>
          </a:bodyPr>
          <a:lstStyle>
            <a:lvl1pPr marL="0" indent="0">
              <a:lnSpc>
                <a:spcPct val="90000"/>
              </a:lnSpc>
              <a:buNone/>
              <a:defRPr sz="3200" b="0" i="0" baseline="0">
                <a:solidFill>
                  <a:srgbClr val="33006F"/>
                </a:solidFill>
                <a:latin typeface="Encode Sans Normal Black"/>
                <a:cs typeface="Encode Sans Normal Black"/>
              </a:defRPr>
            </a:lvl1pPr>
            <a:lvl2pPr marL="342874" indent="0">
              <a:buNone/>
              <a:defRPr b="0" i="0">
                <a:solidFill>
                  <a:srgbClr val="E8D3A2"/>
                </a:solidFill>
                <a:latin typeface="Encode Sans Normal Black"/>
                <a:cs typeface="Encode Sans Normal Black"/>
              </a:defRPr>
            </a:lvl2pPr>
            <a:lvl3pPr marL="685750" indent="0">
              <a:buNone/>
              <a:defRPr b="0" i="0">
                <a:solidFill>
                  <a:srgbClr val="E8D3A2"/>
                </a:solidFill>
                <a:latin typeface="Encode Sans Normal Black"/>
                <a:cs typeface="Encode Sans Normal Black"/>
              </a:defRPr>
            </a:lvl3pPr>
            <a:lvl4pPr marL="1028624" indent="0">
              <a:buNone/>
              <a:defRPr b="0" i="0">
                <a:solidFill>
                  <a:srgbClr val="E8D3A2"/>
                </a:solidFill>
                <a:latin typeface="Encode Sans Normal Black"/>
                <a:cs typeface="Encode Sans Normal Black"/>
              </a:defRPr>
            </a:lvl4pPr>
            <a:lvl5pPr marL="1371498"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32 PT.)</a:t>
            </a:r>
          </a:p>
        </p:txBody>
      </p:sp>
      <p:pic>
        <p:nvPicPr>
          <p:cNvPr id="7" name="Picture 6"/>
          <p:cNvPicPr>
            <a:picLocks noChangeAspect="1"/>
          </p:cNvPicPr>
          <p:nvPr userDrawn="1"/>
        </p:nvPicPr>
        <p:blipFill>
          <a:blip r:embed="rId2"/>
          <a:stretch>
            <a:fillRect/>
          </a:stretch>
        </p:blipFill>
        <p:spPr>
          <a:xfrm>
            <a:off x="1022351" y="1859507"/>
            <a:ext cx="1471708" cy="96362"/>
          </a:xfrm>
          <a:prstGeom prst="rect">
            <a:avLst/>
          </a:prstGeom>
        </p:spPr>
      </p:pic>
      <p:pic>
        <p:nvPicPr>
          <p:cNvPr id="8" name="Picture 7"/>
          <p:cNvPicPr>
            <a:picLocks noChangeAspect="1"/>
          </p:cNvPicPr>
          <p:nvPr userDrawn="1"/>
        </p:nvPicPr>
        <p:blipFill>
          <a:blip r:embed="rId3"/>
          <a:stretch>
            <a:fillRect/>
          </a:stretch>
        </p:blipFill>
        <p:spPr>
          <a:xfrm>
            <a:off x="9978553" y="5945854"/>
            <a:ext cx="1828800" cy="927100"/>
          </a:xfrm>
          <a:prstGeom prst="rect">
            <a:avLst/>
          </a:prstGeom>
        </p:spPr>
      </p:pic>
      <p:pic>
        <p:nvPicPr>
          <p:cNvPr id="9" name="Picture 8" descr="Tacoma_wordmark_paths_purpl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 y="6281752"/>
            <a:ext cx="4953000" cy="557213"/>
          </a:xfrm>
          <a:prstGeom prst="rect">
            <a:avLst/>
          </a:prstGeom>
        </p:spPr>
      </p:pic>
      <p:sp>
        <p:nvSpPr>
          <p:cNvPr id="10" name="Text Placeholder 1"/>
          <p:cNvSpPr txBox="1">
            <a:spLocks/>
          </p:cNvSpPr>
          <p:nvPr userDrawn="1"/>
        </p:nvSpPr>
        <p:spPr>
          <a:xfrm>
            <a:off x="879076" y="247406"/>
            <a:ext cx="11168653" cy="57714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33006F"/>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51" dirty="0">
              <a:solidFill>
                <a:srgbClr val="E8D3A2"/>
              </a:solidFill>
              <a:latin typeface="Arial"/>
              <a:cs typeface="Arial"/>
            </a:endParaRPr>
          </a:p>
        </p:txBody>
      </p:sp>
      <p:sp>
        <p:nvSpPr>
          <p:cNvPr id="11" name="Text Placeholder 9"/>
          <p:cNvSpPr>
            <a:spLocks noGrp="1"/>
          </p:cNvSpPr>
          <p:nvPr>
            <p:ph type="body" sz="quarter" idx="12" hasCustomPrompt="1"/>
          </p:nvPr>
        </p:nvSpPr>
        <p:spPr>
          <a:xfrm>
            <a:off x="879076" y="2063941"/>
            <a:ext cx="10929485" cy="4217805"/>
          </a:xfrm>
          <a:prstGeom prst="rect">
            <a:avLst/>
          </a:prstGeom>
        </p:spPr>
        <p:txBody>
          <a:bodyPr/>
          <a:lstStyle>
            <a:lvl1pPr marL="257156" indent="-257156">
              <a:buFont typeface="Arial" panose="020B0604020202020204" pitchFamily="34" charset="0"/>
              <a:buChar char="•"/>
              <a:defRPr sz="2400" b="0" i="0" baseline="0">
                <a:solidFill>
                  <a:schemeClr val="accent4">
                    <a:lumMod val="25000"/>
                  </a:schemeClr>
                </a:solidFill>
                <a:latin typeface="Open Sans Light"/>
                <a:cs typeface="Open Sans Light"/>
              </a:defRPr>
            </a:lvl1pPr>
            <a:lvl2pPr marL="557171" indent="-214297">
              <a:buFont typeface="Arial" panose="020B0604020202020204" pitchFamily="34" charset="0"/>
              <a:buChar char="•"/>
              <a:defRPr sz="1800" b="0" i="0" baseline="0">
                <a:solidFill>
                  <a:schemeClr val="accent4">
                    <a:lumMod val="25000"/>
                  </a:schemeClr>
                </a:solidFill>
                <a:latin typeface="Open Sans Light"/>
                <a:cs typeface="Open Sans Light"/>
              </a:defRPr>
            </a:lvl2pPr>
            <a:lvl3pPr marL="857187" indent="-171438">
              <a:buSzPct val="100000"/>
              <a:buFont typeface="Arial" panose="020B0604020202020204" pitchFamily="34" charset="0"/>
              <a:buChar char="•"/>
              <a:defRPr sz="1600" b="0" i="0" baseline="0">
                <a:solidFill>
                  <a:schemeClr val="accent4">
                    <a:lumMod val="25000"/>
                  </a:schemeClr>
                </a:solidFill>
                <a:latin typeface="Open Sans Light"/>
                <a:cs typeface="Open Sans Light"/>
              </a:defRPr>
            </a:lvl3pPr>
            <a:lvl4pPr marL="1200061" indent="-171438">
              <a:buFont typeface="Arial" panose="020B0604020202020204" pitchFamily="34" charset="0"/>
              <a:buChar char="•"/>
              <a:defRPr sz="1600" b="0" i="0" baseline="0">
                <a:solidFill>
                  <a:schemeClr val="accent4">
                    <a:lumMod val="25000"/>
                  </a:schemeClr>
                </a:solidFill>
                <a:latin typeface="Open Sans Light"/>
                <a:cs typeface="Open Sans Light"/>
              </a:defRPr>
            </a:lvl4pPr>
            <a:lvl5pPr marL="1542935" indent="-171438">
              <a:buFont typeface="Arial" panose="020B0604020202020204" pitchFamily="34" charset="0"/>
              <a:buChar char="•"/>
              <a:defRPr sz="1200" b="0" i="0" baseline="0">
                <a:solidFill>
                  <a:schemeClr val="accent4">
                    <a:lumMod val="25000"/>
                  </a:schemeClr>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Tree>
    <p:extLst>
      <p:ext uri="{BB962C8B-B14F-4D97-AF65-F5344CB8AC3E}">
        <p14:creationId xmlns:p14="http://schemas.microsoft.com/office/powerpoint/2010/main" val="3856566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6763153" y="2063941"/>
            <a:ext cx="4954715" cy="4217805"/>
          </a:xfrm>
          <a:prstGeom prst="rect">
            <a:avLst/>
          </a:prstGeom>
        </p:spPr>
        <p:txBody>
          <a:bodyPr>
            <a:normAutofit/>
          </a:bodyPr>
          <a:lstStyle>
            <a:lvl1pPr marL="0" indent="0">
              <a:buNone/>
              <a:defRPr sz="1800" b="0" i="0" baseline="0">
                <a:solidFill>
                  <a:srgbClr val="999999"/>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895677" y="837491"/>
            <a:ext cx="10912883" cy="991998"/>
          </a:xfrm>
          <a:prstGeom prst="rect">
            <a:avLst/>
          </a:prstGeom>
        </p:spPr>
        <p:txBody>
          <a:bodyPr>
            <a:noAutofit/>
          </a:bodyPr>
          <a:lstStyle>
            <a:lvl1pPr marL="0" indent="0">
              <a:lnSpc>
                <a:spcPct val="90000"/>
              </a:lnSpc>
              <a:buNone/>
              <a:defRPr sz="3200" b="0" i="0" baseline="0">
                <a:solidFill>
                  <a:srgbClr val="33006F"/>
                </a:solidFill>
                <a:latin typeface="Encode Sans Normal Black"/>
                <a:cs typeface="Encode Sans Normal Black"/>
              </a:defRPr>
            </a:lvl1pPr>
            <a:lvl2pPr marL="342874" indent="0">
              <a:buNone/>
              <a:defRPr b="0" i="0">
                <a:solidFill>
                  <a:srgbClr val="E8D3A2"/>
                </a:solidFill>
                <a:latin typeface="Encode Sans Normal Black"/>
                <a:cs typeface="Encode Sans Normal Black"/>
              </a:defRPr>
            </a:lvl2pPr>
            <a:lvl3pPr marL="685750" indent="0">
              <a:buNone/>
              <a:defRPr b="0" i="0">
                <a:solidFill>
                  <a:srgbClr val="E8D3A2"/>
                </a:solidFill>
                <a:latin typeface="Encode Sans Normal Black"/>
                <a:cs typeface="Encode Sans Normal Black"/>
              </a:defRPr>
            </a:lvl3pPr>
            <a:lvl4pPr marL="1028624" indent="0">
              <a:buNone/>
              <a:defRPr b="0" i="0">
                <a:solidFill>
                  <a:srgbClr val="E8D3A2"/>
                </a:solidFill>
                <a:latin typeface="Encode Sans Normal Black"/>
                <a:cs typeface="Encode Sans Normal Black"/>
              </a:defRPr>
            </a:lvl4pPr>
            <a:lvl5pPr marL="1371498"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32 PT.)</a:t>
            </a:r>
          </a:p>
        </p:txBody>
      </p:sp>
      <p:pic>
        <p:nvPicPr>
          <p:cNvPr id="17" name="Picture 16"/>
          <p:cNvPicPr>
            <a:picLocks noChangeAspect="1"/>
          </p:cNvPicPr>
          <p:nvPr userDrawn="1"/>
        </p:nvPicPr>
        <p:blipFill>
          <a:blip r:embed="rId2"/>
          <a:stretch>
            <a:fillRect/>
          </a:stretch>
        </p:blipFill>
        <p:spPr>
          <a:xfrm>
            <a:off x="1022351" y="1829489"/>
            <a:ext cx="1471708" cy="96362"/>
          </a:xfrm>
          <a:prstGeom prst="rect">
            <a:avLst/>
          </a:prstGeom>
        </p:spPr>
      </p:pic>
      <p:pic>
        <p:nvPicPr>
          <p:cNvPr id="6" name="Picture 5" descr="Tacoma_wordmark_paths_purpl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5559" y="6281752"/>
            <a:ext cx="4953000" cy="557213"/>
          </a:xfrm>
          <a:prstGeom prst="rect">
            <a:avLst/>
          </a:prstGeom>
        </p:spPr>
      </p:pic>
      <p:sp>
        <p:nvSpPr>
          <p:cNvPr id="9" name="Text Placeholder 9"/>
          <p:cNvSpPr>
            <a:spLocks noGrp="1"/>
          </p:cNvSpPr>
          <p:nvPr>
            <p:ph type="body" sz="quarter" idx="11" hasCustomPrompt="1"/>
          </p:nvPr>
        </p:nvSpPr>
        <p:spPr>
          <a:xfrm>
            <a:off x="879075" y="2063941"/>
            <a:ext cx="5793388" cy="4217805"/>
          </a:xfrm>
          <a:prstGeom prst="rect">
            <a:avLst/>
          </a:prstGeom>
        </p:spPr>
        <p:txBody>
          <a:bodyPr/>
          <a:lstStyle>
            <a:lvl1pPr marL="257156" indent="-257156">
              <a:buFont typeface="Lucida Grande"/>
              <a:buChar char="&gt;"/>
              <a:defRPr sz="2400" b="0" i="0" baseline="0">
                <a:solidFill>
                  <a:schemeClr val="accent4">
                    <a:lumMod val="25000"/>
                  </a:schemeClr>
                </a:solidFill>
                <a:latin typeface="Open Sans Light"/>
                <a:cs typeface="Open Sans Light"/>
              </a:defRPr>
            </a:lvl1pPr>
            <a:lvl2pPr>
              <a:defRPr sz="1800" b="0" i="0" baseline="0">
                <a:solidFill>
                  <a:schemeClr val="accent4">
                    <a:lumMod val="25000"/>
                  </a:schemeClr>
                </a:solidFill>
                <a:latin typeface="Open Sans Light"/>
                <a:cs typeface="Open Sans Light"/>
              </a:defRPr>
            </a:lvl2pPr>
            <a:lvl3pPr marL="857187" indent="-171438">
              <a:buSzPct val="100000"/>
              <a:buFont typeface="Lucida Grande"/>
              <a:buChar char="&gt;"/>
              <a:defRPr sz="1600" b="0" i="0" baseline="0">
                <a:solidFill>
                  <a:schemeClr val="accent4">
                    <a:lumMod val="25000"/>
                  </a:schemeClr>
                </a:solidFill>
                <a:latin typeface="Open Sans Light"/>
                <a:cs typeface="Open Sans Light"/>
              </a:defRPr>
            </a:lvl3pPr>
            <a:lvl4pPr>
              <a:defRPr sz="1600" b="0" i="0" baseline="0">
                <a:solidFill>
                  <a:schemeClr val="accent4">
                    <a:lumMod val="25000"/>
                  </a:schemeClr>
                </a:solidFill>
                <a:latin typeface="Open Sans Light"/>
                <a:cs typeface="Open Sans Light"/>
              </a:defRPr>
            </a:lvl4pPr>
            <a:lvl5pPr marL="1542935" indent="-171438">
              <a:buFont typeface="Lucida Grande"/>
              <a:buChar char="&gt;"/>
              <a:defRPr sz="1200" b="0" i="0" baseline="0">
                <a:solidFill>
                  <a:schemeClr val="accent4">
                    <a:lumMod val="25000"/>
                  </a:schemeClr>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10" name="Text Placeholder 5"/>
          <p:cNvSpPr>
            <a:spLocks noGrp="1"/>
          </p:cNvSpPr>
          <p:nvPr>
            <p:ph type="body" sz="quarter" idx="13" hasCustomPrompt="1"/>
          </p:nvPr>
        </p:nvSpPr>
        <p:spPr>
          <a:xfrm>
            <a:off x="879077" y="309100"/>
            <a:ext cx="10912883"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342874" indent="0">
              <a:buNone/>
              <a:defRPr b="0" i="0">
                <a:solidFill>
                  <a:srgbClr val="E8D3A2"/>
                </a:solidFill>
                <a:latin typeface="Encode Sans Normal Black"/>
                <a:cs typeface="Encode Sans Normal Black"/>
              </a:defRPr>
            </a:lvl2pPr>
            <a:lvl3pPr marL="685750" indent="0">
              <a:buNone/>
              <a:defRPr b="0" i="0">
                <a:solidFill>
                  <a:srgbClr val="E8D3A2"/>
                </a:solidFill>
                <a:latin typeface="Encode Sans Normal Black"/>
                <a:cs typeface="Encode Sans Normal Black"/>
              </a:defRPr>
            </a:lvl3pPr>
            <a:lvl4pPr marL="1028624" indent="0">
              <a:buNone/>
              <a:defRPr b="0" i="0">
                <a:solidFill>
                  <a:srgbClr val="E8D3A2"/>
                </a:solidFill>
                <a:latin typeface="Encode Sans Normal Black"/>
                <a:cs typeface="Encode Sans Normal Black"/>
              </a:defRPr>
            </a:lvl4pPr>
            <a:lvl5pPr marL="1371498" indent="0">
              <a:buNone/>
              <a:defRPr b="0" i="0">
                <a:solidFill>
                  <a:srgbClr val="E8D3A2"/>
                </a:solidFill>
                <a:latin typeface="Encode Sans Normal Black"/>
                <a:cs typeface="Encode Sans Normal Black"/>
              </a:defRPr>
            </a:lvl5pPr>
          </a:lstStyle>
          <a:p>
            <a:pPr lvl="0"/>
            <a:r>
              <a:rPr lang="en-US" dirty="0"/>
              <a:t>SUPRA-HEADER HERE (UNI SANS LIGHT, 24 PT.)</a:t>
            </a:r>
          </a:p>
        </p:txBody>
      </p:sp>
    </p:spTree>
    <p:extLst>
      <p:ext uri="{BB962C8B-B14F-4D97-AF65-F5344CB8AC3E}">
        <p14:creationId xmlns:p14="http://schemas.microsoft.com/office/powerpoint/2010/main" val="145227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9"/>
            <a:ext cx="10515600" cy="1325563"/>
          </a:xfrm>
          <a:prstGeom prst="rect">
            <a:avLst/>
          </a:prstGeom>
        </p:spPr>
        <p:txBody>
          <a:bodyPr/>
          <a:lstStyle>
            <a:lvl1pPr algn="l">
              <a:defRPr sz="3200">
                <a:latin typeface="Encode Sans Normal Black"/>
              </a:defRPr>
            </a:lvl1pPr>
          </a:lstStyle>
          <a:p>
            <a:r>
              <a:rPr lang="en-US" dirty="0"/>
              <a:t>CLICK TO EDIT MASTER TITLE STYLE</a:t>
            </a:r>
          </a:p>
        </p:txBody>
      </p:sp>
      <p:sp>
        <p:nvSpPr>
          <p:cNvPr id="4" name="Media Placeholder 3"/>
          <p:cNvSpPr>
            <a:spLocks noGrp="1"/>
          </p:cNvSpPr>
          <p:nvPr>
            <p:ph type="media" sz="quarter" idx="10"/>
          </p:nvPr>
        </p:nvSpPr>
        <p:spPr>
          <a:xfrm>
            <a:off x="838200" y="1882775"/>
            <a:ext cx="10515600" cy="4313238"/>
          </a:xfrm>
          <a:prstGeom prst="rect">
            <a:avLst/>
          </a:prstGeom>
        </p:spPr>
        <p:txBody>
          <a:bodyPr/>
          <a:lstStyle/>
          <a:p>
            <a:r>
              <a:rPr lang="en-US"/>
              <a:t>Click icon to add media</a:t>
            </a:r>
            <a:endParaRPr lang="en-US" dirty="0"/>
          </a:p>
        </p:txBody>
      </p:sp>
    </p:spTree>
    <p:extLst>
      <p:ext uri="{BB962C8B-B14F-4D97-AF65-F5344CB8AC3E}">
        <p14:creationId xmlns:p14="http://schemas.microsoft.com/office/powerpoint/2010/main" val="10235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2D699-45D3-41A4-8C98-27503BBD2616}" type="datetimeFigureOut">
              <a:rPr lang="en-US" smtClean="0">
                <a:solidFill>
                  <a:srgbClr val="33006F"/>
                </a:solidFill>
                <a:latin typeface="Calibri"/>
              </a:rPr>
              <a:pPr/>
              <a:t>2/12/2026</a:t>
            </a:fld>
            <a:endParaRPr lang="en-US">
              <a:solidFill>
                <a:srgbClr val="33006F"/>
              </a:solidFill>
              <a:latin typeface="Calibri"/>
            </a:endParaRPr>
          </a:p>
        </p:txBody>
      </p:sp>
      <p:sp>
        <p:nvSpPr>
          <p:cNvPr id="3" name="Footer Placeholder 2"/>
          <p:cNvSpPr>
            <a:spLocks noGrp="1"/>
          </p:cNvSpPr>
          <p:nvPr>
            <p:ph type="ftr" sz="quarter" idx="11"/>
          </p:nvPr>
        </p:nvSpPr>
        <p:spPr/>
        <p:txBody>
          <a:bodyPr/>
          <a:lstStyle/>
          <a:p>
            <a:endParaRPr lang="en-US">
              <a:solidFill>
                <a:srgbClr val="33006F"/>
              </a:solidFill>
              <a:latin typeface="Calibri"/>
            </a:endParaRPr>
          </a:p>
        </p:txBody>
      </p:sp>
      <p:sp>
        <p:nvSpPr>
          <p:cNvPr id="4" name="Slide Number Placeholder 3"/>
          <p:cNvSpPr>
            <a:spLocks noGrp="1"/>
          </p:cNvSpPr>
          <p:nvPr>
            <p:ph type="sldNum" sz="quarter" idx="12"/>
          </p:nvPr>
        </p:nvSpPr>
        <p:spPr/>
        <p:txBody>
          <a:bodyPr/>
          <a:lstStyle/>
          <a:p>
            <a:fld id="{5280BE72-112D-4341-A55A-E69D01768173}" type="slidenum">
              <a:rPr lang="en-US" smtClean="0">
                <a:solidFill>
                  <a:srgbClr val="33006F"/>
                </a:solidFill>
                <a:latin typeface="Calibri"/>
              </a:rPr>
              <a:pPr/>
              <a:t>‹#›</a:t>
            </a:fld>
            <a:endParaRPr lang="en-US">
              <a:solidFill>
                <a:srgbClr val="33006F"/>
              </a:solidFill>
              <a:latin typeface="Calibri"/>
            </a:endParaRPr>
          </a:p>
        </p:txBody>
      </p:sp>
    </p:spTree>
    <p:extLst>
      <p:ext uri="{BB962C8B-B14F-4D97-AF65-F5344CB8AC3E}">
        <p14:creationId xmlns:p14="http://schemas.microsoft.com/office/powerpoint/2010/main" val="254206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33006F"/>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8553" y="5945854"/>
            <a:ext cx="1828800" cy="923544"/>
          </a:xfrm>
          <a:prstGeom prst="rect">
            <a:avLst/>
          </a:prstGeom>
        </p:spPr>
      </p:pic>
      <p:pic>
        <p:nvPicPr>
          <p:cNvPr id="9" name="Picture 8"/>
          <p:cNvPicPr>
            <a:picLocks noChangeAspect="1"/>
          </p:cNvPicPr>
          <p:nvPr userDrawn="1"/>
        </p:nvPicPr>
        <p:blipFill>
          <a:blip r:embed="rId3"/>
          <a:stretch>
            <a:fillRect/>
          </a:stretch>
        </p:blipFill>
        <p:spPr>
          <a:xfrm>
            <a:off x="903112" y="6354234"/>
            <a:ext cx="3386667" cy="266700"/>
          </a:xfrm>
          <a:prstGeom prst="rect">
            <a:avLst/>
          </a:prstGeom>
        </p:spPr>
      </p:pic>
      <p:sp>
        <p:nvSpPr>
          <p:cNvPr id="6" name="Text Placeholder 5"/>
          <p:cNvSpPr>
            <a:spLocks noGrp="1"/>
          </p:cNvSpPr>
          <p:nvPr>
            <p:ph type="body" sz="quarter" idx="10" hasCustomPrompt="1"/>
          </p:nvPr>
        </p:nvSpPr>
        <p:spPr>
          <a:xfrm>
            <a:off x="895676" y="1332224"/>
            <a:ext cx="9296400" cy="2641756"/>
          </a:xfrm>
          <a:prstGeom prst="rect">
            <a:avLst/>
          </a:prstGeom>
        </p:spPr>
        <p:txBody>
          <a:bodyPr>
            <a:normAutofit/>
          </a:bodyPr>
          <a:lstStyle>
            <a:lvl1pPr marL="0" indent="0">
              <a:lnSpc>
                <a:spcPct val="100000"/>
              </a:lnSpc>
              <a:buNone/>
              <a:defRPr sz="5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15" name="Picture 14"/>
          <p:cNvPicPr>
            <a:picLocks noChangeAspect="1"/>
          </p:cNvPicPr>
          <p:nvPr userDrawn="1"/>
        </p:nvPicPr>
        <p:blipFill>
          <a:blip r:embed="rId4"/>
          <a:stretch>
            <a:fillRect/>
          </a:stretch>
        </p:blipFill>
        <p:spPr>
          <a:xfrm>
            <a:off x="1039284" y="3973980"/>
            <a:ext cx="2133600" cy="139700"/>
          </a:xfrm>
          <a:prstGeom prst="rect">
            <a:avLst/>
          </a:prstGeom>
        </p:spPr>
      </p:pic>
    </p:spTree>
    <p:extLst>
      <p:ext uri="{BB962C8B-B14F-4D97-AF65-F5344CB8AC3E}">
        <p14:creationId xmlns:p14="http://schemas.microsoft.com/office/powerpoint/2010/main" val="412238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0"/>
            <a:ext cx="10912883"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879074" y="2320239"/>
            <a:ext cx="10929485" cy="3810086"/>
          </a:xfrm>
          <a:prstGeom prst="rect">
            <a:avLst/>
          </a:prstGeom>
        </p:spPr>
        <p:txBody>
          <a:bodyPr/>
          <a:lstStyle>
            <a:lvl1pPr marL="342900" indent="-342900">
              <a:buFont typeface="Lucida Grande"/>
              <a:buChar char="&gt;"/>
              <a:defRPr sz="2400" b="0" i="0" baseline="0">
                <a:solidFill>
                  <a:srgbClr val="E8D3A2"/>
                </a:solidFill>
                <a:latin typeface="Open Sans Light"/>
                <a:cs typeface="Open Sans Light"/>
              </a:defRPr>
            </a:lvl1pPr>
            <a:lvl2pPr>
              <a:defRPr sz="2000" b="0" i="0" baseline="0">
                <a:solidFill>
                  <a:srgbClr val="E8D3A2"/>
                </a:solidFill>
                <a:latin typeface="Open Sans Light"/>
                <a:cs typeface="Open Sans Light"/>
              </a:defRPr>
            </a:lvl2pPr>
            <a:lvl3pPr marL="1143000" indent="-228600">
              <a:buSzPct val="100000"/>
              <a:buFont typeface="Lucida Grande"/>
              <a:buChar char="&gt;"/>
              <a:defRPr sz="1800" b="0" i="0" baseline="0">
                <a:solidFill>
                  <a:srgbClr val="E8D3A2"/>
                </a:solidFill>
                <a:latin typeface="Open Sans Light"/>
                <a:cs typeface="Open Sans Light"/>
              </a:defRPr>
            </a:lvl3pPr>
            <a:lvl4pPr>
              <a:defRPr sz="1600" b="0" i="0" baseline="0">
                <a:solidFill>
                  <a:srgbClr val="E8D3A2"/>
                </a:solidFill>
                <a:latin typeface="Open Sans Light"/>
                <a:cs typeface="Open Sans Light"/>
              </a:defRPr>
            </a:lvl4pPr>
            <a:lvl5pPr marL="2057400" indent="-228600">
              <a:buFont typeface="Lucida Grande"/>
              <a:buChar char="&gt;"/>
              <a:defRPr sz="1400" b="0" i="0" baseline="0">
                <a:solidFill>
                  <a:srgbClr val="E8D3A2"/>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895676" y="1730667"/>
            <a:ext cx="10912883" cy="411171"/>
          </a:xfrm>
          <a:prstGeom prst="rect">
            <a:avLst/>
          </a:prstGeom>
        </p:spPr>
        <p:txBody>
          <a:bodyPr>
            <a:noAutofit/>
          </a:bodyPr>
          <a:lstStyle>
            <a:lvl1pPr marL="0" indent="0">
              <a:lnSpc>
                <a:spcPct val="90000"/>
              </a:lnSpc>
              <a:buNone/>
              <a:defRPr sz="2400" b="0" i="0" baseline="0">
                <a:solidFill>
                  <a:srgbClr val="E8D3A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1022351" y="1364404"/>
            <a:ext cx="1471708" cy="96361"/>
          </a:xfrm>
          <a:prstGeom prst="rect">
            <a:avLst/>
          </a:prstGeom>
        </p:spPr>
      </p:pic>
      <p:pic>
        <p:nvPicPr>
          <p:cNvPr id="7" name="Picture 6"/>
          <p:cNvPicPr>
            <a:picLocks noChangeAspect="1"/>
          </p:cNvPicPr>
          <p:nvPr userDrawn="1"/>
        </p:nvPicPr>
        <p:blipFill>
          <a:blip r:embed="rId3"/>
          <a:stretch>
            <a:fillRect/>
          </a:stretch>
        </p:blipFill>
        <p:spPr>
          <a:xfrm>
            <a:off x="8331201" y="6354234"/>
            <a:ext cx="3386667" cy="266700"/>
          </a:xfrm>
          <a:prstGeom prst="rect">
            <a:avLst/>
          </a:prstGeom>
        </p:spPr>
      </p:pic>
    </p:spTree>
    <p:extLst>
      <p:ext uri="{BB962C8B-B14F-4D97-AF65-F5344CB8AC3E}">
        <p14:creationId xmlns:p14="http://schemas.microsoft.com/office/powerpoint/2010/main" val="368417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33006F"/>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8553" y="5945854"/>
            <a:ext cx="1828800" cy="923544"/>
          </a:xfrm>
          <a:prstGeom prst="rect">
            <a:avLst/>
          </a:prstGeom>
        </p:spPr>
      </p:pic>
      <p:sp>
        <p:nvSpPr>
          <p:cNvPr id="3" name="Text Placeholder 5"/>
          <p:cNvSpPr>
            <a:spLocks noGrp="1"/>
          </p:cNvSpPr>
          <p:nvPr>
            <p:ph type="body" sz="quarter" idx="10" hasCustomPrompt="1"/>
          </p:nvPr>
        </p:nvSpPr>
        <p:spPr>
          <a:xfrm>
            <a:off x="895676" y="371510"/>
            <a:ext cx="10912883"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879073" y="1736726"/>
            <a:ext cx="10769275" cy="4015497"/>
          </a:xfrm>
          <a:prstGeom prst="rect">
            <a:avLst/>
          </a:prstGeom>
        </p:spPr>
        <p:txBody>
          <a:bodyPr/>
          <a:lstStyle>
            <a:lvl1pPr marL="342900" indent="-342900">
              <a:buFont typeface="Lucida Grande"/>
              <a:buChar char="&gt;"/>
              <a:defRPr sz="2400" b="0" i="0" baseline="0">
                <a:solidFill>
                  <a:schemeClr val="bg1"/>
                </a:solidFill>
                <a:latin typeface="Open Sans Light"/>
                <a:cs typeface="Open Sans Light"/>
              </a:defRPr>
            </a:lvl1pPr>
            <a:lvl2pPr>
              <a:defRPr sz="2000" b="0" i="0" baseline="0">
                <a:solidFill>
                  <a:schemeClr val="bg1"/>
                </a:solidFill>
                <a:latin typeface="Open Sans Light"/>
                <a:cs typeface="Open Sans Light"/>
              </a:defRPr>
            </a:lvl2pPr>
            <a:lvl3pPr marL="1143000" indent="-228600">
              <a:buSzPct val="100000"/>
              <a:buFont typeface="Lucida Grande"/>
              <a:buChar char="&gt;"/>
              <a:defRPr sz="1800" b="0" i="0" baseline="0">
                <a:solidFill>
                  <a:schemeClr val="bg1"/>
                </a:solidFill>
                <a:latin typeface="Open Sans Light"/>
                <a:cs typeface="Open Sans Light"/>
              </a:defRPr>
            </a:lvl3pPr>
            <a:lvl4pPr>
              <a:defRPr sz="1600" b="0" i="0" baseline="0">
                <a:solidFill>
                  <a:schemeClr val="bg1"/>
                </a:solidFill>
                <a:latin typeface="Open Sans Light"/>
                <a:cs typeface="Open Sans Light"/>
              </a:defRPr>
            </a:lvl4pPr>
            <a:lvl5pPr marL="2057400" indent="-228600">
              <a:buFont typeface="Lucida Grande"/>
              <a:buChar char="&gt;"/>
              <a:defRPr sz="1400" b="0" i="0" baseline="0">
                <a:solidFill>
                  <a:schemeClr val="bg1"/>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3"/>
          <a:stretch>
            <a:fillRect/>
          </a:stretch>
        </p:blipFill>
        <p:spPr>
          <a:xfrm>
            <a:off x="1022351" y="1364404"/>
            <a:ext cx="1471708" cy="96361"/>
          </a:xfrm>
          <a:prstGeom prst="rect">
            <a:avLst/>
          </a:prstGeom>
        </p:spPr>
      </p:pic>
    </p:spTree>
    <p:extLst>
      <p:ext uri="{BB962C8B-B14F-4D97-AF65-F5344CB8AC3E}">
        <p14:creationId xmlns:p14="http://schemas.microsoft.com/office/powerpoint/2010/main" val="1353305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723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342874" rtl="0" eaLnBrk="1" latinLnBrk="0" hangingPunct="1">
        <a:spcBef>
          <a:spcPct val="0"/>
        </a:spcBef>
        <a:buNone/>
        <a:defRPr sz="3300" kern="1200">
          <a:solidFill>
            <a:schemeClr val="tx1"/>
          </a:solidFill>
          <a:latin typeface="+mj-lt"/>
          <a:ea typeface="+mj-ea"/>
          <a:cs typeface="+mj-cs"/>
        </a:defRPr>
      </a:lvl1pPr>
    </p:titleStyle>
    <p:bodyStyle>
      <a:lvl1pPr marL="257156" indent="-257156" algn="l" defTabSz="342874" rtl="0" eaLnBrk="1" latinLnBrk="0" hangingPunct="1">
        <a:spcBef>
          <a:spcPct val="20000"/>
        </a:spcBef>
        <a:buFont typeface="Arial"/>
        <a:buChar char="•"/>
        <a:defRPr sz="2400" kern="1200">
          <a:solidFill>
            <a:schemeClr val="tx1"/>
          </a:solidFill>
          <a:latin typeface="+mn-lt"/>
          <a:ea typeface="+mn-ea"/>
          <a:cs typeface="+mn-cs"/>
        </a:defRPr>
      </a:lvl1pPr>
      <a:lvl2pPr marL="557171" indent="-214297" algn="l" defTabSz="342874" rtl="0" eaLnBrk="1" latinLnBrk="0" hangingPunct="1">
        <a:spcBef>
          <a:spcPct val="20000"/>
        </a:spcBef>
        <a:buFont typeface="Arial"/>
        <a:buChar char="–"/>
        <a:defRPr sz="2100" kern="1200">
          <a:solidFill>
            <a:schemeClr val="tx1"/>
          </a:solidFill>
          <a:latin typeface="+mn-lt"/>
          <a:ea typeface="+mn-ea"/>
          <a:cs typeface="+mn-cs"/>
        </a:defRPr>
      </a:lvl2pPr>
      <a:lvl3pPr marL="857187" indent="-171438" algn="l" defTabSz="342874" rtl="0" eaLnBrk="1" latinLnBrk="0" hangingPunct="1">
        <a:spcBef>
          <a:spcPct val="20000"/>
        </a:spcBef>
        <a:buFont typeface="Arial"/>
        <a:buChar char="•"/>
        <a:defRPr sz="1800" kern="1200">
          <a:solidFill>
            <a:schemeClr val="tx1"/>
          </a:solidFill>
          <a:latin typeface="+mn-lt"/>
          <a:ea typeface="+mn-ea"/>
          <a:cs typeface="+mn-cs"/>
        </a:defRPr>
      </a:lvl3pPr>
      <a:lvl4pPr marL="1200061" indent="-171438" algn="l" defTabSz="342874" rtl="0" eaLnBrk="1" latinLnBrk="0" hangingPunct="1">
        <a:spcBef>
          <a:spcPct val="20000"/>
        </a:spcBef>
        <a:buFont typeface="Arial"/>
        <a:buChar char="–"/>
        <a:defRPr sz="1500" kern="1200">
          <a:solidFill>
            <a:schemeClr val="tx1"/>
          </a:solidFill>
          <a:latin typeface="+mn-lt"/>
          <a:ea typeface="+mn-ea"/>
          <a:cs typeface="+mn-cs"/>
        </a:defRPr>
      </a:lvl4pPr>
      <a:lvl5pPr marL="1542935" indent="-171438" algn="l" defTabSz="342874" rtl="0" eaLnBrk="1" latinLnBrk="0" hangingPunct="1">
        <a:spcBef>
          <a:spcPct val="20000"/>
        </a:spcBef>
        <a:buFont typeface="Arial"/>
        <a:buChar char="»"/>
        <a:defRPr sz="1500" kern="1200">
          <a:solidFill>
            <a:schemeClr val="tx1"/>
          </a:solidFill>
          <a:latin typeface="+mn-lt"/>
          <a:ea typeface="+mn-ea"/>
          <a:cs typeface="+mn-cs"/>
        </a:defRPr>
      </a:lvl5pPr>
      <a:lvl6pPr marL="1885810" indent="-171438" algn="l" defTabSz="342874" rtl="0" eaLnBrk="1" latinLnBrk="0" hangingPunct="1">
        <a:spcBef>
          <a:spcPct val="20000"/>
        </a:spcBef>
        <a:buFont typeface="Arial"/>
        <a:buChar char="•"/>
        <a:defRPr sz="1500" kern="1200">
          <a:solidFill>
            <a:schemeClr val="tx1"/>
          </a:solidFill>
          <a:latin typeface="+mn-lt"/>
          <a:ea typeface="+mn-ea"/>
          <a:cs typeface="+mn-cs"/>
        </a:defRPr>
      </a:lvl6pPr>
      <a:lvl7pPr marL="2228683" indent="-171438" algn="l" defTabSz="342874"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4" rtl="0" eaLnBrk="1" latinLnBrk="0" hangingPunct="1">
        <a:spcBef>
          <a:spcPct val="20000"/>
        </a:spcBef>
        <a:buFont typeface="Arial"/>
        <a:buChar char="•"/>
        <a:defRPr sz="1500" kern="1200">
          <a:solidFill>
            <a:schemeClr val="tx1"/>
          </a:solidFill>
          <a:latin typeface="+mn-lt"/>
          <a:ea typeface="+mn-ea"/>
          <a:cs typeface="+mn-cs"/>
        </a:defRPr>
      </a:lvl8pPr>
      <a:lvl9pPr marL="2914434" indent="-171438" algn="l" defTabSz="34287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74" rtl="0" eaLnBrk="1" latinLnBrk="0" hangingPunct="1">
        <a:defRPr sz="1351" kern="1200">
          <a:solidFill>
            <a:schemeClr val="tx1"/>
          </a:solidFill>
          <a:latin typeface="+mn-lt"/>
          <a:ea typeface="+mn-ea"/>
          <a:cs typeface="+mn-cs"/>
        </a:defRPr>
      </a:lvl1pPr>
      <a:lvl2pPr marL="342874" algn="l" defTabSz="342874" rtl="0" eaLnBrk="1" latinLnBrk="0" hangingPunct="1">
        <a:defRPr sz="1351" kern="1200">
          <a:solidFill>
            <a:schemeClr val="tx1"/>
          </a:solidFill>
          <a:latin typeface="+mn-lt"/>
          <a:ea typeface="+mn-ea"/>
          <a:cs typeface="+mn-cs"/>
        </a:defRPr>
      </a:lvl2pPr>
      <a:lvl3pPr marL="685750" algn="l" defTabSz="342874" rtl="0" eaLnBrk="1" latinLnBrk="0" hangingPunct="1">
        <a:defRPr sz="1351" kern="1200">
          <a:solidFill>
            <a:schemeClr val="tx1"/>
          </a:solidFill>
          <a:latin typeface="+mn-lt"/>
          <a:ea typeface="+mn-ea"/>
          <a:cs typeface="+mn-cs"/>
        </a:defRPr>
      </a:lvl3pPr>
      <a:lvl4pPr marL="1028624" algn="l" defTabSz="342874" rtl="0" eaLnBrk="1" latinLnBrk="0" hangingPunct="1">
        <a:defRPr sz="1351" kern="1200">
          <a:solidFill>
            <a:schemeClr val="tx1"/>
          </a:solidFill>
          <a:latin typeface="+mn-lt"/>
          <a:ea typeface="+mn-ea"/>
          <a:cs typeface="+mn-cs"/>
        </a:defRPr>
      </a:lvl4pPr>
      <a:lvl5pPr marL="1371498" algn="l" defTabSz="342874" rtl="0" eaLnBrk="1" latinLnBrk="0" hangingPunct="1">
        <a:defRPr sz="1351" kern="1200">
          <a:solidFill>
            <a:schemeClr val="tx1"/>
          </a:solidFill>
          <a:latin typeface="+mn-lt"/>
          <a:ea typeface="+mn-ea"/>
          <a:cs typeface="+mn-cs"/>
        </a:defRPr>
      </a:lvl5pPr>
      <a:lvl6pPr marL="1714372" algn="l" defTabSz="342874" rtl="0" eaLnBrk="1" latinLnBrk="0" hangingPunct="1">
        <a:defRPr sz="1351" kern="1200">
          <a:solidFill>
            <a:schemeClr val="tx1"/>
          </a:solidFill>
          <a:latin typeface="+mn-lt"/>
          <a:ea typeface="+mn-ea"/>
          <a:cs typeface="+mn-cs"/>
        </a:defRPr>
      </a:lvl6pPr>
      <a:lvl7pPr marL="2057247" algn="l" defTabSz="342874" rtl="0" eaLnBrk="1" latinLnBrk="0" hangingPunct="1">
        <a:defRPr sz="1351" kern="1200">
          <a:solidFill>
            <a:schemeClr val="tx1"/>
          </a:solidFill>
          <a:latin typeface="+mn-lt"/>
          <a:ea typeface="+mn-ea"/>
          <a:cs typeface="+mn-cs"/>
        </a:defRPr>
      </a:lvl7pPr>
      <a:lvl8pPr marL="2400120" algn="l" defTabSz="342874" rtl="0" eaLnBrk="1" latinLnBrk="0" hangingPunct="1">
        <a:defRPr sz="1351" kern="1200">
          <a:solidFill>
            <a:schemeClr val="tx1"/>
          </a:solidFill>
          <a:latin typeface="+mn-lt"/>
          <a:ea typeface="+mn-ea"/>
          <a:cs typeface="+mn-cs"/>
        </a:defRPr>
      </a:lvl8pPr>
      <a:lvl9pPr marL="2742994" algn="l" defTabSz="342874"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213677"/>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773124" y="6212954"/>
            <a:ext cx="3753585" cy="24182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415925" y="576928"/>
            <a:ext cx="9360149" cy="513715"/>
          </a:xfrm>
          <a:prstGeom prst="rect">
            <a:avLst/>
          </a:prstGeom>
        </p:spPr>
        <p:txBody>
          <a:bodyPr wrap="square" lIns="0" tIns="0" rIns="0" bIns="0">
            <a:spAutoFit/>
          </a:bodyPr>
          <a:lstStyle>
            <a:lvl1pPr>
              <a:defRPr sz="2550" b="1" i="0">
                <a:solidFill>
                  <a:srgbClr val="E8D2A1"/>
                </a:solidFill>
                <a:latin typeface="Calibri"/>
                <a:cs typeface="Calibri"/>
              </a:defRPr>
            </a:lvl1pPr>
          </a:lstStyle>
          <a:p>
            <a:endParaRPr/>
          </a:p>
        </p:txBody>
      </p:sp>
      <p:sp>
        <p:nvSpPr>
          <p:cNvPr id="3" name="Holder 3"/>
          <p:cNvSpPr>
            <a:spLocks noGrp="1"/>
          </p:cNvSpPr>
          <p:nvPr>
            <p:ph type="body" idx="1"/>
          </p:nvPr>
        </p:nvSpPr>
        <p:spPr>
          <a:xfrm>
            <a:off x="515876" y="2436356"/>
            <a:ext cx="11160247" cy="1854200"/>
          </a:xfrm>
          <a:prstGeom prst="rect">
            <a:avLst/>
          </a:prstGeom>
        </p:spPr>
        <p:txBody>
          <a:bodyPr wrap="square" lIns="0" tIns="0" rIns="0" bIns="0">
            <a:spAutoFit/>
          </a:bodyPr>
          <a:lstStyle>
            <a:lvl1pPr>
              <a:defRPr sz="2400" b="0" i="0">
                <a:solidFill>
                  <a:srgbClr val="4A2D83"/>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94456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hyperlink" Target="https://www.washington.edu/research/" TargetMode="External"/><Relationship Id="rId4" Type="http://schemas.openxmlformats.org/officeDocument/2006/relationships/hyperlink" Target="https://www.tacoma.uw.edu/or"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washington.edu/research/" TargetMode="External"/><Relationship Id="rId3" Type="http://schemas.openxmlformats.org/officeDocument/2006/relationships/hyperlink" Target="https://www.washington.edu/research/pi-resources-quick-start/" TargetMode="External"/><Relationship Id="rId7" Type="http://schemas.openxmlformats.org/officeDocument/2006/relationships/hyperlink" Target="https://www.tacoma.uw.edu/or" TargetMode="External"/><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hyperlink" Target="https://www.washington.edu/research/compliance/responsible-conduct-of-research-rcrtraining/rcr-training-instructions/" TargetMode="External"/><Relationship Id="rId5" Type="http://schemas.openxmlformats.org/officeDocument/2006/relationships/hyperlink" Target="https://www.washington.edu/research/required-training/faculty-grants-management/" TargetMode="External"/><Relationship Id="rId4" Type="http://schemas.openxmlformats.org/officeDocument/2006/relationships/hyperlink" Target="https://www.washington.edu/research/myresearch-lifecycl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acoma.uw.edu/or" TargetMode="External"/><Relationship Id="rId2" Type="http://schemas.openxmlformats.org/officeDocument/2006/relationships/hyperlink" Target="https://www.washington.edu/undergradresearch/"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aascu.org/" TargetMode="External"/><Relationship Id="rId3" Type="http://schemas.openxmlformats.org/officeDocument/2006/relationships/image" Target="../media/image51.svg"/><Relationship Id="rId7" Type="http://schemas.openxmlformats.org/officeDocument/2006/relationships/hyperlink" Target="https://guides.lib.uw.edu/research/fdo" TargetMode="External"/><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hyperlink" Target="https://cfr.gifts.uw.edu/Opportunities/search?_gl=1*hr961f*_ga*MTk3ODM3NDQ1My4xNjk2MzYyNDIy*_ga_3T65WK0BM8*MTcwNTYxNDM3My43MS4wLjE3MDU2MTQzNzMuMC4wLjA.*_ga_JLHM9WH4JV*MTcwNTYxNDM3My43OC4wLjE3MDU2MTQzNzMuMC4wLjA." TargetMode="External"/><Relationship Id="rId5" Type="http://schemas.openxmlformats.org/officeDocument/2006/relationships/hyperlink" Target="https://www.washington.edu/cfr/faculty/" TargetMode="Externa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hyperlink" Target="mailto:yokofur@uw.edu" TargetMode="External"/><Relationship Id="rId2" Type="http://schemas.openxmlformats.org/officeDocument/2006/relationships/hyperlink" Target="mailto:cgreen@uw.edu" TargetMode="External"/><Relationship Id="rId1" Type="http://schemas.openxmlformats.org/officeDocument/2006/relationships/slideLayout" Target="../slideLayouts/slideLayout8.xml"/><Relationship Id="rId6" Type="http://schemas.openxmlformats.org/officeDocument/2006/relationships/hyperlink" Target="https://www.tacoma.uw.edu/or" TargetMode="External"/><Relationship Id="rId5" Type="http://schemas.openxmlformats.org/officeDocument/2006/relationships/hyperlink" Target="mailto:uwtor@uw.edu" TargetMode="External"/><Relationship Id="rId4" Type="http://schemas.openxmlformats.org/officeDocument/2006/relationships/hyperlink" Target="mailto:kurlie@uw.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tacoma.uw.edu/home/about-university-washington-tacoma"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tacoma.uw.edu/or/faculty-research-profiles" TargetMode="External"/><Relationship Id="rId2" Type="http://schemas.openxmlformats.org/officeDocument/2006/relationships/hyperlink" Target="mailto:uwtor@uw.edu" TargetMode="External"/><Relationship Id="rId1" Type="http://schemas.openxmlformats.org/officeDocument/2006/relationships/slideLayout" Target="../slideLayouts/slideLayout6.xml"/><Relationship Id="rId4" Type="http://schemas.openxmlformats.org/officeDocument/2006/relationships/hyperlink" Target="https://www.tacoma.uw.edu/or/faculty-research-profil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mailto:UWTOR@uw.edu" TargetMode="Externa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hyperlink" Target="https://www.tacoma.uw.edu/or/proposal-submission" TargetMode="External"/><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312" y="1904886"/>
            <a:ext cx="7042597" cy="1717836"/>
          </a:xfrm>
        </p:spPr>
        <p:txBody>
          <a:bodyPr>
            <a:normAutofit fontScale="92500" lnSpcReduction="20000"/>
          </a:bodyPr>
          <a:lstStyle/>
          <a:p>
            <a:r>
              <a:rPr lang="en-US" sz="4000" dirty="0"/>
              <a:t>UW Tacoma</a:t>
            </a:r>
          </a:p>
          <a:p>
            <a:r>
              <a:rPr lang="en-US" sz="4000" dirty="0"/>
              <a:t>Finding Funding for Research &amp; Scholarship</a:t>
            </a:r>
          </a:p>
        </p:txBody>
      </p:sp>
      <p:sp>
        <p:nvSpPr>
          <p:cNvPr id="4" name="TextBox 3"/>
          <p:cNvSpPr txBox="1"/>
          <p:nvPr/>
        </p:nvSpPr>
        <p:spPr>
          <a:xfrm>
            <a:off x="4227003" y="4581508"/>
            <a:ext cx="679241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8D3A2"/>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D3A2"/>
                </a:solidFill>
                <a:effectLst/>
                <a:uLnTx/>
                <a:uFillTx/>
                <a:latin typeface="Calibri"/>
                <a:ea typeface="+mn-ea"/>
                <a:cs typeface="+mn-cs"/>
              </a:rPr>
              <a:t> </a:t>
            </a:r>
          </a:p>
        </p:txBody>
      </p:sp>
      <p:sp>
        <p:nvSpPr>
          <p:cNvPr id="3" name="TextBox 2"/>
          <p:cNvSpPr txBox="1"/>
          <p:nvPr/>
        </p:nvSpPr>
        <p:spPr>
          <a:xfrm rot="19834445">
            <a:off x="282719" y="609627"/>
            <a:ext cx="2522678"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8D3A2"/>
                </a:solidFill>
                <a:effectLst/>
                <a:uLnTx/>
                <a:uFillTx/>
                <a:latin typeface="Calibri"/>
                <a:ea typeface="+mn-ea"/>
                <a:cs typeface="+mn-cs"/>
              </a:rPr>
              <a:t>Interdisciplinary</a:t>
            </a:r>
          </a:p>
        </p:txBody>
      </p:sp>
      <p:sp>
        <p:nvSpPr>
          <p:cNvPr id="5" name="TextBox 4"/>
          <p:cNvSpPr txBox="1"/>
          <p:nvPr/>
        </p:nvSpPr>
        <p:spPr>
          <a:xfrm rot="20918501">
            <a:off x="5853953" y="3619900"/>
            <a:ext cx="224465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8D3A2"/>
                </a:solidFill>
                <a:effectLst/>
                <a:uLnTx/>
                <a:uFillTx/>
                <a:latin typeface="Calibri"/>
                <a:ea typeface="+mn-ea"/>
                <a:cs typeface="+mn-cs"/>
              </a:rPr>
              <a:t>Urban Serving</a:t>
            </a:r>
          </a:p>
        </p:txBody>
      </p:sp>
      <p:sp>
        <p:nvSpPr>
          <p:cNvPr id="6" name="TextBox 5"/>
          <p:cNvSpPr txBox="1"/>
          <p:nvPr/>
        </p:nvSpPr>
        <p:spPr>
          <a:xfrm rot="1215052">
            <a:off x="8128523" y="663890"/>
            <a:ext cx="319189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8D3A2"/>
                </a:solidFill>
                <a:effectLst/>
                <a:uLnTx/>
                <a:uFillTx/>
                <a:latin typeface="Calibri"/>
                <a:ea typeface="+mn-ea"/>
                <a:cs typeface="+mn-cs"/>
              </a:rPr>
              <a:t>Community Engaged</a:t>
            </a:r>
          </a:p>
        </p:txBody>
      </p:sp>
      <p:sp>
        <p:nvSpPr>
          <p:cNvPr id="7" name="TextBox 6"/>
          <p:cNvSpPr txBox="1"/>
          <p:nvPr/>
        </p:nvSpPr>
        <p:spPr>
          <a:xfrm rot="584199">
            <a:off x="3799042" y="4474545"/>
            <a:ext cx="2080185"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8D3A2"/>
                </a:solidFill>
                <a:effectLst/>
                <a:uLnTx/>
                <a:uFillTx/>
                <a:latin typeface="Calibri"/>
                <a:ea typeface="+mn-ea"/>
                <a:cs typeface="+mn-cs"/>
              </a:rPr>
              <a:t>Social Justice</a:t>
            </a:r>
          </a:p>
        </p:txBody>
      </p:sp>
      <p:sp>
        <p:nvSpPr>
          <p:cNvPr id="8" name="TextBox 7"/>
          <p:cNvSpPr txBox="1"/>
          <p:nvPr/>
        </p:nvSpPr>
        <p:spPr>
          <a:xfrm rot="903462">
            <a:off x="290318" y="4945652"/>
            <a:ext cx="3395225"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8D3A2"/>
                </a:solidFill>
                <a:effectLst/>
                <a:uLnTx/>
                <a:uFillTx/>
                <a:latin typeface="Calibri"/>
                <a:ea typeface="+mn-ea"/>
                <a:cs typeface="+mn-cs"/>
              </a:rPr>
              <a:t>Use Inspired Research</a:t>
            </a:r>
          </a:p>
        </p:txBody>
      </p:sp>
      <p:sp>
        <p:nvSpPr>
          <p:cNvPr id="9" name="TextBox 8"/>
          <p:cNvSpPr txBox="1"/>
          <p:nvPr/>
        </p:nvSpPr>
        <p:spPr>
          <a:xfrm>
            <a:off x="4140818" y="837156"/>
            <a:ext cx="355706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8D3A2"/>
                </a:solidFill>
                <a:effectLst/>
                <a:uLnTx/>
                <a:uFillTx/>
                <a:latin typeface="Calibri"/>
                <a:ea typeface="+mn-ea"/>
                <a:cs typeface="+mn-cs"/>
              </a:rPr>
              <a:t>Public Impact Research</a:t>
            </a:r>
          </a:p>
        </p:txBody>
      </p:sp>
      <p:sp>
        <p:nvSpPr>
          <p:cNvPr id="10" name="TextBox 9"/>
          <p:cNvSpPr txBox="1"/>
          <p:nvPr/>
        </p:nvSpPr>
        <p:spPr>
          <a:xfrm rot="18937926">
            <a:off x="8540412" y="2914583"/>
            <a:ext cx="385361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8D3A2"/>
                </a:solidFill>
                <a:effectLst/>
                <a:uLnTx/>
                <a:uFillTx/>
                <a:latin typeface="Calibri"/>
                <a:ea typeface="+mn-ea"/>
                <a:cs typeface="+mn-cs"/>
              </a:rPr>
              <a:t>Basic &amp; Applied Research</a:t>
            </a:r>
          </a:p>
        </p:txBody>
      </p:sp>
      <p:sp>
        <p:nvSpPr>
          <p:cNvPr id="11" name="TextBox 10"/>
          <p:cNvSpPr txBox="1"/>
          <p:nvPr/>
        </p:nvSpPr>
        <p:spPr>
          <a:xfrm rot="541196">
            <a:off x="6749956" y="4945652"/>
            <a:ext cx="358822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8D3A2"/>
                </a:solidFill>
                <a:effectLst/>
                <a:uLnTx/>
                <a:uFillTx/>
                <a:latin typeface="Calibri"/>
                <a:ea typeface="+mn-ea"/>
                <a:cs typeface="+mn-cs"/>
              </a:rPr>
              <a:t>Scholarship of Teaching</a:t>
            </a:r>
          </a:p>
        </p:txBody>
      </p:sp>
      <p:sp>
        <p:nvSpPr>
          <p:cNvPr id="12" name="TextBox 11"/>
          <p:cNvSpPr txBox="1"/>
          <p:nvPr/>
        </p:nvSpPr>
        <p:spPr>
          <a:xfrm>
            <a:off x="5573486" y="6068292"/>
            <a:ext cx="379084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8D3A2"/>
                </a:solidFill>
                <a:effectLst/>
                <a:uLnTx/>
                <a:uFillTx/>
                <a:latin typeface="Calibri"/>
                <a:ea typeface="+mn-ea"/>
                <a:cs typeface="+mn-cs"/>
              </a:rPr>
              <a:t>Undergraduate Research</a:t>
            </a:r>
          </a:p>
        </p:txBody>
      </p:sp>
      <p:sp>
        <p:nvSpPr>
          <p:cNvPr id="13" name="TextBox 12"/>
          <p:cNvSpPr txBox="1"/>
          <p:nvPr/>
        </p:nvSpPr>
        <p:spPr>
          <a:xfrm rot="1620917">
            <a:off x="7423741" y="1992028"/>
            <a:ext cx="144590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8D3A2"/>
                </a:solidFill>
                <a:effectLst/>
                <a:uLnTx/>
                <a:uFillTx/>
                <a:latin typeface="Calibri"/>
                <a:ea typeface="+mn-ea"/>
                <a:cs typeface="+mn-cs"/>
              </a:rPr>
              <a:t>Inclusive</a:t>
            </a: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2073AA-0AB3-C4A3-FB67-A63943196DA8}"/>
              </a:ext>
            </a:extLst>
          </p:cNvPr>
          <p:cNvPicPr>
            <a:picLocks noChangeAspect="1"/>
          </p:cNvPicPr>
          <p:nvPr/>
        </p:nvPicPr>
        <p:blipFill>
          <a:blip r:embed="rId2"/>
          <a:stretch>
            <a:fillRect/>
          </a:stretch>
        </p:blipFill>
        <p:spPr>
          <a:xfrm>
            <a:off x="0" y="0"/>
            <a:ext cx="8875059" cy="6858000"/>
          </a:xfrm>
          <a:prstGeom prst="rect">
            <a:avLst/>
          </a:prstGeom>
        </p:spPr>
      </p:pic>
      <p:sp>
        <p:nvSpPr>
          <p:cNvPr id="3" name="TextBox 2">
            <a:extLst>
              <a:ext uri="{FF2B5EF4-FFF2-40B4-BE49-F238E27FC236}">
                <a16:creationId xmlns:a16="http://schemas.microsoft.com/office/drawing/2014/main" id="{5391410A-4EA7-1B30-B288-5EED8264E8AA}"/>
              </a:ext>
            </a:extLst>
          </p:cNvPr>
          <p:cNvSpPr txBox="1"/>
          <p:nvPr/>
        </p:nvSpPr>
        <p:spPr>
          <a:xfrm>
            <a:off x="0" y="712447"/>
            <a:ext cx="3632405"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006F"/>
                </a:solidFill>
                <a:effectLst/>
                <a:uLnTx/>
                <a:uFillTx/>
                <a:latin typeface="Calibri" panose="020F0502020204030204" pitchFamily="34" charset="0"/>
                <a:ea typeface="+mn-ea"/>
                <a:cs typeface="Calibri" panose="020F0502020204030204" pitchFamily="34" charset="0"/>
              </a:rPr>
              <a:t>The Research Life Cycle</a:t>
            </a:r>
          </a:p>
        </p:txBody>
      </p:sp>
      <p:pic>
        <p:nvPicPr>
          <p:cNvPr id="8" name="Picture 7">
            <a:extLst>
              <a:ext uri="{FF2B5EF4-FFF2-40B4-BE49-F238E27FC236}">
                <a16:creationId xmlns:a16="http://schemas.microsoft.com/office/drawing/2014/main" id="{900DEC69-B90C-2E79-F035-19CD5AE914B5}"/>
              </a:ext>
            </a:extLst>
          </p:cNvPr>
          <p:cNvPicPr>
            <a:picLocks noChangeAspect="1"/>
          </p:cNvPicPr>
          <p:nvPr/>
        </p:nvPicPr>
        <p:blipFill>
          <a:blip r:embed="rId3"/>
          <a:stretch>
            <a:fillRect/>
          </a:stretch>
        </p:blipFill>
        <p:spPr>
          <a:xfrm>
            <a:off x="7515791" y="1726052"/>
            <a:ext cx="4095750" cy="4229100"/>
          </a:xfrm>
          <a:prstGeom prst="rect">
            <a:avLst/>
          </a:prstGeom>
        </p:spPr>
      </p:pic>
      <p:sp>
        <p:nvSpPr>
          <p:cNvPr id="9" name="TextBox 8">
            <a:extLst>
              <a:ext uri="{FF2B5EF4-FFF2-40B4-BE49-F238E27FC236}">
                <a16:creationId xmlns:a16="http://schemas.microsoft.com/office/drawing/2014/main" id="{1EC5469B-94E4-7F02-234A-F1CD4404C41B}"/>
              </a:ext>
            </a:extLst>
          </p:cNvPr>
          <p:cNvSpPr txBox="1"/>
          <p:nvPr/>
        </p:nvSpPr>
        <p:spPr>
          <a:xfrm>
            <a:off x="6685897" y="827122"/>
            <a:ext cx="558520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006F"/>
                </a:solidFill>
                <a:effectLst/>
                <a:uLnTx/>
                <a:uFillTx/>
                <a:latin typeface="Calibri" panose="020F0502020204030204" pitchFamily="34" charset="0"/>
                <a:ea typeface="+mn-ea"/>
                <a:cs typeface="Calibri" panose="020F0502020204030204" pitchFamily="34" charset="0"/>
              </a:rPr>
              <a:t>Where do award-related activities take place for external sponsored programs?</a:t>
            </a:r>
          </a:p>
        </p:txBody>
      </p:sp>
      <p:sp>
        <p:nvSpPr>
          <p:cNvPr id="10" name="TextBox 9">
            <a:extLst>
              <a:ext uri="{FF2B5EF4-FFF2-40B4-BE49-F238E27FC236}">
                <a16:creationId xmlns:a16="http://schemas.microsoft.com/office/drawing/2014/main" id="{C446456C-F05B-9D18-22B6-EDC8FA252DCA}"/>
              </a:ext>
            </a:extLst>
          </p:cNvPr>
          <p:cNvSpPr txBox="1"/>
          <p:nvPr/>
        </p:nvSpPr>
        <p:spPr>
          <a:xfrm>
            <a:off x="11227360" y="2161776"/>
            <a:ext cx="93449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3006F"/>
                </a:solidFill>
                <a:effectLst/>
                <a:uLnTx/>
                <a:uFillTx/>
                <a:latin typeface="Calibri" panose="020F0502020204030204" pitchFamily="34" charset="0"/>
                <a:ea typeface="+mn-ea"/>
                <a:cs typeface="Calibri" panose="020F0502020204030204" pitchFamily="34" charset="0"/>
              </a:rPr>
              <a:t>OSP</a:t>
            </a:r>
          </a:p>
        </p:txBody>
      </p:sp>
      <p:sp>
        <p:nvSpPr>
          <p:cNvPr id="11" name="TextBox 10">
            <a:extLst>
              <a:ext uri="{FF2B5EF4-FFF2-40B4-BE49-F238E27FC236}">
                <a16:creationId xmlns:a16="http://schemas.microsoft.com/office/drawing/2014/main" id="{0F53DCBC-8F17-B82D-A180-5245E4282822}"/>
              </a:ext>
            </a:extLst>
          </p:cNvPr>
          <p:cNvSpPr txBox="1"/>
          <p:nvPr/>
        </p:nvSpPr>
        <p:spPr>
          <a:xfrm>
            <a:off x="11257504" y="4111450"/>
            <a:ext cx="93449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3006F"/>
                </a:solidFill>
                <a:effectLst/>
                <a:uLnTx/>
                <a:uFillTx/>
                <a:latin typeface="Calibri" panose="020F0502020204030204" pitchFamily="34" charset="0"/>
                <a:ea typeface="+mn-ea"/>
                <a:cs typeface="Calibri" panose="020F0502020204030204" pitchFamily="34" charset="0"/>
              </a:rPr>
              <a:t>GCA</a:t>
            </a:r>
          </a:p>
        </p:txBody>
      </p:sp>
      <p:sp>
        <p:nvSpPr>
          <p:cNvPr id="4" name="TextBox 3">
            <a:extLst>
              <a:ext uri="{FF2B5EF4-FFF2-40B4-BE49-F238E27FC236}">
                <a16:creationId xmlns:a16="http://schemas.microsoft.com/office/drawing/2014/main" id="{A30EC8FF-A65B-5371-73D3-CAB3E2FE6818}"/>
              </a:ext>
            </a:extLst>
          </p:cNvPr>
          <p:cNvSpPr txBox="1"/>
          <p:nvPr/>
        </p:nvSpPr>
        <p:spPr>
          <a:xfrm>
            <a:off x="6898982" y="5991954"/>
            <a:ext cx="5159040"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006F"/>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UWS Office of Research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40000"/>
                    <a:lumOff val="6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https://www.washington.edu/research/</a:t>
            </a:r>
            <a:endParaRPr kumimoji="0" lang="en-US" sz="2400" b="0" i="0" u="none" strike="noStrike" kern="1200" cap="none" spc="0" normalizeH="0" baseline="0" noProof="0" dirty="0">
              <a:ln>
                <a:noFill/>
              </a:ln>
              <a:solidFill>
                <a:schemeClr val="tx1">
                  <a:lumMod val="40000"/>
                  <a:lumOff val="60000"/>
                </a:schemeClr>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006F"/>
              </a:solidFill>
              <a:effectLst/>
              <a:uLnTx/>
              <a:uFillTx/>
              <a:latin typeface="Calibri"/>
              <a:ea typeface="+mn-ea"/>
              <a:cs typeface="+mn-cs"/>
            </a:endParaRPr>
          </a:p>
        </p:txBody>
      </p:sp>
    </p:spTree>
    <p:extLst>
      <p:ext uri="{BB962C8B-B14F-4D97-AF65-F5344CB8AC3E}">
        <p14:creationId xmlns:p14="http://schemas.microsoft.com/office/powerpoint/2010/main" val="18142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47E3DC-BF45-CC2D-7597-AE0F147306F1}"/>
              </a:ext>
            </a:extLst>
          </p:cNvPr>
          <p:cNvPicPr>
            <a:picLocks noChangeAspect="1"/>
          </p:cNvPicPr>
          <p:nvPr/>
        </p:nvPicPr>
        <p:blipFill>
          <a:blip r:embed="rId2"/>
          <a:stretch>
            <a:fillRect/>
          </a:stretch>
        </p:blipFill>
        <p:spPr>
          <a:xfrm>
            <a:off x="8782570" y="0"/>
            <a:ext cx="3379414" cy="2542499"/>
          </a:xfrm>
          <a:prstGeom prst="rect">
            <a:avLst/>
          </a:prstGeom>
        </p:spPr>
      </p:pic>
      <p:sp>
        <p:nvSpPr>
          <p:cNvPr id="2" name="TextBox 1">
            <a:extLst>
              <a:ext uri="{FF2B5EF4-FFF2-40B4-BE49-F238E27FC236}">
                <a16:creationId xmlns:a16="http://schemas.microsoft.com/office/drawing/2014/main" id="{AE7E14CA-679A-DEDD-CF72-9C49BF706940}"/>
              </a:ext>
            </a:extLst>
          </p:cNvPr>
          <p:cNvSpPr txBox="1"/>
          <p:nvPr/>
        </p:nvSpPr>
        <p:spPr>
          <a:xfrm>
            <a:off x="989355" y="2907380"/>
            <a:ext cx="9592306"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0026"/>
                </a:solidFill>
                <a:effectLst/>
                <a:uLnTx/>
                <a:uFillTx/>
                <a:latin typeface="Calibri"/>
                <a:ea typeface="+mn-ea"/>
                <a:cs typeface="+mn-cs"/>
              </a:rPr>
              <a:t>PI quick start – including required PI Grant Management 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40000"/>
                    <a:lumOff val="60000"/>
                  </a:scheme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https://www.washington.edu/research/pi-resources-quick-start/</a:t>
            </a:r>
            <a:endParaRPr kumimoji="0" lang="en-US" sz="2400" b="0" i="0" u="none" strike="noStrike" kern="1200" cap="none" spc="0" normalizeH="0" baseline="0" noProof="0" dirty="0">
              <a:ln>
                <a:noFill/>
              </a:ln>
              <a:solidFill>
                <a:schemeClr val="tx1">
                  <a:lumMod val="40000"/>
                  <a:lumOff val="60000"/>
                </a:scheme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4265A42C-8ADB-2223-5145-18E910752F18}"/>
              </a:ext>
            </a:extLst>
          </p:cNvPr>
          <p:cNvSpPr txBox="1"/>
          <p:nvPr/>
        </p:nvSpPr>
        <p:spPr>
          <a:xfrm>
            <a:off x="218722" y="234176"/>
            <a:ext cx="9203289" cy="230832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006F"/>
                </a:solidFill>
                <a:effectLst/>
                <a:uLnTx/>
                <a:uFillTx/>
                <a:latin typeface="Calibri"/>
                <a:ea typeface="+mn-ea"/>
                <a:cs typeface="+mn-cs"/>
              </a:rPr>
              <a:t>External Funding from Sponsored Programs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006F"/>
                </a:solidFill>
                <a:effectLst/>
                <a:uLnTx/>
                <a:uFillTx/>
                <a:latin typeface="Calibri"/>
                <a:ea typeface="+mn-ea"/>
                <a:cs typeface="+mn-cs"/>
              </a:rPr>
              <a:t>					</a:t>
            </a:r>
            <a:r>
              <a:rPr kumimoji="0" lang="en-US" sz="2800" b="1" i="0" u="none" strike="noStrike" kern="1200" cap="none" spc="0" normalizeH="0" baseline="0" noProof="0" dirty="0">
                <a:ln>
                  <a:noFill/>
                </a:ln>
                <a:solidFill>
                  <a:srgbClr val="FF0000"/>
                </a:solidFill>
                <a:effectLst/>
                <a:uLnTx/>
                <a:uFillTx/>
                <a:latin typeface="Calibri"/>
                <a:ea typeface="+mn-ea"/>
                <a:cs typeface="+mn-cs"/>
              </a:rPr>
              <a:t>TRAINING REQUIRED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006F"/>
                </a:solidFill>
                <a:effectLst/>
                <a:uLnTx/>
                <a:uFillTx/>
                <a:latin typeface="Calibri"/>
                <a:ea typeface="+mn-ea"/>
                <a:cs typeface="+mn-cs"/>
              </a:rPr>
              <a:t>Resources for finding funding,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006F"/>
                </a:solidFill>
                <a:effectLst/>
                <a:uLnTx/>
                <a:uFillTx/>
                <a:latin typeface="Calibri"/>
                <a:ea typeface="+mn-ea"/>
                <a:cs typeface="+mn-cs"/>
              </a:rPr>
              <a:t>	writing proposals &amp;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006F"/>
                </a:solidFill>
                <a:effectLst/>
                <a:uLnTx/>
                <a:uFillTx/>
                <a:latin typeface="Calibri"/>
                <a:ea typeface="+mn-ea"/>
                <a:cs typeface="+mn-cs"/>
              </a:rPr>
              <a:t>		managing grants through the whole </a:t>
            </a:r>
            <a:r>
              <a:rPr kumimoji="0" lang="en-US" sz="2800" b="1" i="0" u="none" strike="noStrike" kern="1200" cap="none" spc="0" normalizeH="0" baseline="0" noProof="0" dirty="0">
                <a:ln>
                  <a:noFill/>
                </a:ln>
                <a:solidFill>
                  <a:srgbClr val="33006F"/>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Research Lifecycle</a:t>
            </a:r>
            <a:endParaRPr kumimoji="0" lang="en-US" sz="2800" b="1" i="0" u="none" strike="noStrike" kern="1200" cap="none" spc="0" normalizeH="0" baseline="0" noProof="0" dirty="0">
              <a:ln>
                <a:noFill/>
              </a:ln>
              <a:solidFill>
                <a:srgbClr val="33006F"/>
              </a:solidFill>
              <a:effectLst/>
              <a:uLnTx/>
              <a:uFillTx/>
              <a:latin typeface="Calibri"/>
              <a:ea typeface="+mn-ea"/>
              <a:cs typeface="+mn-cs"/>
            </a:endParaRPr>
          </a:p>
        </p:txBody>
      </p:sp>
      <p:sp>
        <p:nvSpPr>
          <p:cNvPr id="4" name="Oval 3">
            <a:extLst>
              <a:ext uri="{FF2B5EF4-FFF2-40B4-BE49-F238E27FC236}">
                <a16:creationId xmlns:a16="http://schemas.microsoft.com/office/drawing/2014/main" id="{86E1D5BF-37DD-B8C9-8BBF-9652971B7050}"/>
              </a:ext>
            </a:extLst>
          </p:cNvPr>
          <p:cNvSpPr/>
          <p:nvPr/>
        </p:nvSpPr>
        <p:spPr>
          <a:xfrm>
            <a:off x="520171" y="2565727"/>
            <a:ext cx="10530673" cy="148186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D3A2"/>
              </a:solidFill>
              <a:effectLst/>
              <a:uLnTx/>
              <a:uFillTx/>
              <a:latin typeface="Calibri"/>
              <a:ea typeface="+mn-ea"/>
              <a:cs typeface="+mn-cs"/>
            </a:endParaRPr>
          </a:p>
        </p:txBody>
      </p:sp>
      <p:sp>
        <p:nvSpPr>
          <p:cNvPr id="8" name="TextBox 7">
            <a:extLst>
              <a:ext uri="{FF2B5EF4-FFF2-40B4-BE49-F238E27FC236}">
                <a16:creationId xmlns:a16="http://schemas.microsoft.com/office/drawing/2014/main" id="{61C41DE6-3517-C086-C0CC-B3D16DC618BD}"/>
              </a:ext>
            </a:extLst>
          </p:cNvPr>
          <p:cNvSpPr txBox="1"/>
          <p:nvPr/>
        </p:nvSpPr>
        <p:spPr>
          <a:xfrm>
            <a:off x="166765" y="4939165"/>
            <a:ext cx="9203288"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lumMod val="40000"/>
                    <a:lumOff val="60000"/>
                  </a:srgb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https://www.washington.edu/research/required-training/faculty-grants-management/</a:t>
            </a:r>
            <a:endParaRPr kumimoji="0" lang="en-US" sz="1800" b="0" i="0" u="none" strike="noStrike" kern="1200" cap="none" spc="0" normalizeH="0" baseline="0" noProof="0" dirty="0">
              <a:ln>
                <a:noFill/>
              </a:ln>
              <a:solidFill>
                <a:srgbClr val="33006F">
                  <a:lumMod val="40000"/>
                  <a:lumOff val="60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D0CE2D2-E81B-E37A-BFD8-F9586C2D4430}"/>
              </a:ext>
            </a:extLst>
          </p:cNvPr>
          <p:cNvSpPr txBox="1"/>
          <p:nvPr/>
        </p:nvSpPr>
        <p:spPr>
          <a:xfrm>
            <a:off x="166765" y="5755399"/>
            <a:ext cx="11995219"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lumMod val="40000"/>
                    <a:lumOff val="60000"/>
                  </a:srgbClr>
                </a:solidFill>
                <a:effectLst/>
                <a:uLnTx/>
                <a:uFillTx/>
                <a:latin typeface="Calibri"/>
                <a:ea typeface="+mn-ea"/>
                <a:cs typeface="+mn-cs"/>
                <a:hlinkClick r:id="rId6">
                  <a:extLst>
                    <a:ext uri="{A12FA001-AC4F-418D-AE19-62706E023703}">
                      <ahyp:hlinkClr xmlns:ahyp="http://schemas.microsoft.com/office/drawing/2018/hyperlinkcolor" val="tx"/>
                    </a:ext>
                  </a:extLst>
                </a:hlinkClick>
              </a:rPr>
              <a:t>https://www.washington.edu/research/compliance/responsible-conduct-of-research-rcrtraining/rcr-training-instructions/</a:t>
            </a:r>
            <a:endParaRPr kumimoji="0" lang="en-US" sz="1800" b="0" i="0" u="none" strike="noStrike" kern="1200" cap="none" spc="0" normalizeH="0" baseline="0" noProof="0" dirty="0">
              <a:ln>
                <a:noFill/>
              </a:ln>
              <a:solidFill>
                <a:srgbClr val="33006F">
                  <a:lumMod val="40000"/>
                  <a:lumOff val="60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F3C9F141-A30C-628C-260C-BB62928A649B}"/>
              </a:ext>
            </a:extLst>
          </p:cNvPr>
          <p:cNvSpPr txBox="1"/>
          <p:nvPr/>
        </p:nvSpPr>
        <p:spPr>
          <a:xfrm>
            <a:off x="166765" y="4262357"/>
            <a:ext cx="251222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006F"/>
                </a:solidFill>
                <a:effectLst/>
                <a:uLnTx/>
                <a:uFillTx/>
                <a:latin typeface="Calibri"/>
                <a:ea typeface="+mn-ea"/>
                <a:cs typeface="+mn-cs"/>
              </a:rPr>
              <a:t>Required Training:</a:t>
            </a:r>
          </a:p>
        </p:txBody>
      </p:sp>
      <p:sp>
        <p:nvSpPr>
          <p:cNvPr id="12" name="TextBox 11">
            <a:extLst>
              <a:ext uri="{FF2B5EF4-FFF2-40B4-BE49-F238E27FC236}">
                <a16:creationId xmlns:a16="http://schemas.microsoft.com/office/drawing/2014/main" id="{7491A9D8-5026-2967-9719-EAC5103C6CE6}"/>
              </a:ext>
            </a:extLst>
          </p:cNvPr>
          <p:cNvSpPr txBox="1"/>
          <p:nvPr/>
        </p:nvSpPr>
        <p:spPr>
          <a:xfrm>
            <a:off x="166765" y="5461178"/>
            <a:ext cx="53754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006F"/>
                </a:solidFill>
                <a:effectLst/>
                <a:uLnTx/>
                <a:uFillTx/>
                <a:latin typeface="Calibri"/>
                <a:ea typeface="+mn-ea"/>
                <a:cs typeface="+mn-cs"/>
              </a:rPr>
              <a:t>Responsible Conduct of Research Compliance Training </a:t>
            </a:r>
          </a:p>
        </p:txBody>
      </p:sp>
      <p:sp>
        <p:nvSpPr>
          <p:cNvPr id="13" name="TextBox 12">
            <a:extLst>
              <a:ext uri="{FF2B5EF4-FFF2-40B4-BE49-F238E27FC236}">
                <a16:creationId xmlns:a16="http://schemas.microsoft.com/office/drawing/2014/main" id="{4AA6B3C2-C9A7-8283-06BC-A8D9D0D11635}"/>
              </a:ext>
            </a:extLst>
          </p:cNvPr>
          <p:cNvSpPr txBox="1"/>
          <p:nvPr/>
        </p:nvSpPr>
        <p:spPr>
          <a:xfrm>
            <a:off x="166765" y="4661923"/>
            <a:ext cx="37458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006F"/>
                </a:solidFill>
                <a:effectLst/>
                <a:uLnTx/>
                <a:uFillTx/>
                <a:latin typeface="Calibri"/>
                <a:ea typeface="+mn-ea"/>
                <a:cs typeface="+mn-cs"/>
              </a:rPr>
              <a:t>Grants Management for Investigators</a:t>
            </a:r>
          </a:p>
        </p:txBody>
      </p:sp>
      <p:sp>
        <p:nvSpPr>
          <p:cNvPr id="9" name="TextBox 8">
            <a:extLst>
              <a:ext uri="{FF2B5EF4-FFF2-40B4-BE49-F238E27FC236}">
                <a16:creationId xmlns:a16="http://schemas.microsoft.com/office/drawing/2014/main" id="{B62654DA-AEC6-E0FF-F949-9DF08E23DD7A}"/>
              </a:ext>
            </a:extLst>
          </p:cNvPr>
          <p:cNvSpPr txBox="1"/>
          <p:nvPr/>
        </p:nvSpPr>
        <p:spPr>
          <a:xfrm>
            <a:off x="2738345" y="6153902"/>
            <a:ext cx="609432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hlinkClick r:id="rId7">
                  <a:extLst>
                    <a:ext uri="{A12FA001-AC4F-418D-AE19-62706E023703}">
                      <ahyp:hlinkClr xmlns:ahyp="http://schemas.microsoft.com/office/drawing/2018/hyperlinkcolor" val="tx"/>
                    </a:ext>
                  </a:extLst>
                </a:hlinkClick>
              </a:rPr>
              <a:t>UWS Office of Research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40000"/>
                    <a:lumOff val="60000"/>
                  </a:schemeClr>
                </a:solidFill>
                <a:effectLst/>
                <a:uLnTx/>
                <a:uFillTx/>
                <a:latin typeface="Calibri"/>
                <a:ea typeface="+mn-ea"/>
                <a:cs typeface="+mn-cs"/>
                <a:hlinkClick r:id="rId8">
                  <a:extLst>
                    <a:ext uri="{A12FA001-AC4F-418D-AE19-62706E023703}">
                      <ahyp:hlinkClr xmlns:ahyp="http://schemas.microsoft.com/office/drawing/2018/hyperlinkcolor" val="tx"/>
                    </a:ext>
                  </a:extLst>
                </a:hlinkClick>
              </a:rPr>
              <a:t>https://www.washington.edu/research/</a:t>
            </a:r>
            <a:endParaRPr kumimoji="0" lang="en-US" sz="1800" b="0" i="0" u="none" strike="noStrike" kern="1200" cap="none" spc="0" normalizeH="0" baseline="0" noProof="0" dirty="0">
              <a:ln>
                <a:noFill/>
              </a:ln>
              <a:solidFill>
                <a:schemeClr val="tx1">
                  <a:lumMod val="40000"/>
                  <a:lumOff val="60000"/>
                </a:schemeClr>
              </a:solidFill>
              <a:effectLst/>
              <a:uLnTx/>
              <a:uFillTx/>
              <a:latin typeface="Calibri"/>
              <a:ea typeface="+mn-ea"/>
              <a:cs typeface="+mn-cs"/>
            </a:endParaRPr>
          </a:p>
        </p:txBody>
      </p:sp>
    </p:spTree>
    <p:extLst>
      <p:ext uri="{BB962C8B-B14F-4D97-AF65-F5344CB8AC3E}">
        <p14:creationId xmlns:p14="http://schemas.microsoft.com/office/powerpoint/2010/main" val="181456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AB098F-3E7C-A658-2EA6-F28A83349605}"/>
              </a:ext>
            </a:extLst>
          </p:cNvPr>
          <p:cNvSpPr txBox="1">
            <a:spLocks/>
          </p:cNvSpPr>
          <p:nvPr/>
        </p:nvSpPr>
        <p:spPr>
          <a:xfrm>
            <a:off x="319668" y="0"/>
            <a:ext cx="11552663" cy="542890"/>
          </a:xfr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3006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Funding Sources for Research &amp; Scholarship</a:t>
            </a:r>
          </a:p>
        </p:txBody>
      </p:sp>
      <p:sp>
        <p:nvSpPr>
          <p:cNvPr id="3" name="Text Placeholder 2">
            <a:extLst>
              <a:ext uri="{FF2B5EF4-FFF2-40B4-BE49-F238E27FC236}">
                <a16:creationId xmlns:a16="http://schemas.microsoft.com/office/drawing/2014/main" id="{6B11AD55-18A9-E9E1-51F3-C82F2BF58910}"/>
              </a:ext>
            </a:extLst>
          </p:cNvPr>
          <p:cNvSpPr txBox="1">
            <a:spLocks/>
          </p:cNvSpPr>
          <p:nvPr/>
        </p:nvSpPr>
        <p:spPr>
          <a:xfrm>
            <a:off x="388339" y="687620"/>
            <a:ext cx="11713945" cy="4986097"/>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Wingdings" charset="2"/>
              <a:buChar char="v"/>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Departmental Funding Opportunities – Professional Development Funds &amp; other Dept. funds</a:t>
            </a:r>
          </a:p>
          <a:p>
            <a:pPr marL="457200" marR="0" lvl="1" indent="0" algn="l" defTabSz="457200" rtl="0" eaLnBrk="1" fontAlgn="auto" latinLnBrk="0" hangingPunct="1">
              <a:lnSpc>
                <a:spcPct val="100000"/>
              </a:lnSpc>
              <a:spcBef>
                <a:spcPts val="0"/>
              </a:spcBef>
              <a:spcAft>
                <a:spcPts val="0"/>
              </a:spcAft>
              <a:buClrTx/>
              <a:buSzTx/>
              <a:buFont typeface="Wingdings" charset="2"/>
              <a:buChar char="v"/>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UWT Internal funding</a:t>
            </a:r>
          </a:p>
          <a:p>
            <a:pPr marL="914400" marR="0" lvl="2" indent="0" algn="l" defTabSz="457200" rtl="0" eaLnBrk="1" fontAlgn="auto" latinLnBrk="0" hangingPunct="1">
              <a:lnSpc>
                <a:spcPct val="100000"/>
              </a:lnSpc>
              <a:spcBef>
                <a:spcPts val="0"/>
              </a:spcBef>
              <a:spcAft>
                <a:spcPts val="0"/>
              </a:spcAft>
              <a:buClrTx/>
              <a:buSzTx/>
              <a:buFont typeface="Wingdings" charset="2"/>
              <a:buChar char="u"/>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Endowment Funding for Research &amp; Scholarship – varies annually - RAC</a:t>
            </a:r>
          </a:p>
          <a:p>
            <a:pPr marL="914400" marR="0" lvl="2" indent="0" algn="l" defTabSz="457200" rtl="0" eaLnBrk="1" fontAlgn="auto" latinLnBrk="0" hangingPunct="1">
              <a:lnSpc>
                <a:spcPct val="100000"/>
              </a:lnSpc>
              <a:spcBef>
                <a:spcPts val="0"/>
              </a:spcBef>
              <a:spcAft>
                <a:spcPts val="0"/>
              </a:spcAft>
              <a:buClrTx/>
              <a:buSzTx/>
              <a:buFont typeface="Wingdings" charset="2"/>
              <a:buChar char="u"/>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Community Partnerships - Office of Community Partnerships</a:t>
            </a:r>
          </a:p>
          <a:p>
            <a:pPr marL="457200" marR="0" lvl="1" indent="0" algn="l" defTabSz="457200" rtl="0" eaLnBrk="1" fontAlgn="auto" latinLnBrk="0" hangingPunct="1">
              <a:lnSpc>
                <a:spcPct val="100000"/>
              </a:lnSpc>
              <a:spcBef>
                <a:spcPts val="0"/>
              </a:spcBef>
              <a:spcAft>
                <a:spcPts val="0"/>
              </a:spcAft>
              <a:buClrTx/>
              <a:buSzTx/>
              <a:buFont typeface="Wingdings" charset="2"/>
              <a:buChar char="v"/>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UW Internal Funding Opportunities</a:t>
            </a:r>
          </a:p>
          <a:p>
            <a:pPr marL="914400" marR="0" lvl="2" indent="0" algn="l" defTabSz="457200" rtl="0" eaLnBrk="1" fontAlgn="auto" latinLnBrk="0" hangingPunct="1">
              <a:lnSpc>
                <a:spcPct val="100000"/>
              </a:lnSpc>
              <a:spcBef>
                <a:spcPts val="0"/>
              </a:spcBef>
              <a:spcAft>
                <a:spcPts val="0"/>
              </a:spcAft>
              <a:buClrTx/>
              <a:buSzTx/>
              <a:buFont typeface="Wingdings" charset="2"/>
              <a:buChar char="u"/>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Royalty Research Fund – proposals submitted thru OSP; workshops twice a year </a:t>
            </a:r>
          </a:p>
          <a:p>
            <a:pPr marL="914400" marR="0" lvl="2" indent="0" algn="l" defTabSz="457200" rtl="0" eaLnBrk="1" fontAlgn="auto" latinLnBrk="0" hangingPunct="1">
              <a:lnSpc>
                <a:spcPct val="100000"/>
              </a:lnSpc>
              <a:spcBef>
                <a:spcPts val="0"/>
              </a:spcBef>
              <a:spcAft>
                <a:spcPts val="0"/>
              </a:spcAft>
              <a:buClrTx/>
              <a:buSzTx/>
              <a:buFont typeface="Wingdings" charset="2"/>
              <a:buChar char="u"/>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Office of Global Affairs</a:t>
            </a:r>
          </a:p>
          <a:p>
            <a:pPr marL="914400" marR="0" lvl="2" indent="0" algn="l" defTabSz="457200" rtl="0" eaLnBrk="1" fontAlgn="auto" latinLnBrk="0" hangingPunct="1">
              <a:lnSpc>
                <a:spcPct val="100000"/>
              </a:lnSpc>
              <a:spcBef>
                <a:spcPts val="0"/>
              </a:spcBef>
              <a:spcAft>
                <a:spcPts val="0"/>
              </a:spcAft>
              <a:buClrTx/>
              <a:buSzTx/>
              <a:buFont typeface="Wingdings" charset="2"/>
              <a:buChar char="u"/>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Simpson Center for the Humanities</a:t>
            </a:r>
          </a:p>
          <a:p>
            <a:pPr marL="914400" marR="0" lvl="2" indent="0" algn="l" defTabSz="457200" rtl="0" eaLnBrk="1" fontAlgn="auto" latinLnBrk="0" hangingPunct="1">
              <a:lnSpc>
                <a:spcPct val="100000"/>
              </a:lnSpc>
              <a:spcBef>
                <a:spcPts val="0"/>
              </a:spcBef>
              <a:spcAft>
                <a:spcPts val="0"/>
              </a:spcAft>
              <a:buClrTx/>
              <a:buSzTx/>
              <a:buFont typeface="Wingdings" charset="2"/>
              <a:buChar char="u"/>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Population Health Initiative</a:t>
            </a:r>
          </a:p>
          <a:p>
            <a:pPr marL="914400" marR="0" lvl="2" indent="0" algn="l" defTabSz="457200" rtl="0" eaLnBrk="1" fontAlgn="auto" latinLnBrk="0" hangingPunct="1">
              <a:lnSpc>
                <a:spcPct val="100000"/>
              </a:lnSpc>
              <a:spcBef>
                <a:spcPts val="0"/>
              </a:spcBef>
              <a:spcAft>
                <a:spcPts val="0"/>
              </a:spcAft>
              <a:buClrTx/>
              <a:buSzTx/>
              <a:buFont typeface="Wingdings" charset="2"/>
              <a:buChar char="u"/>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EarthLab Innovation Grants</a:t>
            </a:r>
          </a:p>
          <a:p>
            <a:pPr marL="914400" marR="0" lvl="2" indent="0" algn="l" defTabSz="457200" rtl="0" eaLnBrk="1" fontAlgn="auto" latinLnBrk="0" hangingPunct="1">
              <a:lnSpc>
                <a:spcPct val="100000"/>
              </a:lnSpc>
              <a:spcBef>
                <a:spcPts val="0"/>
              </a:spcBef>
              <a:spcAft>
                <a:spcPts val="0"/>
              </a:spcAft>
              <a:buClrTx/>
              <a:buSzTx/>
              <a:buFont typeface="Wingdings" charset="2"/>
              <a:buChar char="u"/>
              <a:tabLst/>
              <a:defRPr/>
            </a:pPr>
            <a:r>
              <a:rPr lang="en-US" sz="2000" b="1" dirty="0">
                <a:solidFill>
                  <a:srgbClr val="110026"/>
                </a:solidFill>
                <a:latin typeface="Open Sans Light" panose="020B0306030504020204" pitchFamily="34" charset="0"/>
                <a:ea typeface="Open Sans Light" panose="020B0306030504020204" pitchFamily="34" charset="0"/>
                <a:cs typeface="Open Sans Light" panose="020B0306030504020204" pitchFamily="34" charset="0"/>
              </a:rPr>
              <a:t>SEED-AI Grants</a:t>
            </a:r>
            <a:endPar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914400" marR="0" lvl="2" indent="0" algn="l" defTabSz="457200" rtl="0" eaLnBrk="1" fontAlgn="auto" latinLnBrk="0" hangingPunct="1">
              <a:lnSpc>
                <a:spcPct val="100000"/>
              </a:lnSpc>
              <a:spcBef>
                <a:spcPts val="0"/>
              </a:spcBef>
              <a:spcAft>
                <a:spcPts val="0"/>
              </a:spcAft>
              <a:buClrTx/>
              <a:buSzTx/>
              <a:buFont typeface="Wingdings" charset="2"/>
              <a:buChar char="u"/>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Co-Motion</a:t>
            </a:r>
          </a:p>
          <a:p>
            <a:pPr marL="457200" marR="0" lvl="1" indent="0" algn="l" defTabSz="457200" rtl="0" eaLnBrk="1" fontAlgn="auto" latinLnBrk="0" hangingPunct="1">
              <a:lnSpc>
                <a:spcPct val="100000"/>
              </a:lnSpc>
              <a:spcBef>
                <a:spcPts val="0"/>
              </a:spcBef>
              <a:spcAft>
                <a:spcPts val="0"/>
              </a:spcAft>
              <a:buClrTx/>
              <a:buSzTx/>
              <a:buFont typeface="Wingdings" charset="2"/>
              <a:buChar char="v"/>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Limited Submission Opportunities (LSO) – internal selection process for external grants</a:t>
            </a:r>
          </a:p>
          <a:p>
            <a:pPr marL="457200" marR="0" lvl="1" indent="0" algn="l" defTabSz="457200" rtl="0" eaLnBrk="1" fontAlgn="auto" latinLnBrk="0" hangingPunct="1">
              <a:lnSpc>
                <a:spcPct val="100000"/>
              </a:lnSpc>
              <a:spcBef>
                <a:spcPts val="0"/>
              </a:spcBef>
              <a:spcAft>
                <a:spcPts val="0"/>
              </a:spcAft>
              <a:buClrTx/>
              <a:buSzTx/>
              <a:buFont typeface="Wingdings" charset="2"/>
              <a:buChar char="v"/>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Externally Funded Sponsored Research Opportunities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(NSF, NIH, NEH, Dept. of Education, etc.)</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1" i="0" u="none" strike="noStrike" kern="1200" cap="none" spc="0" normalizeH="0" baseline="0" noProof="0" dirty="0">
                <a:ln>
                  <a:noFill/>
                </a:ln>
                <a:solidFill>
                  <a:srgbClr val="11002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Foundation &amp; Gifts – UWT Advancement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4" name="TextBox 3">
            <a:extLst>
              <a:ext uri="{FF2B5EF4-FFF2-40B4-BE49-F238E27FC236}">
                <a16:creationId xmlns:a16="http://schemas.microsoft.com/office/drawing/2014/main" id="{8FF383BB-1E23-C908-8C1B-495009AA76BB}"/>
              </a:ext>
            </a:extLst>
          </p:cNvPr>
          <p:cNvSpPr txBox="1"/>
          <p:nvPr/>
        </p:nvSpPr>
        <p:spPr>
          <a:xfrm>
            <a:off x="1312825" y="5892769"/>
            <a:ext cx="8195642" cy="89255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rPr>
              <a:t>Resources to Support Undergraduate Research at UW</a:t>
            </a:r>
            <a:r>
              <a:rPr kumimoji="0" lang="en-US" sz="1800" b="1"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006F">
                    <a:lumMod val="40000"/>
                    <a:lumOff val="60000"/>
                  </a:srgb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https://www.washington.edu/undergradresearch/</a:t>
            </a:r>
            <a:endPar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04BA9DE-86A5-AAE1-79F7-B3C84F25770D}"/>
              </a:ext>
            </a:extLst>
          </p:cNvPr>
          <p:cNvSpPr txBox="1"/>
          <p:nvPr/>
        </p:nvSpPr>
        <p:spPr>
          <a:xfrm>
            <a:off x="1565875" y="518955"/>
            <a:ext cx="877708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(UWT Office of Research - </a:t>
            </a:r>
            <a:r>
              <a:rPr kumimoji="0" lang="en-US" sz="2800" b="0" i="0" u="none" strike="noStrike" kern="1200" cap="none" spc="0" normalizeH="0" baseline="0" noProof="0" dirty="0">
                <a:ln>
                  <a:noFill/>
                </a:ln>
                <a:solidFill>
                  <a:schemeClr val="tx1">
                    <a:lumMod val="40000"/>
                    <a:lumOff val="60000"/>
                  </a:scheme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https://www.tacoma.uw.edu/or</a:t>
            </a:r>
            <a:r>
              <a:rPr kumimoji="0" lang="en-US" sz="2800" b="0" i="0" u="none" strike="noStrike" kern="1200" cap="none" spc="0" normalizeH="0" baseline="0" noProof="0" dirty="0">
                <a:ln>
                  <a:noFill/>
                </a:ln>
                <a:solidFill>
                  <a:schemeClr val="tx1">
                    <a:lumMod val="40000"/>
                    <a:lumOff val="60000"/>
                  </a:schemeClr>
                </a:solidFill>
                <a:effectLst/>
                <a:uLnTx/>
                <a:uFillTx/>
                <a:latin typeface="Calibri"/>
                <a:ea typeface="+mn-ea"/>
                <a:cs typeface="+mn-cs"/>
              </a:rPr>
              <a:t>)</a:t>
            </a:r>
          </a:p>
        </p:txBody>
      </p:sp>
    </p:spTree>
    <p:extLst>
      <p:ext uri="{BB962C8B-B14F-4D97-AF65-F5344CB8AC3E}">
        <p14:creationId xmlns:p14="http://schemas.microsoft.com/office/powerpoint/2010/main" val="103461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2E00D2-EECA-CB3E-8FAB-BEF366AE92D9}"/>
              </a:ext>
            </a:extLst>
          </p:cNvPr>
          <p:cNvSpPr txBox="1"/>
          <p:nvPr/>
        </p:nvSpPr>
        <p:spPr>
          <a:xfrm>
            <a:off x="3267199" y="5719075"/>
            <a:ext cx="4835939"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hlinkClick r:id="" action="ppaction://noaction">
                  <a:extLst>
                    <a:ext uri="{A12FA001-AC4F-418D-AE19-62706E023703}">
                      <ahyp:hlinkClr xmlns:ahyp="http://schemas.microsoft.com/office/drawing/2018/hyperlinkcolor" val="tx"/>
                    </a:ext>
                  </a:extLst>
                </a:hlinkClick>
              </a:rPr>
              <a:t>UWT Office of Research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lumMod val="40000"/>
                    <a:lumOff val="60000"/>
                  </a:schemeClr>
                </a:solidFill>
                <a:effectLst/>
                <a:uLnTx/>
                <a:uFillTx/>
                <a:latin typeface="Calibri"/>
                <a:ea typeface="+mn-ea"/>
                <a:cs typeface="+mn-cs"/>
                <a:hlinkClick r:id="" action="ppaction://noaction">
                  <a:extLst>
                    <a:ext uri="{A12FA001-AC4F-418D-AE19-62706E023703}">
                      <ahyp:hlinkClr xmlns:ahyp="http://schemas.microsoft.com/office/drawing/2018/hyperlinkcolor" val="tx"/>
                    </a:ext>
                  </a:extLst>
                </a:hlinkClick>
              </a:rPr>
              <a:t>https://www.tacoma.uw.edu/or</a:t>
            </a:r>
            <a:endParaRPr kumimoji="0" lang="en-US" sz="2800" b="0" i="0" u="none" strike="noStrike" kern="1200" cap="none" spc="0" normalizeH="0" baseline="0" noProof="0" dirty="0">
              <a:ln>
                <a:noFill/>
              </a:ln>
              <a:solidFill>
                <a:schemeClr val="tx1">
                  <a:lumMod val="40000"/>
                  <a:lumOff val="60000"/>
                </a:schemeClr>
              </a:solidFill>
              <a:effectLst/>
              <a:uLnTx/>
              <a:uFillTx/>
              <a:latin typeface="Calibri"/>
              <a:ea typeface="+mn-ea"/>
              <a:cs typeface="+mn-cs"/>
            </a:endParaRPr>
          </a:p>
        </p:txBody>
      </p:sp>
      <p:pic>
        <p:nvPicPr>
          <p:cNvPr id="4" name="Graphic 3">
            <a:extLst>
              <a:ext uri="{FF2B5EF4-FFF2-40B4-BE49-F238E27FC236}">
                <a16:creationId xmlns:a16="http://schemas.microsoft.com/office/drawing/2014/main" id="{DCD52DC1-E6B2-01E9-1DC8-F072BFFB4D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341" y="1067887"/>
            <a:ext cx="1428750" cy="495300"/>
          </a:xfrm>
          <a:prstGeom prst="rect">
            <a:avLst/>
          </a:prstGeom>
        </p:spPr>
      </p:pic>
      <p:sp>
        <p:nvSpPr>
          <p:cNvPr id="5" name="TextBox 4">
            <a:extLst>
              <a:ext uri="{FF2B5EF4-FFF2-40B4-BE49-F238E27FC236}">
                <a16:creationId xmlns:a16="http://schemas.microsoft.com/office/drawing/2014/main" id="{E51A7241-A597-1662-562F-E8B40CDEC889}"/>
              </a:ext>
            </a:extLst>
          </p:cNvPr>
          <p:cNvSpPr txBox="1"/>
          <p:nvPr/>
        </p:nvSpPr>
        <p:spPr>
          <a:xfrm>
            <a:off x="2301072" y="838484"/>
            <a:ext cx="7920758"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American Association of State Colleges &amp; Universities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Grants Resource Center</a:t>
            </a:r>
          </a:p>
        </p:txBody>
      </p:sp>
      <p:sp>
        <p:nvSpPr>
          <p:cNvPr id="6" name="TextBox 5">
            <a:extLst>
              <a:ext uri="{FF2B5EF4-FFF2-40B4-BE49-F238E27FC236}">
                <a16:creationId xmlns:a16="http://schemas.microsoft.com/office/drawing/2014/main" id="{A878F70E-A0F0-85DF-0B7E-098178270534}"/>
              </a:ext>
            </a:extLst>
          </p:cNvPr>
          <p:cNvSpPr txBox="1"/>
          <p:nvPr/>
        </p:nvSpPr>
        <p:spPr>
          <a:xfrm>
            <a:off x="2815326" y="15897"/>
            <a:ext cx="656134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006F"/>
                </a:solidFill>
                <a:effectLst/>
                <a:uLnTx/>
                <a:uFillTx/>
                <a:latin typeface="Calibri"/>
                <a:ea typeface="+mn-ea"/>
                <a:cs typeface="+mn-cs"/>
              </a:rPr>
              <a:t>Resources for Finding Funding</a:t>
            </a:r>
          </a:p>
        </p:txBody>
      </p:sp>
      <p:sp>
        <p:nvSpPr>
          <p:cNvPr id="7" name="TextBox 6">
            <a:extLst>
              <a:ext uri="{FF2B5EF4-FFF2-40B4-BE49-F238E27FC236}">
                <a16:creationId xmlns:a16="http://schemas.microsoft.com/office/drawing/2014/main" id="{161584CC-FF5B-7EDA-4075-CE3AA7943F5C}"/>
              </a:ext>
            </a:extLst>
          </p:cNvPr>
          <p:cNvSpPr txBox="1"/>
          <p:nvPr/>
        </p:nvSpPr>
        <p:spPr>
          <a:xfrm>
            <a:off x="2371410" y="2548786"/>
            <a:ext cx="963609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Central Corporate &amp; Foundation Relations Funding Opportunities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Searchable Database</a:t>
            </a:r>
          </a:p>
        </p:txBody>
      </p:sp>
      <p:pic>
        <p:nvPicPr>
          <p:cNvPr id="9" name="Picture 8">
            <a:extLst>
              <a:ext uri="{FF2B5EF4-FFF2-40B4-BE49-F238E27FC236}">
                <a16:creationId xmlns:a16="http://schemas.microsoft.com/office/drawing/2014/main" id="{B02BB4BB-D653-A56B-BAEB-6488AA14179F}"/>
              </a:ext>
            </a:extLst>
          </p:cNvPr>
          <p:cNvPicPr>
            <a:picLocks noChangeAspect="1"/>
          </p:cNvPicPr>
          <p:nvPr/>
        </p:nvPicPr>
        <p:blipFill>
          <a:blip r:embed="rId4"/>
          <a:stretch>
            <a:fillRect/>
          </a:stretch>
        </p:blipFill>
        <p:spPr>
          <a:xfrm>
            <a:off x="184488" y="2818757"/>
            <a:ext cx="2186921" cy="495300"/>
          </a:xfrm>
          <a:prstGeom prst="rect">
            <a:avLst/>
          </a:prstGeom>
        </p:spPr>
      </p:pic>
      <p:sp>
        <p:nvSpPr>
          <p:cNvPr id="10" name="TextBox 9">
            <a:extLst>
              <a:ext uri="{FF2B5EF4-FFF2-40B4-BE49-F238E27FC236}">
                <a16:creationId xmlns:a16="http://schemas.microsoft.com/office/drawing/2014/main" id="{C1553443-9971-4BFE-5692-1E831C3D5459}"/>
              </a:ext>
            </a:extLst>
          </p:cNvPr>
          <p:cNvSpPr txBox="1"/>
          <p:nvPr/>
        </p:nvSpPr>
        <p:spPr>
          <a:xfrm>
            <a:off x="1075174" y="3481789"/>
            <a:ext cx="10932335" cy="2308324"/>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33006F">
                    <a:lumMod val="40000"/>
                    <a:lumOff val="60000"/>
                  </a:srgbClr>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UW Central Corporate &amp; Foundation Relations</a:t>
            </a:r>
            <a:r>
              <a:rPr kumimoji="0" lang="en-US" altLang="en-US" sz="2400" b="0" i="0" u="none" strike="noStrike" kern="1200" cap="none" spc="0" normalizeH="0" baseline="0" noProof="0" dirty="0">
                <a:ln>
                  <a:noFill/>
                </a:ln>
                <a:solidFill>
                  <a:srgbClr val="33006F">
                    <a:lumMod val="40000"/>
                    <a:lumOff val="60000"/>
                  </a:srgbClr>
                </a:solidFill>
                <a:effectLst/>
                <a:uLnTx/>
                <a:uFillTx/>
                <a:latin typeface="Arial" panose="020B0604020202020204" pitchFamily="34" charset="0"/>
                <a:ea typeface="+mn-ea"/>
                <a:cs typeface="+mn-cs"/>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1" u="none" strike="noStrike" kern="1200" cap="none" spc="0" normalizeH="0" baseline="0" noProof="0" dirty="0">
                <a:ln>
                  <a:noFill/>
                </a:ln>
                <a:solidFill>
                  <a:srgbClr val="33006F"/>
                </a:solidFill>
                <a:effectLst/>
                <a:uLnTx/>
                <a:uFillTx/>
                <a:latin typeface="Arial" panose="020B0604020202020204" pitchFamily="34" charset="0"/>
                <a:ea typeface="+mn-ea"/>
                <a:cs typeface="+mn-cs"/>
              </a:rPr>
              <a:t>Central Corporate &amp; Foundation Relations maintains a searchable database: </a:t>
            </a:r>
            <a:r>
              <a:rPr kumimoji="0" lang="en-US" altLang="en-US" sz="2400" b="0" i="1" u="none" strike="noStrike" kern="1200" cap="none" spc="0" normalizeH="0" baseline="0" noProof="0" dirty="0">
                <a:ln>
                  <a:noFill/>
                </a:ln>
                <a:solidFill>
                  <a:srgbClr val="33006F">
                    <a:lumMod val="40000"/>
                    <a:lumOff val="60000"/>
                  </a:srgbClr>
                </a:solidFill>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Central CFR open RFP page</a:t>
            </a:r>
            <a:endParaRPr kumimoji="0" lang="en-US" altLang="en-US" sz="2400" b="0" i="1" u="none" strike="noStrike" kern="1200" cap="none" spc="0" normalizeH="0" baseline="0" noProof="0" dirty="0">
              <a:ln>
                <a:noFill/>
              </a:ln>
              <a:solidFill>
                <a:srgbClr val="33006F">
                  <a:lumMod val="40000"/>
                  <a:lumOff val="60000"/>
                </a:srgbClr>
              </a:solidFill>
              <a:effectLst/>
              <a:uLnTx/>
              <a:uFillTx/>
              <a:latin typeface="Arial" panose="020B0604020202020204" pitchFamily="34" charset="0"/>
              <a:ea typeface="+mn-ea"/>
              <a:cs typeface="+mn-cs"/>
            </a:endParaRPr>
          </a:p>
          <a:p>
            <a:pPr marR="0" lvl="0" algn="l" defTabSz="914400" rtl="0" eaLnBrk="0" fontAlgn="base" latinLnBrk="0" hangingPunct="0">
              <a:lnSpc>
                <a:spcPct val="100000"/>
              </a:lnSpc>
              <a:spcBef>
                <a:spcPct val="0"/>
              </a:spcBef>
              <a:spcAft>
                <a:spcPct val="0"/>
              </a:spcAft>
              <a:buClrTx/>
              <a:buSzTx/>
              <a:tabLst/>
              <a:defRPr/>
            </a:pPr>
            <a:endParaRPr kumimoji="0" lang="en-US" altLang="en-US" sz="2400" b="0" i="1"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mn-cs"/>
            </a:endParaRPr>
          </a:p>
          <a:p>
            <a:pPr marL="285750" lvl="0" indent="-285750" eaLnBrk="0" fontAlgn="base" hangingPunct="0">
              <a:spcBef>
                <a:spcPct val="0"/>
              </a:spcBef>
              <a:spcAft>
                <a:spcPct val="0"/>
              </a:spcAft>
              <a:buFont typeface="Arial" panose="020B0604020202020204" pitchFamily="34" charset="0"/>
              <a:buChar char="•"/>
            </a:pPr>
            <a:r>
              <a:rPr kumimoji="0" lang="en-US" altLang="en-US" sz="24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mn-cs"/>
              </a:rPr>
              <a:t>UW </a:t>
            </a:r>
            <a:r>
              <a:rPr lang="en-US" altLang="en-US" sz="2400" dirty="0">
                <a:solidFill>
                  <a:schemeClr val="tx1">
                    <a:lumMod val="75000"/>
                  </a:schemeClr>
                </a:solidFill>
                <a:latin typeface="Arial" panose="020B0604020202020204" pitchFamily="34" charset="0"/>
              </a:rPr>
              <a:t>Library Foundation Database - </a:t>
            </a:r>
            <a:r>
              <a:rPr lang="en-US" altLang="en-US" sz="2400" dirty="0">
                <a:solidFill>
                  <a:schemeClr val="tx1">
                    <a:lumMod val="40000"/>
                    <a:lumOff val="60000"/>
                  </a:schemeClr>
                </a:solidFill>
                <a:latin typeface="Arial" panose="020B0604020202020204" pitchFamily="34" charset="0"/>
                <a:hlinkClick r:id="rId7">
                  <a:extLst>
                    <a:ext uri="{A12FA001-AC4F-418D-AE19-62706E023703}">
                      <ahyp:hlinkClr xmlns:ahyp="http://schemas.microsoft.com/office/drawing/2018/hyperlinkcolor" val="tx"/>
                    </a:ext>
                  </a:extLst>
                </a:hlinkClick>
              </a:rPr>
              <a:t>https://guides.lib.uw.edu/research/fdo</a:t>
            </a:r>
            <a:endParaRPr lang="en-US" altLang="en-US" sz="2400" dirty="0">
              <a:solidFill>
                <a:schemeClr val="tx1">
                  <a:lumMod val="40000"/>
                  <a:lumOff val="60000"/>
                </a:schemeClr>
              </a:solidFill>
              <a:latin typeface="Arial" panose="020B0604020202020204" pitchFamily="34" charset="0"/>
            </a:endParaRPr>
          </a:p>
          <a:p>
            <a:pPr lvl="0" eaLnBrk="0" fontAlgn="base" hangingPunct="0">
              <a:spcBef>
                <a:spcPct val="0"/>
              </a:spcBef>
              <a:spcAft>
                <a:spcPct val="0"/>
              </a:spcAft>
            </a:pPr>
            <a:endParaRPr kumimoji="0" lang="en-US" altLang="en-US" sz="24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2DFEBE2E-1159-7F3D-1960-5FD1430A6796}"/>
              </a:ext>
            </a:extLst>
          </p:cNvPr>
          <p:cNvSpPr txBox="1"/>
          <p:nvPr/>
        </p:nvSpPr>
        <p:spPr>
          <a:xfrm>
            <a:off x="2371411" y="1737369"/>
            <a:ext cx="3473381"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lumMod val="40000"/>
                    <a:lumOff val="60000"/>
                  </a:srgbClr>
                </a:solidFill>
                <a:effectLst/>
                <a:uLnTx/>
                <a:uFillTx/>
                <a:latin typeface="Calibri"/>
                <a:ea typeface="+mn-ea"/>
                <a:cs typeface="+mn-cs"/>
                <a:hlinkClick r:id="rId8">
                  <a:extLst>
                    <a:ext uri="{A12FA001-AC4F-418D-AE19-62706E023703}">
                      <ahyp:hlinkClr xmlns:ahyp="http://schemas.microsoft.com/office/drawing/2018/hyperlinkcolor" val="tx"/>
                    </a:ext>
                  </a:extLst>
                </a:hlinkClick>
              </a:rPr>
              <a:t>https://aascu.org/</a:t>
            </a:r>
            <a:endParaRPr kumimoji="0" lang="en-US" sz="2800" b="0" i="0" u="none" strike="noStrike" kern="1200" cap="none" spc="0" normalizeH="0" baseline="0" noProof="0" dirty="0">
              <a:ln>
                <a:noFill/>
              </a:ln>
              <a:solidFill>
                <a:srgbClr val="33006F">
                  <a:lumMod val="40000"/>
                  <a:lumOff val="60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006F">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697427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QUESTIONS – Contact the UWT Office of Research</a:t>
            </a:r>
          </a:p>
        </p:txBody>
      </p:sp>
      <p:sp>
        <p:nvSpPr>
          <p:cNvPr id="3" name="Text Placeholder 2"/>
          <p:cNvSpPr>
            <a:spLocks noGrp="1"/>
          </p:cNvSpPr>
          <p:nvPr>
            <p:ph type="body" sz="quarter" idx="11"/>
          </p:nvPr>
        </p:nvSpPr>
        <p:spPr>
          <a:xfrm>
            <a:off x="1845072" y="1180800"/>
            <a:ext cx="8501856" cy="4312107"/>
          </a:xfrm>
        </p:spPr>
        <p:txBody>
          <a:bodyPr/>
          <a:lstStyle/>
          <a:p>
            <a:pPr marL="0" indent="0">
              <a:buNone/>
            </a:pPr>
            <a:endParaRPr lang="en-US" dirty="0"/>
          </a:p>
          <a:p>
            <a:pPr marL="0" indent="0">
              <a:buNone/>
            </a:pPr>
            <a:r>
              <a:rPr lang="en-US" dirty="0"/>
              <a:t>Cheryl Greengrove – Associate Vice Chancellor for Research</a:t>
            </a:r>
          </a:p>
          <a:p>
            <a:pPr marL="0" indent="0">
              <a:buNone/>
            </a:pPr>
            <a:r>
              <a:rPr lang="en-US" dirty="0">
                <a:hlinkClick r:id="rId2"/>
              </a:rPr>
              <a:t>cgreen@uw.edu</a:t>
            </a:r>
            <a:endParaRPr lang="en-US" dirty="0"/>
          </a:p>
          <a:p>
            <a:pPr marL="0" indent="0">
              <a:buNone/>
            </a:pPr>
            <a:endParaRPr lang="en-US" dirty="0"/>
          </a:p>
          <a:p>
            <a:pPr marL="0" indent="0">
              <a:buNone/>
            </a:pPr>
            <a:r>
              <a:rPr lang="en-US" dirty="0"/>
              <a:t>Yoko Furukawa – Director UWT Office of Research</a:t>
            </a:r>
          </a:p>
          <a:p>
            <a:pPr marL="0" indent="0">
              <a:buNone/>
            </a:pPr>
            <a:r>
              <a:rPr lang="en-US" dirty="0">
                <a:hlinkClick r:id="rId3"/>
              </a:rPr>
              <a:t>yokofur@uw.edu</a:t>
            </a:r>
            <a:endParaRPr lang="en-US" dirty="0"/>
          </a:p>
          <a:p>
            <a:pPr marL="0" indent="0">
              <a:buNone/>
            </a:pPr>
            <a:endParaRPr lang="en-US" dirty="0"/>
          </a:p>
          <a:p>
            <a:pPr marL="0" indent="0">
              <a:buNone/>
            </a:pPr>
            <a:r>
              <a:rPr lang="en-US" dirty="0"/>
              <a:t>Karen Urlie</a:t>
            </a:r>
          </a:p>
          <a:p>
            <a:pPr marL="0" indent="0">
              <a:buNone/>
            </a:pPr>
            <a:r>
              <a:rPr lang="en-US" dirty="0">
                <a:hlinkClick r:id="rId4"/>
              </a:rPr>
              <a:t>kurlie@uw.edu</a:t>
            </a:r>
            <a:endParaRPr lang="en-US" dirty="0"/>
          </a:p>
          <a:p>
            <a:pPr marL="0" indent="0">
              <a:buNone/>
            </a:pPr>
            <a:endParaRPr lang="en-US" dirty="0"/>
          </a:p>
          <a:p>
            <a:pPr marL="0" indent="0">
              <a:buNone/>
            </a:pPr>
            <a:r>
              <a:rPr lang="en-US" dirty="0"/>
              <a:t>Office of Research</a:t>
            </a:r>
          </a:p>
          <a:p>
            <a:pPr marL="0" indent="0">
              <a:buNone/>
            </a:pPr>
            <a:r>
              <a:rPr lang="en-US" dirty="0">
                <a:hlinkClick r:id="rId5"/>
              </a:rPr>
              <a:t>uwtor@uw.edu</a:t>
            </a:r>
            <a:endParaRPr lang="en-US" dirty="0"/>
          </a:p>
          <a:p>
            <a:pPr marL="0" indent="0">
              <a:buNone/>
            </a:pPr>
            <a:r>
              <a:rPr lang="en-US" dirty="0"/>
              <a:t> </a:t>
            </a:r>
          </a:p>
          <a:p>
            <a:pPr marL="0" indent="0">
              <a:buNone/>
            </a:pPr>
            <a:r>
              <a:rPr lang="en-US" sz="2400" dirty="0">
                <a:hlinkClick r:id="rId6"/>
              </a:rPr>
              <a:t>https://www.tacoma.uw.edu/or</a:t>
            </a:r>
            <a:endParaRPr lang="en-US" sz="2400" dirty="0"/>
          </a:p>
          <a:p>
            <a:pPr marL="0" indent="0">
              <a:buNone/>
            </a:pPr>
            <a:endParaRPr lang="en-US" dirty="0"/>
          </a:p>
          <a:p>
            <a:pPr marL="0" indent="0" algn="ctr">
              <a:buNone/>
            </a:pPr>
            <a:r>
              <a:rPr lang="en-US" dirty="0"/>
              <a:t>THANK YOU!</a:t>
            </a:r>
          </a:p>
        </p:txBody>
      </p:sp>
    </p:spTree>
    <p:extLst>
      <p:ext uri="{BB962C8B-B14F-4D97-AF65-F5344CB8AC3E}">
        <p14:creationId xmlns:p14="http://schemas.microsoft.com/office/powerpoint/2010/main" val="265304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69"/>
            <a:ext cx="12192000" cy="6858000"/>
          </a:xfrm>
          <a:prstGeom prst="rect">
            <a:avLst/>
          </a:prstGeom>
        </p:spPr>
      </p:pic>
      <p:sp>
        <p:nvSpPr>
          <p:cNvPr id="3" name="Rectangle 2">
            <a:extLst>
              <a:ext uri="{FF2B5EF4-FFF2-40B4-BE49-F238E27FC236}">
                <a16:creationId xmlns:a16="http://schemas.microsoft.com/office/drawing/2014/main" id="{50C3A089-5D96-556B-5FFC-BC7FB70A381B}"/>
              </a:ext>
            </a:extLst>
          </p:cNvPr>
          <p:cNvSpPr/>
          <p:nvPr/>
        </p:nvSpPr>
        <p:spPr>
          <a:xfrm>
            <a:off x="2059912" y="2723102"/>
            <a:ext cx="8641583" cy="201971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D3A2"/>
              </a:solidFill>
              <a:effectLst/>
              <a:uLnTx/>
              <a:uFillTx/>
              <a:latin typeface="Calibri"/>
              <a:ea typeface="+mn-ea"/>
              <a:cs typeface="+mn-cs"/>
            </a:endParaRPr>
          </a:p>
        </p:txBody>
      </p:sp>
      <p:sp>
        <p:nvSpPr>
          <p:cNvPr id="4" name="TextBox 3">
            <a:extLst>
              <a:ext uri="{FF2B5EF4-FFF2-40B4-BE49-F238E27FC236}">
                <a16:creationId xmlns:a16="http://schemas.microsoft.com/office/drawing/2014/main" id="{7CF8921B-7183-600F-A416-3B3BD6F83577}"/>
              </a:ext>
            </a:extLst>
          </p:cNvPr>
          <p:cNvSpPr txBox="1"/>
          <p:nvPr/>
        </p:nvSpPr>
        <p:spPr>
          <a:xfrm rot="20032088">
            <a:off x="29575" y="436156"/>
            <a:ext cx="1608133"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33006F"/>
                </a:solidFill>
                <a:effectLst/>
                <a:uLnTx/>
                <a:uFillTx/>
                <a:latin typeface="Calibri"/>
                <a:ea typeface="+mn-ea"/>
                <a:cs typeface="+mn-cs"/>
              </a:rPr>
              <a:t>UWT</a:t>
            </a:r>
          </a:p>
        </p:txBody>
      </p:sp>
      <p:cxnSp>
        <p:nvCxnSpPr>
          <p:cNvPr id="9" name="Straight Arrow Connector 8">
            <a:extLst>
              <a:ext uri="{FF2B5EF4-FFF2-40B4-BE49-F238E27FC236}">
                <a16:creationId xmlns:a16="http://schemas.microsoft.com/office/drawing/2014/main" id="{9BDE4EC3-26F9-43AC-442F-B69916262639}"/>
              </a:ext>
            </a:extLst>
          </p:cNvPr>
          <p:cNvCxnSpPr/>
          <p:nvPr/>
        </p:nvCxnSpPr>
        <p:spPr>
          <a:xfrm flipH="1">
            <a:off x="2174488" y="4248615"/>
            <a:ext cx="780585" cy="1694985"/>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4218F3E-30F0-E77D-428E-CE4219432CCE}"/>
              </a:ext>
            </a:extLst>
          </p:cNvPr>
          <p:cNvCxnSpPr>
            <a:cxnSpLocks/>
          </p:cNvCxnSpPr>
          <p:nvPr/>
        </p:nvCxnSpPr>
        <p:spPr>
          <a:xfrm>
            <a:off x="9876263" y="3895328"/>
            <a:ext cx="939808" cy="2048272"/>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689A9B9-DCF3-73B2-4148-4FBA0AF09B48}"/>
              </a:ext>
            </a:extLst>
          </p:cNvPr>
          <p:cNvSpPr txBox="1"/>
          <p:nvPr/>
        </p:nvSpPr>
        <p:spPr>
          <a:xfrm>
            <a:off x="1490505" y="6166624"/>
            <a:ext cx="982961" cy="584775"/>
          </a:xfrm>
          <a:prstGeom prst="rect">
            <a:avLst/>
          </a:prstGeom>
          <a:solidFill>
            <a:schemeClr val="bg2"/>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006F"/>
                </a:solidFill>
                <a:effectLst/>
                <a:uLnTx/>
                <a:uFillTx/>
                <a:latin typeface="Calibri"/>
                <a:ea typeface="+mn-ea"/>
                <a:cs typeface="+mn-cs"/>
              </a:rPr>
              <a:t>Gifts</a:t>
            </a:r>
          </a:p>
        </p:txBody>
      </p:sp>
      <p:sp>
        <p:nvSpPr>
          <p:cNvPr id="13" name="TextBox 12">
            <a:extLst>
              <a:ext uri="{FF2B5EF4-FFF2-40B4-BE49-F238E27FC236}">
                <a16:creationId xmlns:a16="http://schemas.microsoft.com/office/drawing/2014/main" id="{CBF5D1AD-7607-E30D-FD91-B2872CD5FE94}"/>
              </a:ext>
            </a:extLst>
          </p:cNvPr>
          <p:cNvSpPr txBox="1"/>
          <p:nvPr/>
        </p:nvSpPr>
        <p:spPr>
          <a:xfrm>
            <a:off x="4533595" y="6166623"/>
            <a:ext cx="3694216" cy="584775"/>
          </a:xfrm>
          <a:prstGeom prst="rect">
            <a:avLst/>
          </a:prstGeom>
          <a:solidFill>
            <a:schemeClr val="bg2"/>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006F"/>
                </a:solidFill>
                <a:effectLst/>
                <a:uLnTx/>
                <a:uFillTx/>
                <a:latin typeface="Calibri"/>
                <a:ea typeface="+mn-ea"/>
                <a:cs typeface="+mn-cs"/>
              </a:rPr>
              <a:t>Sponsored Programs</a:t>
            </a:r>
          </a:p>
        </p:txBody>
      </p:sp>
      <p:sp>
        <p:nvSpPr>
          <p:cNvPr id="14" name="TextBox 13">
            <a:extLst>
              <a:ext uri="{FF2B5EF4-FFF2-40B4-BE49-F238E27FC236}">
                <a16:creationId xmlns:a16="http://schemas.microsoft.com/office/drawing/2014/main" id="{57FE3244-AC1C-4196-B3DD-8D6942B9C06C}"/>
              </a:ext>
            </a:extLst>
          </p:cNvPr>
          <p:cNvSpPr txBox="1"/>
          <p:nvPr/>
        </p:nvSpPr>
        <p:spPr>
          <a:xfrm>
            <a:off x="8871041" y="6166622"/>
            <a:ext cx="3115340" cy="584775"/>
          </a:xfrm>
          <a:prstGeom prst="rect">
            <a:avLst/>
          </a:prstGeom>
          <a:solidFill>
            <a:schemeClr val="bg2"/>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006F"/>
                </a:solidFill>
                <a:effectLst/>
                <a:uLnTx/>
                <a:uFillTx/>
                <a:latin typeface="Calibri"/>
                <a:ea typeface="+mn-ea"/>
                <a:cs typeface="+mn-cs"/>
              </a:rPr>
              <a:t>Service Contracts</a:t>
            </a:r>
          </a:p>
        </p:txBody>
      </p:sp>
      <p:cxnSp>
        <p:nvCxnSpPr>
          <p:cNvPr id="16" name="Straight Arrow Connector 15">
            <a:extLst>
              <a:ext uri="{FF2B5EF4-FFF2-40B4-BE49-F238E27FC236}">
                <a16:creationId xmlns:a16="http://schemas.microsoft.com/office/drawing/2014/main" id="{18C5103E-8D13-34BA-3487-68FD038739F7}"/>
              </a:ext>
            </a:extLst>
          </p:cNvPr>
          <p:cNvCxnSpPr>
            <a:cxnSpLocks/>
          </p:cNvCxnSpPr>
          <p:nvPr/>
        </p:nvCxnSpPr>
        <p:spPr>
          <a:xfrm>
            <a:off x="5349397" y="4365704"/>
            <a:ext cx="0" cy="1730296"/>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7CD07A4-D714-4D60-7C2E-287DCF46D319}"/>
              </a:ext>
            </a:extLst>
          </p:cNvPr>
          <p:cNvCxnSpPr>
            <a:cxnSpLocks/>
          </p:cNvCxnSpPr>
          <p:nvPr/>
        </p:nvCxnSpPr>
        <p:spPr>
          <a:xfrm>
            <a:off x="7107044" y="4365704"/>
            <a:ext cx="0" cy="1730296"/>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104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CE7749-BE7A-694F-1AC2-35998D90EB75}"/>
              </a:ext>
            </a:extLst>
          </p:cNvPr>
          <p:cNvSpPr txBox="1">
            <a:spLocks/>
          </p:cNvSpPr>
          <p:nvPr/>
        </p:nvSpPr>
        <p:spPr>
          <a:xfrm>
            <a:off x="0" y="0"/>
            <a:ext cx="12192000" cy="991998"/>
          </a:xfr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dirty="0"/>
              <a:t>UWT is a community engaged, urban and minority serving institution. </a:t>
            </a:r>
          </a:p>
        </p:txBody>
      </p:sp>
      <p:sp>
        <p:nvSpPr>
          <p:cNvPr id="3" name="Text Placeholder 2">
            <a:extLst>
              <a:ext uri="{FF2B5EF4-FFF2-40B4-BE49-F238E27FC236}">
                <a16:creationId xmlns:a16="http://schemas.microsoft.com/office/drawing/2014/main" id="{546282F0-449B-CC46-F732-8B281C10D168}"/>
              </a:ext>
            </a:extLst>
          </p:cNvPr>
          <p:cNvSpPr txBox="1">
            <a:spLocks/>
          </p:cNvSpPr>
          <p:nvPr/>
        </p:nvSpPr>
        <p:spPr>
          <a:xfrm>
            <a:off x="560918" y="707988"/>
            <a:ext cx="10929485" cy="4217805"/>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rgbClr val="110026"/>
                </a:solidFill>
              </a:rPr>
              <a:t>The UW Tacoma community acknowledges that we learn, teach, work and live on the ancestral land of the Coast Salish people. In particular, our campus is situated on traditional lands of the Puyallup Tribe of Indians.</a:t>
            </a:r>
          </a:p>
          <a:p>
            <a:pPr marL="342900" indent="-342900">
              <a:buFont typeface="Arial" panose="020B0604020202020204" pitchFamily="34" charset="0"/>
              <a:buChar char="•"/>
            </a:pPr>
            <a:r>
              <a:rPr lang="en-US" sz="2400" dirty="0">
                <a:solidFill>
                  <a:srgbClr val="110026"/>
                </a:solidFill>
              </a:rPr>
              <a:t>Quick facts about UWT - </a:t>
            </a:r>
            <a:r>
              <a:rPr lang="en-US" sz="2400" dirty="0">
                <a:solidFill>
                  <a:schemeClr val="tx1">
                    <a:lumMod val="60000"/>
                    <a:lumOff val="40000"/>
                  </a:schemeClr>
                </a:solidFill>
                <a:hlinkClick r:id="rId2">
                  <a:extLst>
                    <a:ext uri="{A12FA001-AC4F-418D-AE19-62706E023703}">
                      <ahyp:hlinkClr xmlns:ahyp="http://schemas.microsoft.com/office/drawing/2018/hyperlinkcolor" val="tx"/>
                    </a:ext>
                  </a:extLst>
                </a:hlinkClick>
              </a:rPr>
              <a:t>https://www.tacoma.uw.edu/home/about-university-washington-tacoma</a:t>
            </a:r>
            <a:endParaRPr lang="en-US" sz="2400" dirty="0">
              <a:solidFill>
                <a:schemeClr val="tx1">
                  <a:lumMod val="60000"/>
                  <a:lumOff val="40000"/>
                </a:schemeClr>
              </a:solidFill>
            </a:endParaRPr>
          </a:p>
          <a:p>
            <a:pPr marL="342900" indent="-342900">
              <a:buFont typeface="Arial" panose="020B0604020202020204" pitchFamily="34" charset="0"/>
              <a:buChar char="•"/>
            </a:pPr>
            <a:r>
              <a:rPr lang="en-US" sz="2400" dirty="0">
                <a:solidFill>
                  <a:srgbClr val="110026"/>
                </a:solidFill>
              </a:rPr>
              <a:t>In 2020, UW was named a recipient of the </a:t>
            </a:r>
            <a:r>
              <a:rPr lang="en-US" sz="2400" b="1" dirty="0">
                <a:solidFill>
                  <a:srgbClr val="110026"/>
                </a:solidFill>
              </a:rPr>
              <a:t>Carnegie Community Engagement Classification</a:t>
            </a:r>
            <a:r>
              <a:rPr lang="en-US" sz="2400" dirty="0">
                <a:solidFill>
                  <a:srgbClr val="110026"/>
                </a:solidFill>
              </a:rPr>
              <a:t>, an elective designation that indicates institutional commitment to community engagement. This designation is supplemental to the Foundation’s main category (UW Tacoma and Bothell are both M1 institutions; UW Seattle is an R1). </a:t>
            </a:r>
          </a:p>
          <a:p>
            <a:pPr marL="342900" indent="-342900">
              <a:buFont typeface="Arial" panose="020B0604020202020204" pitchFamily="34" charset="0"/>
              <a:buChar char="•"/>
            </a:pPr>
            <a:r>
              <a:rPr lang="en-US" sz="2400" dirty="0">
                <a:solidFill>
                  <a:srgbClr val="110026"/>
                </a:solidFill>
              </a:rPr>
              <a:t>UW Tacoma is also recognized as an </a:t>
            </a:r>
            <a:r>
              <a:rPr lang="en-US" sz="2400" b="1" dirty="0">
                <a:solidFill>
                  <a:srgbClr val="110026"/>
                </a:solidFill>
              </a:rPr>
              <a:t>Urban Serving </a:t>
            </a:r>
            <a:r>
              <a:rPr lang="en-US" sz="2400" dirty="0">
                <a:solidFill>
                  <a:srgbClr val="110026"/>
                </a:solidFill>
              </a:rPr>
              <a:t>campus by the Coalition of Urban Serving Universities. </a:t>
            </a:r>
          </a:p>
          <a:p>
            <a:pPr marL="342900" indent="-342900">
              <a:buFont typeface="Arial" panose="020B0604020202020204" pitchFamily="34" charset="0"/>
              <a:buChar char="•"/>
            </a:pPr>
            <a:r>
              <a:rPr lang="en-US" sz="2400" dirty="0">
                <a:solidFill>
                  <a:srgbClr val="110026"/>
                </a:solidFill>
              </a:rPr>
              <a:t>In 2022, UWT was awarded an </a:t>
            </a:r>
            <a:r>
              <a:rPr lang="en-US" sz="2400" b="1" dirty="0">
                <a:solidFill>
                  <a:srgbClr val="110026"/>
                </a:solidFill>
              </a:rPr>
              <a:t>AANAPISI</a:t>
            </a:r>
            <a:r>
              <a:rPr lang="en-US" sz="2400" dirty="0">
                <a:solidFill>
                  <a:srgbClr val="110026"/>
                </a:solidFill>
              </a:rPr>
              <a:t> (Asian American and Native American Pacific Islander Student Serving Institution) grant from the U.S. Department of Education which designates our campus as a </a:t>
            </a:r>
            <a:r>
              <a:rPr lang="en-US" sz="2400" i="1" dirty="0">
                <a:solidFill>
                  <a:srgbClr val="110026"/>
                </a:solidFill>
              </a:rPr>
              <a:t>federally funded </a:t>
            </a:r>
            <a:r>
              <a:rPr lang="en-US" sz="2400" b="1" dirty="0">
                <a:solidFill>
                  <a:srgbClr val="110026"/>
                </a:solidFill>
              </a:rPr>
              <a:t>MSI (minority serving institution)</a:t>
            </a:r>
            <a:r>
              <a:rPr lang="en-US" sz="2400" dirty="0">
                <a:solidFill>
                  <a:srgbClr val="110026"/>
                </a:solidFill>
              </a:rPr>
              <a:t>.</a:t>
            </a:r>
          </a:p>
          <a:p>
            <a:pPr marL="342900" indent="-342900">
              <a:buFont typeface="Arial" panose="020B0604020202020204" pitchFamily="34" charset="0"/>
              <a:buChar char="•"/>
            </a:pPr>
            <a:r>
              <a:rPr lang="en-US" sz="2400" dirty="0">
                <a:solidFill>
                  <a:srgbClr val="110026"/>
                </a:solidFill>
              </a:rPr>
              <a:t>Best of both worlds – attached to an R1 with resources, but small class sizes</a:t>
            </a:r>
          </a:p>
          <a:p>
            <a:pPr marL="342900" indent="-342900">
              <a:buFont typeface="Arial" panose="020B0604020202020204" pitchFamily="34" charset="0"/>
              <a:buChar char="•"/>
            </a:pPr>
            <a:endParaRPr lang="en-US" sz="2200" dirty="0">
              <a:solidFill>
                <a:schemeClr val="tx1">
                  <a:lumMod val="60000"/>
                  <a:lumOff val="40000"/>
                </a:schemeClr>
              </a:solidFill>
            </a:endParaRPr>
          </a:p>
          <a:p>
            <a:pPr marL="342900" indent="-342900">
              <a:buFont typeface="Arial" panose="020B0604020202020204" pitchFamily="34" charset="0"/>
              <a:buChar char="•"/>
            </a:pPr>
            <a:endParaRPr lang="en-US" sz="2200" dirty="0">
              <a:solidFill>
                <a:srgbClr val="110026"/>
              </a:solidFill>
            </a:endParaRPr>
          </a:p>
          <a:p>
            <a:endParaRPr lang="en-US" sz="2000" dirty="0">
              <a:solidFill>
                <a:srgbClr val="110026"/>
              </a:solidFill>
            </a:endParaRPr>
          </a:p>
          <a:p>
            <a:r>
              <a:rPr lang="en-US" sz="2000" dirty="0">
                <a:solidFill>
                  <a:srgbClr val="110026"/>
                </a:solidFill>
              </a:rPr>
              <a:t> </a:t>
            </a:r>
            <a:endParaRPr lang="en-US" dirty="0"/>
          </a:p>
        </p:txBody>
      </p:sp>
    </p:spTree>
    <p:extLst>
      <p:ext uri="{BB962C8B-B14F-4D97-AF65-F5344CB8AC3E}">
        <p14:creationId xmlns:p14="http://schemas.microsoft.com/office/powerpoint/2010/main" val="1408298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A9E21-D42A-21C0-D92F-41AEECE9CD58}"/>
              </a:ext>
            </a:extLst>
          </p:cNvPr>
          <p:cNvSpPr txBox="1">
            <a:spLocks/>
          </p:cNvSpPr>
          <p:nvPr/>
        </p:nvSpPr>
        <p:spPr>
          <a:xfrm>
            <a:off x="319668" y="51029"/>
            <a:ext cx="11552663" cy="542890"/>
          </a:xfr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rPr>
              <a:t>Your Research &amp; Scholarship</a:t>
            </a:r>
          </a:p>
          <a:p>
            <a:pPr algn="ctr"/>
            <a:r>
              <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rPr>
              <a:t>at UWT</a:t>
            </a:r>
          </a:p>
        </p:txBody>
      </p:sp>
      <p:sp>
        <p:nvSpPr>
          <p:cNvPr id="4" name="TextBox 3">
            <a:extLst>
              <a:ext uri="{FF2B5EF4-FFF2-40B4-BE49-F238E27FC236}">
                <a16:creationId xmlns:a16="http://schemas.microsoft.com/office/drawing/2014/main" id="{DD680E58-4766-7362-3BD6-02011DCDA6CC}"/>
              </a:ext>
            </a:extLst>
          </p:cNvPr>
          <p:cNvSpPr txBox="1"/>
          <p:nvPr/>
        </p:nvSpPr>
        <p:spPr>
          <a:xfrm>
            <a:off x="319668" y="4836731"/>
            <a:ext cx="9968169"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3006F"/>
                </a:solidFill>
                <a:effectLst/>
                <a:uLnTx/>
                <a:uFillTx/>
                <a:latin typeface="Calibri"/>
                <a:ea typeface="+mn-ea"/>
                <a:cs typeface="+mn-cs"/>
              </a:rPr>
              <a:t>Your research career at UWT:</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srgbClr val="33006F"/>
                </a:solidFill>
                <a:latin typeface="Calibri"/>
              </a:rPr>
              <a:t>Participate in Office of Research faculty development workshops </a:t>
            </a: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srgbClr val="FF0000"/>
                </a:solidFill>
                <a:latin typeface="Calibri"/>
              </a:rPr>
              <a:t>Create </a:t>
            </a:r>
            <a:r>
              <a:rPr kumimoji="0" lang="en-US" sz="2800" b="0" i="0" u="none" strike="noStrike" kern="1200" cap="none" spc="0" normalizeH="0" baseline="0" noProof="0" dirty="0">
                <a:ln>
                  <a:noFill/>
                </a:ln>
                <a:solidFill>
                  <a:srgbClr val="FF0000"/>
                </a:solidFill>
                <a:effectLst/>
                <a:uLnTx/>
                <a:uFillTx/>
                <a:latin typeface="Calibri"/>
                <a:ea typeface="+mn-ea"/>
                <a:cs typeface="+mn-cs"/>
              </a:rPr>
              <a:t>a one-page research summary</a:t>
            </a:r>
          </a:p>
          <a:p>
            <a:pPr marL="342900" indent="-342900">
              <a:buFont typeface="Wingdings" panose="05000000000000000000" pitchFamily="2" charset="2"/>
              <a:buChar char="Ø"/>
              <a:defRPr/>
            </a:pPr>
            <a:r>
              <a:rPr lang="en-US" sz="2800" dirty="0">
                <a:solidFill>
                  <a:srgbClr val="33006F"/>
                </a:solidFill>
                <a:latin typeface="Calibri"/>
              </a:rPr>
              <a:t>Come talk to us in the Office of Research (</a:t>
            </a:r>
            <a:r>
              <a:rPr lang="en-US" sz="2400" dirty="0">
                <a:solidFill>
                  <a:schemeClr val="tx1">
                    <a:lumMod val="40000"/>
                    <a:lumOff val="60000"/>
                  </a:schemeClr>
                </a:solidFill>
                <a:hlinkClick r:id="rId2">
                  <a:extLst>
                    <a:ext uri="{A12FA001-AC4F-418D-AE19-62706E023703}">
                      <ahyp:hlinkClr xmlns:ahyp="http://schemas.microsoft.com/office/drawing/2018/hyperlinkcolor" val="tx"/>
                    </a:ext>
                  </a:extLst>
                </a:hlinkClick>
              </a:rPr>
              <a:t>uwtor@uw.edu</a:t>
            </a:r>
            <a:r>
              <a:rPr lang="en-US" sz="2800" dirty="0">
                <a:solidFill>
                  <a:srgbClr val="33006F"/>
                </a:solidFill>
                <a:latin typeface="Calibri"/>
              </a:rPr>
              <a:t>)</a:t>
            </a:r>
            <a:endParaRPr lang="en-US" sz="3600" dirty="0"/>
          </a:p>
        </p:txBody>
      </p:sp>
      <p:sp>
        <p:nvSpPr>
          <p:cNvPr id="6" name="TextBox 5">
            <a:extLst>
              <a:ext uri="{FF2B5EF4-FFF2-40B4-BE49-F238E27FC236}">
                <a16:creationId xmlns:a16="http://schemas.microsoft.com/office/drawing/2014/main" id="{4BE70748-08CA-A5E1-C0BF-7FCC5C7556AC}"/>
              </a:ext>
            </a:extLst>
          </p:cNvPr>
          <p:cNvSpPr txBox="1"/>
          <p:nvPr/>
        </p:nvSpPr>
        <p:spPr>
          <a:xfrm>
            <a:off x="319668" y="1348402"/>
            <a:ext cx="9515789" cy="3477875"/>
          </a:xfrm>
          <a:prstGeom prst="rect">
            <a:avLst/>
          </a:prstGeom>
          <a:noFill/>
        </p:spPr>
        <p:txBody>
          <a:bodyPr wrap="square">
            <a:spAutoFit/>
          </a:bodyPr>
          <a:lstStyle/>
          <a:p>
            <a:r>
              <a:rPr lang="en-US" sz="3600" b="1" dirty="0"/>
              <a:t>Create your research profile</a:t>
            </a:r>
          </a:p>
          <a:p>
            <a:r>
              <a:rPr lang="en-US" sz="2800" dirty="0">
                <a:solidFill>
                  <a:srgbClr val="110026"/>
                </a:solidFill>
              </a:rPr>
              <a:t>Office of Research hosts a searchable faculty research website. </a:t>
            </a:r>
          </a:p>
          <a:p>
            <a:r>
              <a:rPr lang="en-US" sz="2400" dirty="0">
                <a:solidFill>
                  <a:schemeClr val="tx1">
                    <a:lumMod val="40000"/>
                    <a:lumOff val="60000"/>
                  </a:schemeClr>
                </a:solidFill>
                <a:hlinkClick r:id="rId3">
                  <a:extLst>
                    <a:ext uri="{A12FA001-AC4F-418D-AE19-62706E023703}">
                      <ahyp:hlinkClr xmlns:ahyp="http://schemas.microsoft.com/office/drawing/2018/hyperlinkcolor" val="tx"/>
                    </a:ext>
                  </a:extLst>
                </a:hlinkClick>
              </a:rPr>
              <a:t>https://www.tacoma.uw.edu/or/faculty-research-profiles</a:t>
            </a:r>
            <a:endParaRPr lang="en-US" sz="2400" dirty="0">
              <a:solidFill>
                <a:schemeClr val="tx1">
                  <a:lumMod val="40000"/>
                  <a:lumOff val="60000"/>
                </a:schemeClr>
              </a:solidFill>
            </a:endParaRPr>
          </a:p>
          <a:p>
            <a:endParaRPr lang="en-US" sz="2800" dirty="0">
              <a:solidFill>
                <a:srgbClr val="110026"/>
              </a:solidFill>
            </a:endParaRPr>
          </a:p>
          <a:p>
            <a:r>
              <a:rPr lang="en-US" sz="2800" dirty="0">
                <a:solidFill>
                  <a:srgbClr val="110026"/>
                </a:solidFill>
              </a:rPr>
              <a:t>If you would like your research profile to be included on the website, please fill out the information at the following link. </a:t>
            </a:r>
          </a:p>
          <a:p>
            <a:r>
              <a:rPr lang="en-US" sz="2400" dirty="0">
                <a:solidFill>
                  <a:schemeClr val="tx1">
                    <a:lumMod val="40000"/>
                    <a:lumOff val="60000"/>
                  </a:schemeClr>
                </a:solidFill>
                <a:hlinkClick r:id="rId4">
                  <a:extLst>
                    <a:ext uri="{A12FA001-AC4F-418D-AE19-62706E023703}">
                      <ahyp:hlinkClr xmlns:ahyp="http://schemas.microsoft.com/office/drawing/2018/hyperlinkcolor" val="tx"/>
                    </a:ext>
                  </a:extLst>
                </a:hlinkClick>
              </a:rPr>
              <a:t>https://www.tacoma.uw.edu/or/faculty-research-profile</a:t>
            </a:r>
            <a:endParaRPr lang="en-US" sz="2400" dirty="0">
              <a:solidFill>
                <a:schemeClr val="tx1">
                  <a:lumMod val="40000"/>
                  <a:lumOff val="60000"/>
                </a:schemeClr>
              </a:solidFill>
            </a:endParaRPr>
          </a:p>
          <a:p>
            <a:endParaRPr lang="en-US" sz="2400" dirty="0">
              <a:solidFill>
                <a:schemeClr val="tx1">
                  <a:lumMod val="40000"/>
                  <a:lumOff val="60000"/>
                </a:schemeClr>
              </a:solidFill>
            </a:endParaRPr>
          </a:p>
        </p:txBody>
      </p:sp>
      <p:sp>
        <p:nvSpPr>
          <p:cNvPr id="5" name="Arrow: Left 4">
            <a:extLst>
              <a:ext uri="{FF2B5EF4-FFF2-40B4-BE49-F238E27FC236}">
                <a16:creationId xmlns:a16="http://schemas.microsoft.com/office/drawing/2014/main" id="{3E478A6C-6875-E9A5-3ABF-B68320086894}"/>
              </a:ext>
            </a:extLst>
          </p:cNvPr>
          <p:cNvSpPr/>
          <p:nvPr/>
        </p:nvSpPr>
        <p:spPr>
          <a:xfrm>
            <a:off x="9346253" y="3429000"/>
            <a:ext cx="978408" cy="484632"/>
          </a:xfrm>
          <a:prstGeom prst="left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98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2045" y="1818009"/>
            <a:ext cx="1470660" cy="128905"/>
          </a:xfrm>
          <a:custGeom>
            <a:avLst/>
            <a:gdLst/>
            <a:ahLst/>
            <a:cxnLst/>
            <a:rect l="l" t="t" r="r" b="b"/>
            <a:pathLst>
              <a:path w="1470660" h="128905">
                <a:moveTo>
                  <a:pt x="1436420" y="128485"/>
                </a:moveTo>
                <a:lnTo>
                  <a:pt x="0" y="128485"/>
                </a:lnTo>
                <a:lnTo>
                  <a:pt x="0" y="0"/>
                </a:lnTo>
                <a:lnTo>
                  <a:pt x="1470230" y="0"/>
                </a:lnTo>
                <a:lnTo>
                  <a:pt x="1436420" y="128485"/>
                </a:lnTo>
                <a:close/>
              </a:path>
            </a:pathLst>
          </a:custGeom>
          <a:solidFill>
            <a:srgbClr val="E8D2A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9978555" y="5626849"/>
            <a:ext cx="1828796" cy="123091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388620" y="2066544"/>
            <a:ext cx="9547859" cy="448055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9425813" y="2141220"/>
            <a:ext cx="429894" cy="46327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73963" y="2141220"/>
            <a:ext cx="424675" cy="44707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473963" y="5961875"/>
            <a:ext cx="9381743" cy="55170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436037" y="2090381"/>
            <a:ext cx="9452373" cy="4385599"/>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436036" y="2090381"/>
            <a:ext cx="9452610" cy="4385945"/>
          </a:xfrm>
          <a:custGeom>
            <a:avLst/>
            <a:gdLst/>
            <a:ahLst/>
            <a:cxnLst/>
            <a:rect l="l" t="t" r="r" b="b"/>
            <a:pathLst>
              <a:path w="9452610" h="4385945">
                <a:moveTo>
                  <a:pt x="0" y="730948"/>
                </a:moveTo>
                <a:lnTo>
                  <a:pt x="1554" y="682888"/>
                </a:lnTo>
                <a:lnTo>
                  <a:pt x="6154" y="635657"/>
                </a:lnTo>
                <a:lnTo>
                  <a:pt x="13703" y="589354"/>
                </a:lnTo>
                <a:lnTo>
                  <a:pt x="24105" y="544072"/>
                </a:lnTo>
                <a:lnTo>
                  <a:pt x="37263" y="499911"/>
                </a:lnTo>
                <a:lnTo>
                  <a:pt x="53082" y="456964"/>
                </a:lnTo>
                <a:lnTo>
                  <a:pt x="71464" y="415329"/>
                </a:lnTo>
                <a:lnTo>
                  <a:pt x="92313" y="375102"/>
                </a:lnTo>
                <a:lnTo>
                  <a:pt x="115534" y="336380"/>
                </a:lnTo>
                <a:lnTo>
                  <a:pt x="141029" y="299258"/>
                </a:lnTo>
                <a:lnTo>
                  <a:pt x="168703" y="263833"/>
                </a:lnTo>
                <a:lnTo>
                  <a:pt x="198459" y="230201"/>
                </a:lnTo>
                <a:lnTo>
                  <a:pt x="230201" y="198459"/>
                </a:lnTo>
                <a:lnTo>
                  <a:pt x="263833" y="168703"/>
                </a:lnTo>
                <a:lnTo>
                  <a:pt x="299258" y="141029"/>
                </a:lnTo>
                <a:lnTo>
                  <a:pt x="336380" y="115534"/>
                </a:lnTo>
                <a:lnTo>
                  <a:pt x="375102" y="92313"/>
                </a:lnTo>
                <a:lnTo>
                  <a:pt x="415329" y="71464"/>
                </a:lnTo>
                <a:lnTo>
                  <a:pt x="456964" y="53082"/>
                </a:lnTo>
                <a:lnTo>
                  <a:pt x="499911" y="37263"/>
                </a:lnTo>
                <a:lnTo>
                  <a:pt x="544072" y="24105"/>
                </a:lnTo>
                <a:lnTo>
                  <a:pt x="589354" y="13703"/>
                </a:lnTo>
                <a:lnTo>
                  <a:pt x="635657" y="6154"/>
                </a:lnTo>
                <a:lnTo>
                  <a:pt x="682888" y="1554"/>
                </a:lnTo>
                <a:lnTo>
                  <a:pt x="730948" y="0"/>
                </a:lnTo>
                <a:lnTo>
                  <a:pt x="8721432" y="0"/>
                </a:lnTo>
                <a:lnTo>
                  <a:pt x="8769491" y="1554"/>
                </a:lnTo>
                <a:lnTo>
                  <a:pt x="8816720" y="6154"/>
                </a:lnTo>
                <a:lnTo>
                  <a:pt x="8863023" y="13703"/>
                </a:lnTo>
                <a:lnTo>
                  <a:pt x="8908303" y="24105"/>
                </a:lnTo>
                <a:lnTo>
                  <a:pt x="8952464" y="37263"/>
                </a:lnTo>
                <a:lnTo>
                  <a:pt x="8995409" y="53082"/>
                </a:lnTo>
                <a:lnTo>
                  <a:pt x="9037043" y="71464"/>
                </a:lnTo>
                <a:lnTo>
                  <a:pt x="9077269" y="92313"/>
                </a:lnTo>
                <a:lnTo>
                  <a:pt x="9115991" y="115534"/>
                </a:lnTo>
                <a:lnTo>
                  <a:pt x="9153113" y="141029"/>
                </a:lnTo>
                <a:lnTo>
                  <a:pt x="9188537" y="168703"/>
                </a:lnTo>
                <a:lnTo>
                  <a:pt x="9222168" y="198459"/>
                </a:lnTo>
                <a:lnTo>
                  <a:pt x="9253910" y="230201"/>
                </a:lnTo>
                <a:lnTo>
                  <a:pt x="9283666" y="263833"/>
                </a:lnTo>
                <a:lnTo>
                  <a:pt x="9311339" y="299258"/>
                </a:lnTo>
                <a:lnTo>
                  <a:pt x="9336834" y="336380"/>
                </a:lnTo>
                <a:lnTo>
                  <a:pt x="9360055" y="375102"/>
                </a:lnTo>
                <a:lnTo>
                  <a:pt x="9380904" y="415329"/>
                </a:lnTo>
                <a:lnTo>
                  <a:pt x="9399286" y="456964"/>
                </a:lnTo>
                <a:lnTo>
                  <a:pt x="9415104" y="499911"/>
                </a:lnTo>
                <a:lnTo>
                  <a:pt x="9428263" y="544072"/>
                </a:lnTo>
                <a:lnTo>
                  <a:pt x="9438664" y="589354"/>
                </a:lnTo>
                <a:lnTo>
                  <a:pt x="9446213" y="635657"/>
                </a:lnTo>
                <a:lnTo>
                  <a:pt x="9450813" y="682888"/>
                </a:lnTo>
                <a:lnTo>
                  <a:pt x="9452368" y="730948"/>
                </a:lnTo>
                <a:lnTo>
                  <a:pt x="9452368" y="3654653"/>
                </a:lnTo>
                <a:lnTo>
                  <a:pt x="9450813" y="3702714"/>
                </a:lnTo>
                <a:lnTo>
                  <a:pt x="9446213" y="3749944"/>
                </a:lnTo>
                <a:lnTo>
                  <a:pt x="9438664" y="3796248"/>
                </a:lnTo>
                <a:lnTo>
                  <a:pt x="9428263" y="3841529"/>
                </a:lnTo>
                <a:lnTo>
                  <a:pt x="9415104" y="3885691"/>
                </a:lnTo>
                <a:lnTo>
                  <a:pt x="9399286" y="3928637"/>
                </a:lnTo>
                <a:lnTo>
                  <a:pt x="9380904" y="3970272"/>
                </a:lnTo>
                <a:lnTo>
                  <a:pt x="9360055" y="4010499"/>
                </a:lnTo>
                <a:lnTo>
                  <a:pt x="9336834" y="4049221"/>
                </a:lnTo>
                <a:lnTo>
                  <a:pt x="9311339" y="4086343"/>
                </a:lnTo>
                <a:lnTo>
                  <a:pt x="9283666" y="4121768"/>
                </a:lnTo>
                <a:lnTo>
                  <a:pt x="9253910" y="4155400"/>
                </a:lnTo>
                <a:lnTo>
                  <a:pt x="9222168" y="4187142"/>
                </a:lnTo>
                <a:lnTo>
                  <a:pt x="9188537" y="4216898"/>
                </a:lnTo>
                <a:lnTo>
                  <a:pt x="9153113" y="4244572"/>
                </a:lnTo>
                <a:lnTo>
                  <a:pt x="9115991" y="4270067"/>
                </a:lnTo>
                <a:lnTo>
                  <a:pt x="9077269" y="4293288"/>
                </a:lnTo>
                <a:lnTo>
                  <a:pt x="9037043" y="4314137"/>
                </a:lnTo>
                <a:lnTo>
                  <a:pt x="8995409" y="4332519"/>
                </a:lnTo>
                <a:lnTo>
                  <a:pt x="8952464" y="4348338"/>
                </a:lnTo>
                <a:lnTo>
                  <a:pt x="8908303" y="4361496"/>
                </a:lnTo>
                <a:lnTo>
                  <a:pt x="8863023" y="4371898"/>
                </a:lnTo>
                <a:lnTo>
                  <a:pt x="8816720" y="4379447"/>
                </a:lnTo>
                <a:lnTo>
                  <a:pt x="8769491" y="4384047"/>
                </a:lnTo>
                <a:lnTo>
                  <a:pt x="8721432" y="4385602"/>
                </a:lnTo>
                <a:lnTo>
                  <a:pt x="730948" y="4385602"/>
                </a:lnTo>
                <a:lnTo>
                  <a:pt x="682888" y="4384047"/>
                </a:lnTo>
                <a:lnTo>
                  <a:pt x="635657" y="4379447"/>
                </a:lnTo>
                <a:lnTo>
                  <a:pt x="589354" y="4371898"/>
                </a:lnTo>
                <a:lnTo>
                  <a:pt x="544072" y="4361496"/>
                </a:lnTo>
                <a:lnTo>
                  <a:pt x="499911" y="4348338"/>
                </a:lnTo>
                <a:lnTo>
                  <a:pt x="456964" y="4332519"/>
                </a:lnTo>
                <a:lnTo>
                  <a:pt x="415329" y="4314137"/>
                </a:lnTo>
                <a:lnTo>
                  <a:pt x="375102" y="4293288"/>
                </a:lnTo>
                <a:lnTo>
                  <a:pt x="336380" y="4270067"/>
                </a:lnTo>
                <a:lnTo>
                  <a:pt x="299258" y="4244572"/>
                </a:lnTo>
                <a:lnTo>
                  <a:pt x="263833" y="4216898"/>
                </a:lnTo>
                <a:lnTo>
                  <a:pt x="230201" y="4187142"/>
                </a:lnTo>
                <a:lnTo>
                  <a:pt x="198459" y="4155400"/>
                </a:lnTo>
                <a:lnTo>
                  <a:pt x="168703" y="4121768"/>
                </a:lnTo>
                <a:lnTo>
                  <a:pt x="141029" y="4086343"/>
                </a:lnTo>
                <a:lnTo>
                  <a:pt x="115534" y="4049221"/>
                </a:lnTo>
                <a:lnTo>
                  <a:pt x="92313" y="4010499"/>
                </a:lnTo>
                <a:lnTo>
                  <a:pt x="71464" y="3970272"/>
                </a:lnTo>
                <a:lnTo>
                  <a:pt x="53082" y="3928637"/>
                </a:lnTo>
                <a:lnTo>
                  <a:pt x="37263" y="3885691"/>
                </a:lnTo>
                <a:lnTo>
                  <a:pt x="24105" y="3841529"/>
                </a:lnTo>
                <a:lnTo>
                  <a:pt x="13703" y="3796248"/>
                </a:lnTo>
                <a:lnTo>
                  <a:pt x="6154" y="3749944"/>
                </a:lnTo>
                <a:lnTo>
                  <a:pt x="1554" y="3702714"/>
                </a:lnTo>
                <a:lnTo>
                  <a:pt x="0" y="3654653"/>
                </a:lnTo>
                <a:lnTo>
                  <a:pt x="0" y="730948"/>
                </a:lnTo>
                <a:close/>
              </a:path>
            </a:pathLst>
          </a:custGeom>
          <a:ln w="9525">
            <a:solidFill>
              <a:srgbClr val="472B8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728864" y="2243118"/>
            <a:ext cx="8860155" cy="4037965"/>
          </a:xfrm>
          <a:prstGeom prst="rect">
            <a:avLst/>
          </a:prstGeom>
        </p:spPr>
        <p:txBody>
          <a:bodyPr vert="horz" wrap="square" lIns="0" tIns="12065" rIns="0" bIns="0" rtlCol="0">
            <a:spAutoFit/>
          </a:bodyPr>
          <a:lstStyle/>
          <a:p>
            <a:pPr marL="393700" marR="20955" lvl="0" indent="-381000" algn="l" defTabSz="914400" rtl="0" eaLnBrk="1" fontAlgn="auto" latinLnBrk="0" hangingPunct="1">
              <a:lnSpc>
                <a:spcPct val="100200"/>
              </a:lnSpc>
              <a:spcBef>
                <a:spcPts val="95"/>
              </a:spcBef>
              <a:spcAft>
                <a:spcPts val="0"/>
              </a:spcAft>
              <a:buClr>
                <a:srgbClr val="FFFFFF"/>
              </a:buClr>
              <a:buSzTx/>
              <a:buFont typeface="Wingdings"/>
              <a:buChar char=""/>
              <a:tabLst>
                <a:tab pos="393700" algn="l"/>
              </a:tabLst>
              <a:defRPr/>
            </a:pPr>
            <a:r>
              <a:rPr kumimoji="0" sz="3200" b="1" i="0" u="heavy" strike="noStrike" kern="1200" cap="none" spc="-5" normalizeH="0" baseline="0" noProof="0" dirty="0">
                <a:ln>
                  <a:noFill/>
                </a:ln>
                <a:solidFill>
                  <a:srgbClr val="FFFFFF"/>
                </a:solidFill>
                <a:effectLst/>
                <a:uLnTx/>
                <a:uFill>
                  <a:solidFill>
                    <a:srgbClr val="FFFFFF"/>
                  </a:solidFill>
                </a:uFill>
                <a:latin typeface="Calibri"/>
                <a:ea typeface="+mn-ea"/>
                <a:cs typeface="Calibri"/>
              </a:rPr>
              <a:t>Proposal Support</a:t>
            </a:r>
            <a:r>
              <a:rPr kumimoji="0" sz="3200" b="0" i="0" u="none" strike="noStrike" kern="1200" cap="none" spc="-5" normalizeH="0" baseline="0" noProof="0" dirty="0">
                <a:ln>
                  <a:noFill/>
                </a:ln>
                <a:solidFill>
                  <a:srgbClr val="FFFFFF"/>
                </a:solidFill>
                <a:effectLst/>
                <a:uLnTx/>
                <a:uFillTx/>
                <a:latin typeface="Calibri"/>
                <a:ea typeface="+mn-ea"/>
                <a:cs typeface="Calibri"/>
              </a:rPr>
              <a:t>: </a:t>
            </a:r>
            <a:r>
              <a:rPr kumimoji="0" sz="2400" b="0" i="0" u="none" strike="noStrike" kern="1200" cap="none" spc="-45" normalizeH="0" baseline="0" noProof="0" dirty="0">
                <a:ln>
                  <a:noFill/>
                </a:ln>
                <a:solidFill>
                  <a:srgbClr val="FFFFFF"/>
                </a:solidFill>
                <a:effectLst/>
                <a:uLnTx/>
                <a:uFillTx/>
                <a:latin typeface="Calibri"/>
                <a:ea typeface="+mn-ea"/>
                <a:cs typeface="Calibri"/>
              </a:rPr>
              <a:t>We </a:t>
            </a:r>
            <a:r>
              <a:rPr kumimoji="0" sz="2400" b="0" i="0" u="none" strike="noStrike" kern="1200" cap="none" spc="-10" normalizeH="0" baseline="0" noProof="0" dirty="0">
                <a:ln>
                  <a:noFill/>
                </a:ln>
                <a:solidFill>
                  <a:srgbClr val="FFFFFF"/>
                </a:solidFill>
                <a:effectLst/>
                <a:uLnTx/>
                <a:uFillTx/>
                <a:latin typeface="Calibri"/>
                <a:ea typeface="+mn-ea"/>
                <a:cs typeface="Calibri"/>
              </a:rPr>
              <a:t>provide </a:t>
            </a:r>
            <a:r>
              <a:rPr kumimoji="0" sz="2400" b="0" i="0" u="none" strike="noStrike" kern="1200" cap="none" spc="-5" normalizeH="0" baseline="0" noProof="0" dirty="0">
                <a:ln>
                  <a:noFill/>
                </a:ln>
                <a:solidFill>
                  <a:srgbClr val="FFFFFF"/>
                </a:solidFill>
                <a:effectLst/>
                <a:uLnTx/>
                <a:uFillTx/>
                <a:latin typeface="Calibri"/>
                <a:ea typeface="+mn-ea"/>
                <a:cs typeface="Calibri"/>
              </a:rPr>
              <a:t>direct </a:t>
            </a:r>
            <a:r>
              <a:rPr kumimoji="0" sz="2400" b="0" i="0" u="none" strike="noStrike" kern="1200" cap="none" spc="-10" normalizeH="0" baseline="0" noProof="0" dirty="0">
                <a:ln>
                  <a:noFill/>
                </a:ln>
                <a:solidFill>
                  <a:srgbClr val="FFFFFF"/>
                </a:solidFill>
                <a:effectLst/>
                <a:uLnTx/>
                <a:uFillTx/>
                <a:latin typeface="Calibri"/>
                <a:ea typeface="+mn-ea"/>
                <a:cs typeface="Calibri"/>
              </a:rPr>
              <a:t>assistance </a:t>
            </a:r>
            <a:r>
              <a:rPr kumimoji="0" sz="2400" b="0" i="0" u="none" strike="noStrike" kern="1200" cap="none" spc="-15" normalizeH="0" baseline="0" noProof="0" dirty="0">
                <a:ln>
                  <a:noFill/>
                </a:ln>
                <a:solidFill>
                  <a:srgbClr val="FFFFFF"/>
                </a:solidFill>
                <a:effectLst/>
                <a:uLnTx/>
                <a:uFillTx/>
                <a:latin typeface="Calibri"/>
                <a:ea typeface="+mn-ea"/>
                <a:cs typeface="Calibri"/>
              </a:rPr>
              <a:t>to </a:t>
            </a:r>
            <a:r>
              <a:rPr kumimoji="0" sz="2400" b="0" i="0" u="none" strike="noStrike" kern="1200" cap="none" spc="-5" normalizeH="0" baseline="0" noProof="0" dirty="0">
                <a:ln>
                  <a:noFill/>
                </a:ln>
                <a:solidFill>
                  <a:srgbClr val="FFFFFF"/>
                </a:solidFill>
                <a:effectLst/>
                <a:uLnTx/>
                <a:uFillTx/>
                <a:latin typeface="Calibri"/>
                <a:ea typeface="+mn-ea"/>
                <a:cs typeface="Calibri"/>
              </a:rPr>
              <a:t>UWT  </a:t>
            </a:r>
            <a:r>
              <a:rPr kumimoji="0" sz="2400" b="0" i="0" u="none" strike="noStrike" kern="1200" cap="none" spc="-10" normalizeH="0" baseline="0" noProof="0" dirty="0">
                <a:ln>
                  <a:noFill/>
                </a:ln>
                <a:solidFill>
                  <a:srgbClr val="FFFFFF"/>
                </a:solidFill>
                <a:effectLst/>
                <a:uLnTx/>
                <a:uFillTx/>
                <a:latin typeface="Calibri"/>
                <a:ea typeface="+mn-ea"/>
                <a:cs typeface="Calibri"/>
              </a:rPr>
              <a:t>faculty </a:t>
            </a:r>
            <a:r>
              <a:rPr kumimoji="0" sz="2400" b="0" i="0" u="none" strike="noStrike" kern="1200" cap="none" spc="0" normalizeH="0" baseline="0" noProof="0" dirty="0">
                <a:ln>
                  <a:noFill/>
                </a:ln>
                <a:solidFill>
                  <a:srgbClr val="FFFFFF"/>
                </a:solidFill>
                <a:effectLst/>
                <a:uLnTx/>
                <a:uFillTx/>
                <a:latin typeface="Calibri"/>
                <a:ea typeface="+mn-ea"/>
                <a:cs typeface="Calibri"/>
              </a:rPr>
              <a:t>with the </a:t>
            </a:r>
            <a:r>
              <a:rPr kumimoji="0" sz="2400" b="0" i="0" u="none" strike="noStrike" kern="1200" cap="none" spc="-10" normalizeH="0" baseline="0" noProof="0" dirty="0">
                <a:ln>
                  <a:noFill/>
                </a:ln>
                <a:solidFill>
                  <a:srgbClr val="FFFFFF"/>
                </a:solidFill>
                <a:effectLst/>
                <a:uLnTx/>
                <a:uFillTx/>
                <a:latin typeface="Calibri"/>
                <a:ea typeface="+mn-ea"/>
                <a:cs typeface="Calibri"/>
              </a:rPr>
              <a:t>proposal </a:t>
            </a:r>
            <a:r>
              <a:rPr kumimoji="0" sz="2400" b="0" i="0" u="none" strike="noStrike" kern="1200" cap="none" spc="-5" normalizeH="0" baseline="0" noProof="0" dirty="0">
                <a:ln>
                  <a:noFill/>
                </a:ln>
                <a:solidFill>
                  <a:srgbClr val="FFFFFF"/>
                </a:solidFill>
                <a:effectLst/>
                <a:uLnTx/>
                <a:uFillTx/>
                <a:latin typeface="Calibri"/>
                <a:ea typeface="+mn-ea"/>
                <a:cs typeface="Calibri"/>
              </a:rPr>
              <a:t>submission </a:t>
            </a:r>
            <a:r>
              <a:rPr kumimoji="0" sz="2400" b="0" i="0" u="none" strike="noStrike" kern="1200" cap="none" spc="-10" normalizeH="0" baseline="0" noProof="0" dirty="0">
                <a:ln>
                  <a:noFill/>
                </a:ln>
                <a:solidFill>
                  <a:srgbClr val="FFFFFF"/>
                </a:solidFill>
                <a:effectLst/>
                <a:uLnTx/>
                <a:uFillTx/>
                <a:latin typeface="Calibri"/>
                <a:ea typeface="+mn-ea"/>
                <a:cs typeface="Calibri"/>
              </a:rPr>
              <a:t>process </a:t>
            </a:r>
            <a:r>
              <a:rPr kumimoji="0" sz="2400" b="0" i="0" u="none" strike="noStrike" kern="1200" cap="none" spc="-20" normalizeH="0" baseline="0" noProof="0" dirty="0">
                <a:ln>
                  <a:noFill/>
                </a:ln>
                <a:solidFill>
                  <a:srgbClr val="FFFFFF"/>
                </a:solidFill>
                <a:effectLst/>
                <a:uLnTx/>
                <a:uFillTx/>
                <a:latin typeface="Calibri"/>
                <a:ea typeface="+mn-ea"/>
                <a:cs typeface="Calibri"/>
              </a:rPr>
              <a:t>for </a:t>
            </a:r>
            <a:r>
              <a:rPr kumimoji="0" sz="2400" b="0" i="0" u="none" strike="noStrike" kern="1200" cap="none" spc="-10" normalizeH="0" baseline="0" noProof="0" dirty="0">
                <a:ln>
                  <a:noFill/>
                </a:ln>
                <a:solidFill>
                  <a:srgbClr val="FFFFFF"/>
                </a:solidFill>
                <a:effectLst/>
                <a:uLnTx/>
                <a:uFillTx/>
                <a:latin typeface="Calibri"/>
                <a:ea typeface="+mn-ea"/>
                <a:cs typeface="Calibri"/>
              </a:rPr>
              <a:t>sponsored  projects. </a:t>
            </a:r>
            <a:r>
              <a:rPr kumimoji="0" sz="2400" b="0" i="0" u="none" strike="noStrike" kern="1200" cap="none" spc="-45" normalizeH="0" baseline="0" noProof="0" dirty="0">
                <a:ln>
                  <a:noFill/>
                </a:ln>
                <a:solidFill>
                  <a:srgbClr val="FFFFFF"/>
                </a:solidFill>
                <a:effectLst/>
                <a:uLnTx/>
                <a:uFillTx/>
                <a:latin typeface="Calibri"/>
                <a:ea typeface="+mn-ea"/>
                <a:cs typeface="Calibri"/>
              </a:rPr>
              <a:t>We </a:t>
            </a:r>
            <a:r>
              <a:rPr kumimoji="0" sz="2400" b="0" i="0" u="none" strike="noStrike" kern="1200" cap="none" spc="-5" normalizeH="0" baseline="0" noProof="0" dirty="0">
                <a:ln>
                  <a:noFill/>
                </a:ln>
                <a:solidFill>
                  <a:srgbClr val="FFFFFF"/>
                </a:solidFill>
                <a:effectLst/>
                <a:uLnTx/>
                <a:uFillTx/>
                <a:latin typeface="Calibri"/>
                <a:ea typeface="+mn-ea"/>
                <a:cs typeface="Calibri"/>
              </a:rPr>
              <a:t>manage the </a:t>
            </a:r>
            <a:r>
              <a:rPr kumimoji="0" sz="2400" b="0" i="0" u="none" strike="noStrike" kern="1200" cap="none" spc="-10" normalizeH="0" baseline="0" noProof="0" dirty="0">
                <a:ln>
                  <a:noFill/>
                </a:ln>
                <a:solidFill>
                  <a:srgbClr val="FFFFFF"/>
                </a:solidFill>
                <a:effectLst/>
                <a:uLnTx/>
                <a:uFillTx/>
                <a:latin typeface="Calibri"/>
                <a:ea typeface="+mn-ea"/>
                <a:cs typeface="Calibri"/>
              </a:rPr>
              <a:t>SAGE </a:t>
            </a:r>
            <a:r>
              <a:rPr kumimoji="0" sz="2400" b="0" i="0" u="none" strike="noStrike" kern="1200" cap="none" spc="-5" normalizeH="0" baseline="0" noProof="0" dirty="0">
                <a:ln>
                  <a:noFill/>
                </a:ln>
                <a:solidFill>
                  <a:srgbClr val="FFFFFF"/>
                </a:solidFill>
                <a:effectLst/>
                <a:uLnTx/>
                <a:uFillTx/>
                <a:latin typeface="Calibri"/>
                <a:ea typeface="+mn-ea"/>
                <a:cs typeface="Calibri"/>
              </a:rPr>
              <a:t>eGC1, logistics, compliance </a:t>
            </a:r>
            <a:r>
              <a:rPr kumimoji="0" sz="2400" b="0" i="0" u="none" strike="noStrike" kern="1200" cap="none" spc="0" normalizeH="0" baseline="0" noProof="0" dirty="0">
                <a:ln>
                  <a:noFill/>
                </a:ln>
                <a:solidFill>
                  <a:srgbClr val="FFFFFF"/>
                </a:solidFill>
                <a:effectLst/>
                <a:uLnTx/>
                <a:uFillTx/>
                <a:latin typeface="Calibri"/>
                <a:ea typeface="+mn-ea"/>
                <a:cs typeface="Calibri"/>
              </a:rPr>
              <a:t>and  </a:t>
            </a:r>
            <a:r>
              <a:rPr kumimoji="0" sz="2400" b="0" i="0" u="none" strike="noStrike" kern="1200" cap="none" spc="-5" normalizeH="0" baseline="0" noProof="0" dirty="0">
                <a:ln>
                  <a:noFill/>
                </a:ln>
                <a:solidFill>
                  <a:srgbClr val="FFFFFF"/>
                </a:solidFill>
                <a:effectLst/>
                <a:uLnTx/>
                <a:uFillTx/>
                <a:latin typeface="Calibri"/>
                <a:ea typeface="+mn-ea"/>
                <a:cs typeface="Calibri"/>
              </a:rPr>
              <a:t>business </a:t>
            </a:r>
            <a:r>
              <a:rPr kumimoji="0" sz="2400" b="0" i="0" u="none" strike="noStrike" kern="1200" cap="none" spc="-10" normalizeH="0" baseline="0" noProof="0" dirty="0">
                <a:ln>
                  <a:noFill/>
                </a:ln>
                <a:solidFill>
                  <a:srgbClr val="FFFFFF"/>
                </a:solidFill>
                <a:effectLst/>
                <a:uLnTx/>
                <a:uFillTx/>
                <a:latin typeface="Calibri"/>
                <a:ea typeface="+mn-ea"/>
                <a:cs typeface="Calibri"/>
              </a:rPr>
              <a:t>process </a:t>
            </a:r>
            <a:r>
              <a:rPr kumimoji="0" sz="2400" b="0" i="0" u="none" strike="noStrike" kern="1200" cap="none" spc="-5" normalizeH="0" baseline="0" noProof="0" dirty="0">
                <a:ln>
                  <a:noFill/>
                </a:ln>
                <a:solidFill>
                  <a:srgbClr val="FFFFFF"/>
                </a:solidFill>
                <a:effectLst/>
                <a:uLnTx/>
                <a:uFillTx/>
                <a:latin typeface="Calibri"/>
                <a:ea typeface="+mn-ea"/>
                <a:cs typeface="Calibri"/>
              </a:rPr>
              <a:t>of </a:t>
            </a:r>
            <a:r>
              <a:rPr kumimoji="0" sz="2400" b="0" i="0" u="none" strike="noStrike" kern="1200" cap="none" spc="-10" normalizeH="0" baseline="0" noProof="0" dirty="0">
                <a:ln>
                  <a:noFill/>
                </a:ln>
                <a:solidFill>
                  <a:srgbClr val="FFFFFF"/>
                </a:solidFill>
                <a:effectLst/>
                <a:uLnTx/>
                <a:uFillTx/>
                <a:latin typeface="Calibri"/>
                <a:ea typeface="+mn-ea"/>
                <a:cs typeface="Calibri"/>
              </a:rPr>
              <a:t>proposal </a:t>
            </a:r>
            <a:r>
              <a:rPr kumimoji="0" sz="2400" b="0" i="0" u="none" strike="noStrike" kern="1200" cap="none" spc="-5" normalizeH="0" baseline="0" noProof="0" dirty="0">
                <a:ln>
                  <a:noFill/>
                </a:ln>
                <a:solidFill>
                  <a:srgbClr val="FFFFFF"/>
                </a:solidFill>
                <a:effectLst/>
                <a:uLnTx/>
                <a:uFillTx/>
                <a:latin typeface="Calibri"/>
                <a:ea typeface="+mn-ea"/>
                <a:cs typeface="Calibri"/>
              </a:rPr>
              <a:t>submission so </a:t>
            </a:r>
            <a:r>
              <a:rPr kumimoji="0" sz="2400" b="0" i="0" u="none" strike="noStrike" kern="1200" cap="none" spc="0" normalizeH="0" baseline="0" noProof="0" dirty="0">
                <a:ln>
                  <a:noFill/>
                </a:ln>
                <a:solidFill>
                  <a:srgbClr val="FFFFFF"/>
                </a:solidFill>
                <a:effectLst/>
                <a:uLnTx/>
                <a:uFillTx/>
                <a:latin typeface="Calibri"/>
                <a:ea typeface="+mn-ea"/>
                <a:cs typeface="Calibri"/>
              </a:rPr>
              <a:t>the </a:t>
            </a:r>
            <a:r>
              <a:rPr kumimoji="0" sz="2400" b="0" i="0" u="none" strike="noStrike" kern="1200" cap="none" spc="-5" normalizeH="0" baseline="0" noProof="0" dirty="0">
                <a:ln>
                  <a:noFill/>
                </a:ln>
                <a:solidFill>
                  <a:srgbClr val="FFFFFF"/>
                </a:solidFill>
                <a:effectLst/>
                <a:uLnTx/>
                <a:uFillTx/>
                <a:latin typeface="Calibri"/>
                <a:ea typeface="+mn-ea"/>
                <a:cs typeface="Calibri"/>
              </a:rPr>
              <a:t>Principal  </a:t>
            </a:r>
            <a:r>
              <a:rPr kumimoji="0" sz="2400" b="0" i="0" u="none" strike="noStrike" kern="1200" cap="none" spc="-20" normalizeH="0" baseline="0" noProof="0" dirty="0">
                <a:ln>
                  <a:noFill/>
                </a:ln>
                <a:solidFill>
                  <a:srgbClr val="FFFFFF"/>
                </a:solidFill>
                <a:effectLst/>
                <a:uLnTx/>
                <a:uFillTx/>
                <a:latin typeface="Calibri"/>
                <a:ea typeface="+mn-ea"/>
                <a:cs typeface="Calibri"/>
              </a:rPr>
              <a:t>Investigator </a:t>
            </a:r>
            <a:r>
              <a:rPr kumimoji="0" sz="2400" b="0" i="0" u="none" strike="noStrike" kern="1200" cap="none" spc="-10" normalizeH="0" baseline="0" noProof="0" dirty="0">
                <a:ln>
                  <a:noFill/>
                </a:ln>
                <a:solidFill>
                  <a:srgbClr val="FFFFFF"/>
                </a:solidFill>
                <a:effectLst/>
                <a:uLnTx/>
                <a:uFillTx/>
                <a:latin typeface="Calibri"/>
                <a:ea typeface="+mn-ea"/>
                <a:cs typeface="Calibri"/>
              </a:rPr>
              <a:t>can </a:t>
            </a:r>
            <a:r>
              <a:rPr kumimoji="0" sz="2400" b="0" i="0" u="none" strike="noStrike" kern="1200" cap="none" spc="-15" normalizeH="0" baseline="0" noProof="0" dirty="0">
                <a:ln>
                  <a:noFill/>
                </a:ln>
                <a:solidFill>
                  <a:srgbClr val="FFFFFF"/>
                </a:solidFill>
                <a:effectLst/>
                <a:uLnTx/>
                <a:uFillTx/>
                <a:latin typeface="Calibri"/>
                <a:ea typeface="+mn-ea"/>
                <a:cs typeface="Calibri"/>
              </a:rPr>
              <a:t>focus </a:t>
            </a:r>
            <a:r>
              <a:rPr kumimoji="0" sz="2400" b="0" i="0" u="none" strike="noStrike" kern="1200" cap="none" spc="-5" normalizeH="0" baseline="0" noProof="0" dirty="0">
                <a:ln>
                  <a:noFill/>
                </a:ln>
                <a:solidFill>
                  <a:srgbClr val="FFFFFF"/>
                </a:solidFill>
                <a:effectLst/>
                <a:uLnTx/>
                <a:uFillTx/>
                <a:latin typeface="Calibri"/>
                <a:ea typeface="+mn-ea"/>
                <a:cs typeface="Calibri"/>
              </a:rPr>
              <a:t>on </a:t>
            </a:r>
            <a:r>
              <a:rPr kumimoji="0" sz="2400" b="0" i="0" u="none" strike="noStrike" kern="1200" cap="none" spc="0" normalizeH="0" baseline="0" noProof="0" dirty="0">
                <a:ln>
                  <a:noFill/>
                </a:ln>
                <a:solidFill>
                  <a:srgbClr val="FFFFFF"/>
                </a:solidFill>
                <a:effectLst/>
                <a:uLnTx/>
                <a:uFillTx/>
                <a:latin typeface="Calibri"/>
                <a:ea typeface="+mn-ea"/>
                <a:cs typeface="Calibri"/>
              </a:rPr>
              <a:t>the </a:t>
            </a:r>
            <a:r>
              <a:rPr kumimoji="0" sz="2400" b="0" i="0" u="none" strike="noStrike" kern="1200" cap="none" spc="-10" normalizeH="0" baseline="0" noProof="0" dirty="0">
                <a:ln>
                  <a:noFill/>
                </a:ln>
                <a:solidFill>
                  <a:srgbClr val="FFFFFF"/>
                </a:solidFill>
                <a:effectLst/>
                <a:uLnTx/>
                <a:uFillTx/>
                <a:latin typeface="Calibri"/>
                <a:ea typeface="+mn-ea"/>
                <a:cs typeface="Calibri"/>
              </a:rPr>
              <a:t>research. </a:t>
            </a:r>
            <a:r>
              <a:rPr kumimoji="0" sz="2400" b="0" i="0" u="none" strike="noStrike" kern="1200" cap="none" spc="-5" normalizeH="0" baseline="0" noProof="0" dirty="0">
                <a:ln>
                  <a:noFill/>
                </a:ln>
                <a:solidFill>
                  <a:srgbClr val="FFFFFF"/>
                </a:solidFill>
                <a:effectLst/>
                <a:uLnTx/>
                <a:uFillTx/>
                <a:latin typeface="Calibri"/>
                <a:ea typeface="+mn-ea"/>
                <a:cs typeface="Calibri"/>
              </a:rPr>
              <a:t>On behalf of UWT and </a:t>
            </a:r>
            <a:r>
              <a:rPr kumimoji="0" sz="2400" b="0" i="0" u="none" strike="noStrike" kern="1200" cap="none" spc="0" normalizeH="0" baseline="0" noProof="0" dirty="0">
                <a:ln>
                  <a:noFill/>
                </a:ln>
                <a:solidFill>
                  <a:srgbClr val="FFFFFF"/>
                </a:solidFill>
                <a:effectLst/>
                <a:uLnTx/>
                <a:uFillTx/>
                <a:latin typeface="Calibri"/>
                <a:ea typeface="+mn-ea"/>
                <a:cs typeface="Calibri"/>
              </a:rPr>
              <a:t>the </a:t>
            </a:r>
            <a:r>
              <a:rPr kumimoji="0" sz="2400" b="0" i="0" u="none" strike="noStrike" kern="1200" cap="none" spc="-5" normalizeH="0" baseline="0" noProof="0" dirty="0">
                <a:ln>
                  <a:noFill/>
                </a:ln>
                <a:solidFill>
                  <a:srgbClr val="FFFFFF"/>
                </a:solidFill>
                <a:effectLst/>
                <a:uLnTx/>
                <a:uFillTx/>
                <a:latin typeface="Calibri"/>
                <a:ea typeface="+mn-ea"/>
                <a:cs typeface="Calibri"/>
              </a:rPr>
              <a:t>PI,  our </a:t>
            </a:r>
            <a:r>
              <a:rPr kumimoji="0" sz="2400" b="0" i="0" u="none" strike="noStrike" kern="1200" cap="none" spc="-20" normalizeH="0" baseline="0" noProof="0" dirty="0">
                <a:ln>
                  <a:noFill/>
                </a:ln>
                <a:solidFill>
                  <a:srgbClr val="FFFFFF"/>
                </a:solidFill>
                <a:effectLst/>
                <a:uLnTx/>
                <a:uFillTx/>
                <a:latin typeface="Calibri"/>
                <a:ea typeface="+mn-ea"/>
                <a:cs typeface="Calibri"/>
              </a:rPr>
              <a:t>staff </a:t>
            </a:r>
            <a:r>
              <a:rPr kumimoji="0" sz="2400" b="0" i="0" u="none" strike="noStrike" kern="1200" cap="none" spc="-15" normalizeH="0" baseline="0" noProof="0" dirty="0">
                <a:ln>
                  <a:noFill/>
                </a:ln>
                <a:solidFill>
                  <a:srgbClr val="FFFFFF"/>
                </a:solidFill>
                <a:effectLst/>
                <a:uLnTx/>
                <a:uFillTx/>
                <a:latin typeface="Calibri"/>
                <a:ea typeface="+mn-ea"/>
                <a:cs typeface="Calibri"/>
              </a:rPr>
              <a:t>works </a:t>
            </a:r>
            <a:r>
              <a:rPr kumimoji="0" sz="2400" b="0" i="0" u="none" strike="noStrike" kern="1200" cap="none" spc="-5" normalizeH="0" baseline="0" noProof="0" dirty="0">
                <a:ln>
                  <a:noFill/>
                </a:ln>
                <a:solidFill>
                  <a:srgbClr val="FFFFFF"/>
                </a:solidFill>
                <a:effectLst/>
                <a:uLnTx/>
                <a:uFillTx/>
                <a:latin typeface="Calibri"/>
                <a:ea typeface="+mn-ea"/>
                <a:cs typeface="Calibri"/>
              </a:rPr>
              <a:t>directly </a:t>
            </a:r>
            <a:r>
              <a:rPr kumimoji="0" sz="2400" b="0" i="0" u="none" strike="noStrike" kern="1200" cap="none" spc="0" normalizeH="0" baseline="0" noProof="0" dirty="0">
                <a:ln>
                  <a:noFill/>
                </a:ln>
                <a:solidFill>
                  <a:srgbClr val="FFFFFF"/>
                </a:solidFill>
                <a:effectLst/>
                <a:uLnTx/>
                <a:uFillTx/>
                <a:latin typeface="Calibri"/>
                <a:ea typeface="+mn-ea"/>
                <a:cs typeface="Calibri"/>
              </a:rPr>
              <a:t>with </a:t>
            </a:r>
            <a:r>
              <a:rPr kumimoji="0" sz="2400" b="0" i="0" u="none" strike="noStrike" kern="1200" cap="none" spc="-5" normalizeH="0" baseline="0" noProof="0" dirty="0">
                <a:ln>
                  <a:noFill/>
                </a:ln>
                <a:solidFill>
                  <a:srgbClr val="FFFFFF"/>
                </a:solidFill>
                <a:effectLst/>
                <a:uLnTx/>
                <a:uFillTx/>
                <a:latin typeface="Calibri"/>
                <a:ea typeface="+mn-ea"/>
                <a:cs typeface="Calibri"/>
              </a:rPr>
              <a:t>UW </a:t>
            </a:r>
            <a:r>
              <a:rPr kumimoji="0" sz="2400" b="0" i="0" u="none" strike="noStrike" kern="1200" cap="none" spc="-10" normalizeH="0" baseline="0" noProof="0" dirty="0">
                <a:ln>
                  <a:noFill/>
                </a:ln>
                <a:solidFill>
                  <a:srgbClr val="FFFFFF"/>
                </a:solidFill>
                <a:effectLst/>
                <a:uLnTx/>
                <a:uFillTx/>
                <a:latin typeface="Calibri"/>
                <a:ea typeface="+mn-ea"/>
                <a:cs typeface="Calibri"/>
              </a:rPr>
              <a:t>Office </a:t>
            </a:r>
            <a:r>
              <a:rPr kumimoji="0" sz="2400" b="0" i="0" u="none" strike="noStrike" kern="1200" cap="none" spc="-5" normalizeH="0" baseline="0" noProof="0" dirty="0">
                <a:ln>
                  <a:noFill/>
                </a:ln>
                <a:solidFill>
                  <a:srgbClr val="FFFFFF"/>
                </a:solidFill>
                <a:effectLst/>
                <a:uLnTx/>
                <a:uFillTx/>
                <a:latin typeface="Calibri"/>
                <a:ea typeface="+mn-ea"/>
                <a:cs typeface="Calibri"/>
              </a:rPr>
              <a:t>of </a:t>
            </a:r>
            <a:r>
              <a:rPr kumimoji="0" sz="2400" b="0" i="0" u="none" strike="noStrike" kern="1200" cap="none" spc="-10" normalizeH="0" baseline="0" noProof="0" dirty="0">
                <a:ln>
                  <a:noFill/>
                </a:ln>
                <a:solidFill>
                  <a:srgbClr val="FFFFFF"/>
                </a:solidFill>
                <a:effectLst/>
                <a:uLnTx/>
                <a:uFillTx/>
                <a:latin typeface="Calibri"/>
                <a:ea typeface="+mn-ea"/>
                <a:cs typeface="Calibri"/>
              </a:rPr>
              <a:t>Sponsored</a:t>
            </a:r>
            <a:r>
              <a:rPr kumimoji="0" sz="2400" b="0" i="0" u="none" strike="noStrike" kern="1200" cap="none" spc="5" normalizeH="0" baseline="0" noProof="0" dirty="0">
                <a:ln>
                  <a:noFill/>
                </a:ln>
                <a:solidFill>
                  <a:srgbClr val="FFFFFF"/>
                </a:solidFill>
                <a:effectLst/>
                <a:uLnTx/>
                <a:uFillTx/>
                <a:latin typeface="Calibri"/>
                <a:ea typeface="+mn-ea"/>
                <a:cs typeface="Calibri"/>
              </a:rPr>
              <a:t> </a:t>
            </a:r>
            <a:r>
              <a:rPr kumimoji="0" sz="2400" b="0" i="0" u="none" strike="noStrike" kern="1200" cap="none" spc="-15" normalizeH="0" baseline="0" noProof="0" dirty="0">
                <a:ln>
                  <a:noFill/>
                </a:ln>
                <a:solidFill>
                  <a:srgbClr val="FFFFFF"/>
                </a:solidFill>
                <a:effectLst/>
                <a:uLnTx/>
                <a:uFillTx/>
                <a:latin typeface="Calibri"/>
                <a:ea typeface="+mn-ea"/>
                <a:cs typeface="Calibri"/>
              </a:rPr>
              <a:t>Programs.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393065" marR="5080" lvl="0" indent="-381000" algn="l" defTabSz="914400" rtl="0" eaLnBrk="1" fontAlgn="auto" latinLnBrk="0" hangingPunct="1">
              <a:lnSpc>
                <a:spcPct val="102000"/>
              </a:lnSpc>
              <a:spcBef>
                <a:spcPts val="1630"/>
              </a:spcBef>
              <a:spcAft>
                <a:spcPts val="0"/>
              </a:spcAft>
              <a:buClrTx/>
              <a:buSzTx/>
              <a:buFont typeface="Wingdings"/>
              <a:buChar char=""/>
              <a:tabLst>
                <a:tab pos="393700" algn="l"/>
              </a:tabLst>
              <a:defRPr/>
            </a:pPr>
            <a:r>
              <a:rPr kumimoji="0" sz="3200" b="1" i="0" u="heavy" strike="noStrike" kern="1200" cap="none" spc="-30" normalizeH="0" baseline="0" noProof="0" dirty="0">
                <a:ln>
                  <a:noFill/>
                </a:ln>
                <a:solidFill>
                  <a:srgbClr val="FFFFFF"/>
                </a:solidFill>
                <a:effectLst/>
                <a:uLnTx/>
                <a:uFill>
                  <a:solidFill>
                    <a:srgbClr val="FFFFFF"/>
                  </a:solidFill>
                </a:uFill>
                <a:latin typeface="Calibri"/>
                <a:ea typeface="+mn-ea"/>
                <a:cs typeface="Calibri"/>
              </a:rPr>
              <a:t>Grant/Award </a:t>
            </a:r>
            <a:r>
              <a:rPr kumimoji="0" sz="3200" b="1" i="0" u="heavy" strike="noStrike" kern="1200" cap="none" spc="-5" normalizeH="0" baseline="0" noProof="0" dirty="0">
                <a:ln>
                  <a:noFill/>
                </a:ln>
                <a:solidFill>
                  <a:srgbClr val="FFFFFF"/>
                </a:solidFill>
                <a:effectLst/>
                <a:uLnTx/>
                <a:uFill>
                  <a:solidFill>
                    <a:srgbClr val="FFFFFF"/>
                  </a:solidFill>
                </a:uFill>
                <a:latin typeface="Calibri"/>
                <a:ea typeface="+mn-ea"/>
                <a:cs typeface="Calibri"/>
              </a:rPr>
              <a:t>Support</a:t>
            </a:r>
            <a:r>
              <a:rPr kumimoji="0" sz="3200" b="0" i="0" u="none" strike="noStrike" kern="1200" cap="none" spc="-5" normalizeH="0" baseline="0" noProof="0" dirty="0">
                <a:ln>
                  <a:noFill/>
                </a:ln>
                <a:solidFill>
                  <a:srgbClr val="FFFFFF"/>
                </a:solidFill>
                <a:effectLst/>
                <a:uLnTx/>
                <a:uFillTx/>
                <a:latin typeface="Calibri"/>
                <a:ea typeface="+mn-ea"/>
                <a:cs typeface="Calibri"/>
              </a:rPr>
              <a:t>: </a:t>
            </a:r>
            <a:r>
              <a:rPr kumimoji="0" sz="2100" b="0" i="0" u="none" strike="noStrike" kern="1200" cap="none" spc="-15" normalizeH="0" baseline="0" noProof="0" dirty="0">
                <a:ln>
                  <a:noFill/>
                </a:ln>
                <a:solidFill>
                  <a:srgbClr val="FFFFFF"/>
                </a:solidFill>
                <a:effectLst/>
                <a:uLnTx/>
                <a:uFillTx/>
                <a:latin typeface="Calibri"/>
                <a:ea typeface="+mn-ea"/>
                <a:cs typeface="Calibri"/>
              </a:rPr>
              <a:t>We </a:t>
            </a:r>
            <a:r>
              <a:rPr kumimoji="0" sz="2100" b="0" i="0" u="none" strike="noStrike" kern="1200" cap="none" spc="5" normalizeH="0" baseline="0" noProof="0" dirty="0">
                <a:ln>
                  <a:noFill/>
                </a:ln>
                <a:solidFill>
                  <a:srgbClr val="FFFFFF"/>
                </a:solidFill>
                <a:effectLst/>
                <a:uLnTx/>
                <a:uFillTx/>
                <a:latin typeface="Calibri"/>
                <a:ea typeface="+mn-ea"/>
                <a:cs typeface="Calibri"/>
              </a:rPr>
              <a:t>work </a:t>
            </a:r>
            <a:r>
              <a:rPr kumimoji="0" sz="2100" b="0" i="0" u="none" strike="noStrike" kern="1200" cap="none" spc="10" normalizeH="0" baseline="0" noProof="0" dirty="0">
                <a:ln>
                  <a:noFill/>
                </a:ln>
                <a:solidFill>
                  <a:srgbClr val="FFFFFF"/>
                </a:solidFill>
                <a:effectLst/>
                <a:uLnTx/>
                <a:uFillTx/>
                <a:latin typeface="Calibri"/>
                <a:ea typeface="+mn-ea"/>
                <a:cs typeface="Calibri"/>
              </a:rPr>
              <a:t>directly </a:t>
            </a:r>
            <a:r>
              <a:rPr kumimoji="0" sz="2100" b="0" i="0" u="none" strike="noStrike" kern="1200" cap="none" spc="15" normalizeH="0" baseline="0" noProof="0" dirty="0">
                <a:ln>
                  <a:noFill/>
                </a:ln>
                <a:solidFill>
                  <a:srgbClr val="FFFFFF"/>
                </a:solidFill>
                <a:effectLst/>
                <a:uLnTx/>
                <a:uFillTx/>
                <a:latin typeface="Calibri"/>
                <a:ea typeface="+mn-ea"/>
                <a:cs typeface="Calibri"/>
              </a:rPr>
              <a:t>with OSP and </a:t>
            </a:r>
            <a:r>
              <a:rPr kumimoji="0" sz="2100" b="0" i="0" u="none" strike="noStrike" kern="1200" cap="none" spc="10" normalizeH="0" baseline="0" noProof="0" dirty="0">
                <a:ln>
                  <a:noFill/>
                </a:ln>
                <a:solidFill>
                  <a:srgbClr val="FFFFFF"/>
                </a:solidFill>
                <a:effectLst/>
                <a:uLnTx/>
                <a:uFillTx/>
                <a:latin typeface="Calibri"/>
                <a:ea typeface="+mn-ea"/>
                <a:cs typeface="Calibri"/>
              </a:rPr>
              <a:t>in SAGE </a:t>
            </a:r>
            <a:r>
              <a:rPr kumimoji="0" sz="2100" b="0" i="0" u="none" strike="noStrike" kern="1200" cap="none" spc="5" normalizeH="0" baseline="0" noProof="0" dirty="0">
                <a:ln>
                  <a:noFill/>
                </a:ln>
                <a:solidFill>
                  <a:srgbClr val="FFFFFF"/>
                </a:solidFill>
                <a:effectLst/>
                <a:uLnTx/>
                <a:uFillTx/>
                <a:latin typeface="Calibri"/>
                <a:ea typeface="+mn-ea"/>
                <a:cs typeface="Calibri"/>
              </a:rPr>
              <a:t>to  </a:t>
            </a:r>
            <a:r>
              <a:rPr kumimoji="0" sz="2100" b="0" i="0" u="none" strike="noStrike" kern="1200" cap="none" spc="15" normalizeH="0" baseline="0" noProof="0" dirty="0">
                <a:ln>
                  <a:noFill/>
                </a:ln>
                <a:solidFill>
                  <a:srgbClr val="FFFFFF"/>
                </a:solidFill>
                <a:effectLst/>
                <a:uLnTx/>
                <a:uFillTx/>
                <a:latin typeface="Calibri"/>
                <a:ea typeface="+mn-ea"/>
                <a:cs typeface="Calibri"/>
              </a:rPr>
              <a:t>manage </a:t>
            </a:r>
            <a:r>
              <a:rPr kumimoji="0" sz="2100" b="0" i="0" u="none" strike="noStrike" kern="1200" cap="none" spc="5" normalizeH="0" baseline="0" noProof="0" dirty="0">
                <a:ln>
                  <a:noFill/>
                </a:ln>
                <a:solidFill>
                  <a:srgbClr val="FFFFFF"/>
                </a:solidFill>
                <a:effectLst/>
                <a:uLnTx/>
                <a:uFillTx/>
                <a:latin typeface="Calibri"/>
                <a:ea typeface="+mn-ea"/>
                <a:cs typeface="Calibri"/>
              </a:rPr>
              <a:t>all post-award </a:t>
            </a:r>
            <a:r>
              <a:rPr kumimoji="0" sz="2100" b="0" i="0" u="none" strike="noStrike" kern="1200" cap="none" spc="10" normalizeH="0" baseline="0" noProof="0" dirty="0">
                <a:ln>
                  <a:noFill/>
                </a:ln>
                <a:solidFill>
                  <a:srgbClr val="FFFFFF"/>
                </a:solidFill>
                <a:effectLst/>
                <a:uLnTx/>
                <a:uFillTx/>
                <a:latin typeface="Calibri"/>
                <a:ea typeface="+mn-ea"/>
                <a:cs typeface="Calibri"/>
              </a:rPr>
              <a:t>processes </a:t>
            </a:r>
            <a:r>
              <a:rPr kumimoji="0" sz="2100" b="0" i="0" u="none" strike="noStrike" kern="1200" cap="none" spc="5" normalizeH="0" baseline="0" noProof="0" dirty="0">
                <a:ln>
                  <a:noFill/>
                </a:ln>
                <a:solidFill>
                  <a:srgbClr val="FFFFFF"/>
                </a:solidFill>
                <a:effectLst/>
                <a:uLnTx/>
                <a:uFillTx/>
                <a:latin typeface="Calibri"/>
                <a:ea typeface="+mn-ea"/>
                <a:cs typeface="Calibri"/>
              </a:rPr>
              <a:t>related to </a:t>
            </a:r>
            <a:r>
              <a:rPr kumimoji="0" sz="2100" b="0" i="0" u="none" strike="noStrike" kern="1200" cap="none" spc="15" normalizeH="0" baseline="0" noProof="0" dirty="0">
                <a:ln>
                  <a:noFill/>
                </a:ln>
                <a:solidFill>
                  <a:srgbClr val="FFFFFF"/>
                </a:solidFill>
                <a:effectLst/>
                <a:uLnTx/>
                <a:uFillTx/>
                <a:latin typeface="Calibri"/>
                <a:ea typeface="+mn-ea"/>
                <a:cs typeface="Calibri"/>
              </a:rPr>
              <a:t>the </a:t>
            </a:r>
            <a:r>
              <a:rPr kumimoji="0" sz="2100" b="0" i="0" u="none" strike="noStrike" kern="1200" cap="none" spc="0" normalizeH="0" baseline="0" noProof="0" dirty="0">
                <a:ln>
                  <a:noFill/>
                </a:ln>
                <a:solidFill>
                  <a:srgbClr val="FFFFFF"/>
                </a:solidFill>
                <a:effectLst/>
                <a:uLnTx/>
                <a:uFillTx/>
                <a:latin typeface="Calibri"/>
                <a:ea typeface="+mn-ea"/>
                <a:cs typeface="Calibri"/>
              </a:rPr>
              <a:t>award </a:t>
            </a:r>
            <a:r>
              <a:rPr kumimoji="0" sz="2100" b="0" i="0" u="none" strike="noStrike" kern="1200" cap="none" spc="10" normalizeH="0" baseline="0" noProof="0" dirty="0">
                <a:ln>
                  <a:noFill/>
                </a:ln>
                <a:solidFill>
                  <a:srgbClr val="FFFFFF"/>
                </a:solidFill>
                <a:effectLst/>
                <a:uLnTx/>
                <a:uFillTx/>
                <a:latin typeface="Calibri"/>
                <a:ea typeface="+mn-ea"/>
                <a:cs typeface="Calibri"/>
              </a:rPr>
              <a:t>agreement </a:t>
            </a:r>
            <a:r>
              <a:rPr kumimoji="0" sz="2100" b="0" i="0" u="none" strike="noStrike" kern="1200" cap="none" spc="15" normalizeH="0" baseline="0" noProof="0" dirty="0">
                <a:ln>
                  <a:noFill/>
                </a:ln>
                <a:solidFill>
                  <a:srgbClr val="FFFFFF"/>
                </a:solidFill>
                <a:effectLst/>
                <a:uLnTx/>
                <a:uFillTx/>
                <a:latin typeface="Calibri"/>
                <a:ea typeface="+mn-ea"/>
                <a:cs typeface="Calibri"/>
              </a:rPr>
              <a:t>or sponsor  </a:t>
            </a:r>
            <a:r>
              <a:rPr kumimoji="0" sz="2100" b="0" i="0" u="none" strike="noStrike" kern="1200" cap="none" spc="10" normalizeH="0" baseline="0" noProof="0" dirty="0">
                <a:ln>
                  <a:noFill/>
                </a:ln>
                <a:solidFill>
                  <a:srgbClr val="FFFFFF"/>
                </a:solidFill>
                <a:effectLst/>
                <a:uLnTx/>
                <a:uFillTx/>
                <a:latin typeface="Calibri"/>
                <a:ea typeface="+mn-ea"/>
                <a:cs typeface="Calibri"/>
              </a:rPr>
              <a:t>requests </a:t>
            </a:r>
            <a:r>
              <a:rPr kumimoji="0" sz="2100" b="0" i="0" u="none" strike="noStrike" kern="1200" cap="none" spc="15" normalizeH="0" baseline="0" noProof="0" dirty="0">
                <a:ln>
                  <a:noFill/>
                </a:ln>
                <a:solidFill>
                  <a:srgbClr val="FFFFFF"/>
                </a:solidFill>
                <a:effectLst/>
                <a:uLnTx/>
                <a:uFillTx/>
                <a:latin typeface="Calibri"/>
                <a:ea typeface="+mn-ea"/>
                <a:cs typeface="Calibri"/>
              </a:rPr>
              <a:t>and </a:t>
            </a:r>
            <a:r>
              <a:rPr kumimoji="0" sz="2100" b="0" i="0" u="none" strike="noStrike" kern="1200" cap="none" spc="5" normalizeH="0" baseline="0" noProof="0" dirty="0">
                <a:ln>
                  <a:noFill/>
                </a:ln>
                <a:solidFill>
                  <a:srgbClr val="FFFFFF"/>
                </a:solidFill>
                <a:effectLst/>
                <a:uLnTx/>
                <a:uFillTx/>
                <a:latin typeface="Calibri"/>
                <a:ea typeface="+mn-ea"/>
                <a:cs typeface="Calibri"/>
              </a:rPr>
              <a:t>we provide </a:t>
            </a:r>
            <a:r>
              <a:rPr kumimoji="0" sz="2100" b="0" i="0" u="none" strike="noStrike" kern="1200" cap="none" spc="15" normalizeH="0" baseline="0" noProof="0" dirty="0">
                <a:ln>
                  <a:noFill/>
                </a:ln>
                <a:solidFill>
                  <a:srgbClr val="FFFFFF"/>
                </a:solidFill>
                <a:effectLst/>
                <a:uLnTx/>
                <a:uFillTx/>
                <a:latin typeface="Calibri"/>
                <a:ea typeface="+mn-ea"/>
                <a:cs typeface="Calibri"/>
              </a:rPr>
              <a:t>support and guidance </a:t>
            </a:r>
            <a:r>
              <a:rPr kumimoji="0" sz="2100" b="0" i="0" u="none" strike="noStrike" kern="1200" cap="none" spc="5" normalizeH="0" baseline="0" noProof="0" dirty="0">
                <a:ln>
                  <a:noFill/>
                </a:ln>
                <a:solidFill>
                  <a:srgbClr val="FFFFFF"/>
                </a:solidFill>
                <a:effectLst/>
                <a:uLnTx/>
                <a:uFillTx/>
                <a:latin typeface="Calibri"/>
                <a:ea typeface="+mn-ea"/>
                <a:cs typeface="Calibri"/>
              </a:rPr>
              <a:t>to </a:t>
            </a:r>
            <a:r>
              <a:rPr kumimoji="0" sz="2100" b="0" i="0" u="none" strike="noStrike" kern="1200" cap="none" spc="10" normalizeH="0" baseline="0" noProof="0" dirty="0">
                <a:ln>
                  <a:noFill/>
                </a:ln>
                <a:solidFill>
                  <a:srgbClr val="FFFFFF"/>
                </a:solidFill>
                <a:effectLst/>
                <a:uLnTx/>
                <a:uFillTx/>
                <a:latin typeface="Calibri"/>
                <a:ea typeface="+mn-ea"/>
                <a:cs typeface="Calibri"/>
              </a:rPr>
              <a:t>PIs </a:t>
            </a:r>
            <a:r>
              <a:rPr kumimoji="0" sz="2100" b="0" i="0" u="none" strike="noStrike" kern="1200" cap="none" spc="15" normalizeH="0" baseline="0" noProof="0" dirty="0">
                <a:ln>
                  <a:noFill/>
                </a:ln>
                <a:solidFill>
                  <a:srgbClr val="FFFFFF"/>
                </a:solidFill>
                <a:effectLst/>
                <a:uLnTx/>
                <a:uFillTx/>
                <a:latin typeface="Calibri"/>
                <a:ea typeface="+mn-ea"/>
                <a:cs typeface="Calibri"/>
              </a:rPr>
              <a:t>and </a:t>
            </a:r>
            <a:r>
              <a:rPr kumimoji="0" sz="2100" b="0" i="0" u="none" strike="noStrike" kern="1200" cap="none" spc="10" normalizeH="0" baseline="0" noProof="0" dirty="0">
                <a:ln>
                  <a:noFill/>
                </a:ln>
                <a:solidFill>
                  <a:srgbClr val="FFFFFF"/>
                </a:solidFill>
                <a:effectLst/>
                <a:uLnTx/>
                <a:uFillTx/>
                <a:latin typeface="Calibri"/>
                <a:ea typeface="+mn-ea"/>
                <a:cs typeface="Calibri"/>
              </a:rPr>
              <a:t>academic </a:t>
            </a:r>
            <a:r>
              <a:rPr kumimoji="0" sz="2100" b="0" i="0" u="none" strike="noStrike" kern="1200" cap="none" spc="15" normalizeH="0" baseline="0" noProof="0" dirty="0">
                <a:ln>
                  <a:noFill/>
                </a:ln>
                <a:solidFill>
                  <a:srgbClr val="FFFFFF"/>
                </a:solidFill>
                <a:effectLst/>
                <a:uLnTx/>
                <a:uFillTx/>
                <a:latin typeface="Calibri"/>
                <a:ea typeface="+mn-ea"/>
                <a:cs typeface="Calibri"/>
              </a:rPr>
              <a:t>units on  </a:t>
            </a:r>
            <a:r>
              <a:rPr kumimoji="0" sz="2100" b="0" i="0" u="none" strike="noStrike" kern="1200" cap="none" spc="5" normalizeH="0" baseline="0" noProof="0" dirty="0">
                <a:ln>
                  <a:noFill/>
                </a:ln>
                <a:solidFill>
                  <a:srgbClr val="FFFFFF"/>
                </a:solidFill>
                <a:effectLst/>
                <a:uLnTx/>
                <a:uFillTx/>
                <a:latin typeface="Calibri"/>
                <a:ea typeface="+mn-ea"/>
                <a:cs typeface="Calibri"/>
              </a:rPr>
              <a:t>post-award </a:t>
            </a:r>
            <a:r>
              <a:rPr kumimoji="0" sz="2100" b="0" i="0" u="none" strike="noStrike" kern="1200" cap="none" spc="0" normalizeH="0" baseline="0" noProof="0" dirty="0">
                <a:ln>
                  <a:noFill/>
                </a:ln>
                <a:solidFill>
                  <a:srgbClr val="FFFFFF"/>
                </a:solidFill>
                <a:effectLst/>
                <a:uLnTx/>
                <a:uFillTx/>
                <a:latin typeface="Calibri"/>
                <a:ea typeface="+mn-ea"/>
                <a:cs typeface="Calibri"/>
              </a:rPr>
              <a:t>grant</a:t>
            </a:r>
            <a:r>
              <a:rPr kumimoji="0" sz="2100" b="0" i="0" u="none" strike="noStrike" kern="1200" cap="none" spc="-20" normalizeH="0" baseline="0" noProof="0" dirty="0">
                <a:ln>
                  <a:noFill/>
                </a:ln>
                <a:solidFill>
                  <a:srgbClr val="FFFFFF"/>
                </a:solidFill>
                <a:effectLst/>
                <a:uLnTx/>
                <a:uFillTx/>
                <a:latin typeface="Calibri"/>
                <a:ea typeface="+mn-ea"/>
                <a:cs typeface="Calibri"/>
              </a:rPr>
              <a:t> </a:t>
            </a:r>
            <a:r>
              <a:rPr kumimoji="0" sz="2100" b="0" i="0" u="none" strike="noStrike" kern="1200" cap="none" spc="10" normalizeH="0" baseline="0" noProof="0" dirty="0">
                <a:ln>
                  <a:noFill/>
                </a:ln>
                <a:solidFill>
                  <a:srgbClr val="FFFFFF"/>
                </a:solidFill>
                <a:effectLst/>
                <a:uLnTx/>
                <a:uFillTx/>
                <a:latin typeface="Calibri"/>
                <a:ea typeface="+mn-ea"/>
                <a:cs typeface="Calibri"/>
              </a:rPr>
              <a:t>management.</a:t>
            </a:r>
            <a:endParaRPr kumimoji="0" sz="21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p:nvPr/>
        </p:nvSpPr>
        <p:spPr>
          <a:xfrm>
            <a:off x="241287" y="178473"/>
            <a:ext cx="7258925" cy="1484072"/>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7271004" y="176784"/>
            <a:ext cx="4451603" cy="1764791"/>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0505605" y="591312"/>
            <a:ext cx="276693" cy="110540"/>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8203692" y="1366723"/>
            <a:ext cx="416102" cy="160324"/>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7313506" y="195855"/>
            <a:ext cx="4366654" cy="1680211"/>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08281" y="1591247"/>
            <a:ext cx="7652384" cy="4379595"/>
          </a:xfrm>
          <a:prstGeom prst="rect">
            <a:avLst/>
          </a:prstGeom>
        </p:spPr>
        <p:txBody>
          <a:bodyPr vert="horz" wrap="square" lIns="0" tIns="12700" rIns="0" bIns="0" rtlCol="0">
            <a:spAutoFit/>
          </a:bodyPr>
          <a:lstStyle/>
          <a:p>
            <a:pPr marL="12700" marR="88265" lvl="0" indent="0" algn="l" defTabSz="914400" rtl="0" eaLnBrk="1" fontAlgn="auto" latinLnBrk="0" hangingPunct="1">
              <a:lnSpc>
                <a:spcPct val="100000"/>
              </a:lnSpc>
              <a:spcBef>
                <a:spcPts val="100"/>
              </a:spcBef>
              <a:spcAft>
                <a:spcPts val="0"/>
              </a:spcAft>
              <a:buClrTx/>
              <a:buSzTx/>
              <a:buFontTx/>
              <a:buNone/>
              <a:tabLst/>
              <a:defRPr/>
            </a:pPr>
            <a:r>
              <a:rPr kumimoji="0" sz="2400" b="0" i="0" u="heavy" strike="noStrike" kern="1200" cap="none" spc="-10" normalizeH="0" baseline="0" noProof="0" dirty="0">
                <a:ln>
                  <a:noFill/>
                </a:ln>
                <a:solidFill>
                  <a:srgbClr val="4A2D83"/>
                </a:solidFill>
                <a:effectLst/>
                <a:uLnTx/>
                <a:uFill>
                  <a:solidFill>
                    <a:srgbClr val="4A2D83"/>
                  </a:solidFill>
                </a:uFill>
                <a:latin typeface="Calibri"/>
                <a:ea typeface="+mn-ea"/>
                <a:cs typeface="Calibri"/>
              </a:rPr>
              <a:t>Step </a:t>
            </a:r>
            <a:r>
              <a:rPr kumimoji="0" sz="2400" b="0" i="0" u="heavy" strike="noStrike" kern="1200" cap="none" spc="-5" normalizeH="0" baseline="0" noProof="0" dirty="0">
                <a:ln>
                  <a:noFill/>
                </a:ln>
                <a:solidFill>
                  <a:srgbClr val="4A2D83"/>
                </a:solidFill>
                <a:effectLst/>
                <a:uLnTx/>
                <a:uFill>
                  <a:solidFill>
                    <a:srgbClr val="4A2D83"/>
                  </a:solidFill>
                </a:uFill>
                <a:latin typeface="Calibri"/>
                <a:ea typeface="+mn-ea"/>
                <a:cs typeface="Calibri"/>
              </a:rPr>
              <a:t>1:</a:t>
            </a:r>
            <a:r>
              <a:rPr kumimoji="0" sz="2400" b="0" i="0" u="none" strike="noStrike" kern="1200" cap="none" spc="-5" normalizeH="0" baseline="0" noProof="0" dirty="0">
                <a:ln>
                  <a:noFill/>
                </a:ln>
                <a:solidFill>
                  <a:srgbClr val="4A2D83"/>
                </a:solidFill>
                <a:effectLst/>
                <a:uLnTx/>
                <a:uFillTx/>
                <a:latin typeface="Calibri"/>
                <a:ea typeface="+mn-ea"/>
                <a:cs typeface="Calibri"/>
              </a:rPr>
              <a:t> </a:t>
            </a:r>
            <a:r>
              <a:rPr kumimoji="0" sz="2400" b="1" i="0" u="none" strike="noStrike" kern="1200" cap="none" spc="-5" normalizeH="0" baseline="0" noProof="0" dirty="0">
                <a:ln>
                  <a:noFill/>
                </a:ln>
                <a:solidFill>
                  <a:srgbClr val="4A2D83"/>
                </a:solidFill>
                <a:effectLst/>
                <a:uLnTx/>
                <a:uFillTx/>
                <a:latin typeface="Calibri"/>
                <a:ea typeface="+mn-ea"/>
                <a:cs typeface="Calibri"/>
              </a:rPr>
              <a:t>Outline: </a:t>
            </a:r>
            <a:r>
              <a:rPr kumimoji="0" sz="2400" b="0" i="0" u="none" strike="noStrike" kern="1200" cap="none" spc="-15" normalizeH="0" baseline="0" noProof="0" dirty="0">
                <a:ln>
                  <a:noFill/>
                </a:ln>
                <a:solidFill>
                  <a:srgbClr val="4A2D83"/>
                </a:solidFill>
                <a:effectLst/>
                <a:uLnTx/>
                <a:uFillTx/>
                <a:latin typeface="Calibri"/>
                <a:ea typeface="+mn-ea"/>
                <a:cs typeface="Calibri"/>
              </a:rPr>
              <a:t>Create </a:t>
            </a:r>
            <a:r>
              <a:rPr kumimoji="0" sz="2400" b="0" i="0" u="none" strike="noStrike" kern="1200" cap="none" spc="0" normalizeH="0" baseline="0" noProof="0" dirty="0">
                <a:ln>
                  <a:noFill/>
                </a:ln>
                <a:solidFill>
                  <a:srgbClr val="4A2D83"/>
                </a:solidFill>
                <a:effectLst/>
                <a:uLnTx/>
                <a:uFillTx/>
                <a:latin typeface="Calibri"/>
                <a:ea typeface="+mn-ea"/>
                <a:cs typeface="Calibri"/>
              </a:rPr>
              <a:t>a </a:t>
            </a:r>
            <a:r>
              <a:rPr kumimoji="0" sz="2400" b="0" i="0" u="none" strike="noStrike" kern="1200" cap="none" spc="-10" normalizeH="0" baseline="0" noProof="0" dirty="0">
                <a:ln>
                  <a:noFill/>
                </a:ln>
                <a:solidFill>
                  <a:srgbClr val="4A2D83"/>
                </a:solidFill>
                <a:effectLst/>
                <a:uLnTx/>
                <a:uFillTx/>
                <a:latin typeface="Calibri"/>
                <a:ea typeface="+mn-ea"/>
                <a:cs typeface="Calibri"/>
              </a:rPr>
              <a:t>1-page project/or concept </a:t>
            </a:r>
            <a:r>
              <a:rPr kumimoji="0" sz="2400" b="0" i="0" u="none" strike="noStrike" kern="1200" cap="none" spc="-15" normalizeH="0" baseline="0" noProof="0" dirty="0">
                <a:ln>
                  <a:noFill/>
                </a:ln>
                <a:solidFill>
                  <a:srgbClr val="4A2D83"/>
                </a:solidFill>
                <a:effectLst/>
                <a:uLnTx/>
                <a:uFillTx/>
                <a:latin typeface="Calibri"/>
                <a:ea typeface="+mn-ea"/>
                <a:cs typeface="Calibri"/>
              </a:rPr>
              <a:t>draft </a:t>
            </a:r>
            <a:r>
              <a:rPr kumimoji="0" sz="2400" b="0" i="0" u="none" strike="noStrike" kern="1200" cap="none" spc="-5" normalizeH="0" baseline="0" noProof="0" dirty="0">
                <a:ln>
                  <a:noFill/>
                </a:ln>
                <a:solidFill>
                  <a:srgbClr val="4A2D83"/>
                </a:solidFill>
                <a:effectLst/>
                <a:uLnTx/>
                <a:uFillTx/>
                <a:latin typeface="Calibri"/>
                <a:ea typeface="+mn-ea"/>
                <a:cs typeface="Calibri"/>
              </a:rPr>
              <a:t>of </a:t>
            </a:r>
            <a:r>
              <a:rPr kumimoji="0" sz="2400" b="0" i="0" u="none" strike="noStrike" kern="1200" cap="none" spc="0" normalizeH="0" baseline="0" noProof="0" dirty="0">
                <a:ln>
                  <a:noFill/>
                </a:ln>
                <a:solidFill>
                  <a:srgbClr val="4A2D83"/>
                </a:solidFill>
                <a:effectLst/>
                <a:uLnTx/>
                <a:uFillTx/>
                <a:latin typeface="Calibri"/>
                <a:ea typeface="+mn-ea"/>
                <a:cs typeface="Calibri"/>
              </a:rPr>
              <a:t>a  </a:t>
            </a:r>
            <a:r>
              <a:rPr kumimoji="0" sz="2400" b="0" i="0" u="none" strike="noStrike" kern="1200" cap="none" spc="-10" normalizeH="0" baseline="0" noProof="0" dirty="0">
                <a:ln>
                  <a:noFill/>
                </a:ln>
                <a:solidFill>
                  <a:srgbClr val="4A2D83"/>
                </a:solidFill>
                <a:effectLst/>
                <a:uLnTx/>
                <a:uFillTx/>
                <a:latin typeface="Calibri"/>
                <a:ea typeface="+mn-ea"/>
                <a:cs typeface="Calibri"/>
              </a:rPr>
              <a:t>potential research project </a:t>
            </a:r>
            <a:r>
              <a:rPr kumimoji="0" sz="2400" b="0" i="0" u="none" strike="noStrike" kern="1200" cap="none" spc="-5" normalizeH="0" baseline="0" noProof="0" dirty="0">
                <a:ln>
                  <a:noFill/>
                </a:ln>
                <a:solidFill>
                  <a:srgbClr val="4A2D83"/>
                </a:solidFill>
                <a:effectLst/>
                <a:uLnTx/>
                <a:uFillTx/>
                <a:latin typeface="Calibri"/>
                <a:ea typeface="+mn-ea"/>
                <a:cs typeface="Calibri"/>
              </a:rPr>
              <a:t>(this </a:t>
            </a:r>
            <a:r>
              <a:rPr kumimoji="0" sz="2400" b="0" i="0" u="none" strike="noStrike" kern="1200" cap="none" spc="-10" normalizeH="0" baseline="0" noProof="0" dirty="0">
                <a:ln>
                  <a:noFill/>
                </a:ln>
                <a:solidFill>
                  <a:srgbClr val="4A2D83"/>
                </a:solidFill>
                <a:effectLst/>
                <a:uLnTx/>
                <a:uFillTx/>
                <a:latin typeface="Calibri"/>
                <a:ea typeface="+mn-ea"/>
                <a:cs typeface="Calibri"/>
              </a:rPr>
              <a:t>can </a:t>
            </a:r>
            <a:r>
              <a:rPr kumimoji="0" sz="2400" b="0" i="0" u="none" strike="noStrike" kern="1200" cap="none" spc="-5" normalizeH="0" baseline="0" noProof="0" dirty="0">
                <a:ln>
                  <a:noFill/>
                </a:ln>
                <a:solidFill>
                  <a:srgbClr val="4A2D83"/>
                </a:solidFill>
                <a:effectLst/>
                <a:uLnTx/>
                <a:uFillTx/>
                <a:latin typeface="Calibri"/>
                <a:ea typeface="+mn-ea"/>
                <a:cs typeface="Calibri"/>
              </a:rPr>
              <a:t>include </a:t>
            </a:r>
            <a:r>
              <a:rPr kumimoji="0" sz="2400" b="0" i="0" u="none" strike="noStrike" kern="1200" cap="none" spc="0" normalizeH="0" baseline="0" noProof="0" dirty="0">
                <a:ln>
                  <a:noFill/>
                </a:ln>
                <a:solidFill>
                  <a:srgbClr val="4A2D83"/>
                </a:solidFill>
                <a:effectLst/>
                <a:uLnTx/>
                <a:uFillTx/>
                <a:latin typeface="Calibri"/>
                <a:ea typeface="+mn-ea"/>
                <a:cs typeface="Calibri"/>
              </a:rPr>
              <a:t>a </a:t>
            </a:r>
            <a:r>
              <a:rPr kumimoji="0" sz="2400" b="0" i="0" u="none" strike="noStrike" kern="1200" cap="none" spc="-5" normalizeH="0" baseline="0" noProof="0" dirty="0">
                <a:ln>
                  <a:noFill/>
                </a:ln>
                <a:solidFill>
                  <a:srgbClr val="4A2D83"/>
                </a:solidFill>
                <a:effectLst/>
                <a:uLnTx/>
                <a:uFillTx/>
                <a:latin typeface="Calibri"/>
                <a:ea typeface="+mn-ea"/>
                <a:cs typeface="Calibri"/>
              </a:rPr>
              <a:t>basic </a:t>
            </a:r>
            <a:r>
              <a:rPr kumimoji="0" sz="2400" b="0" i="0" u="none" strike="noStrike" kern="1200" cap="none" spc="0" normalizeH="0" baseline="0" noProof="0" dirty="0">
                <a:ln>
                  <a:noFill/>
                </a:ln>
                <a:solidFill>
                  <a:srgbClr val="4A2D83"/>
                </a:solidFill>
                <a:effectLst/>
                <a:uLnTx/>
                <a:uFillTx/>
                <a:latin typeface="Calibri"/>
                <a:ea typeface="+mn-ea"/>
                <a:cs typeface="Calibri"/>
              </a:rPr>
              <a:t>timeline,  </a:t>
            </a:r>
            <a:r>
              <a:rPr kumimoji="0" sz="2400" b="0" i="0" u="none" strike="noStrike" kern="1200" cap="none" spc="-10" normalizeH="0" baseline="0" noProof="0" dirty="0">
                <a:ln>
                  <a:noFill/>
                </a:ln>
                <a:solidFill>
                  <a:srgbClr val="4A2D83"/>
                </a:solidFill>
                <a:effectLst/>
                <a:uLnTx/>
                <a:uFillTx/>
                <a:latin typeface="Calibri"/>
                <a:ea typeface="+mn-ea"/>
                <a:cs typeface="Calibri"/>
              </a:rPr>
              <a:t>budget considerations, </a:t>
            </a:r>
            <a:r>
              <a:rPr kumimoji="0" sz="2400" b="0" i="0" u="none" strike="noStrike" kern="1200" cap="none" spc="-5" normalizeH="0" baseline="0" noProof="0" dirty="0">
                <a:ln>
                  <a:noFill/>
                </a:ln>
                <a:solidFill>
                  <a:srgbClr val="4A2D83"/>
                </a:solidFill>
                <a:effectLst/>
                <a:uLnTx/>
                <a:uFillTx/>
                <a:latin typeface="Calibri"/>
                <a:ea typeface="+mn-ea"/>
                <a:cs typeface="Calibri"/>
              </a:rPr>
              <a:t>and </a:t>
            </a:r>
            <a:r>
              <a:rPr kumimoji="0" sz="2400" b="0" i="0" u="none" strike="noStrike" kern="1200" cap="none" spc="-15" normalizeH="0" baseline="0" noProof="0" dirty="0">
                <a:ln>
                  <a:noFill/>
                </a:ln>
                <a:solidFill>
                  <a:srgbClr val="4A2D83"/>
                </a:solidFill>
                <a:effectLst/>
                <a:uLnTx/>
                <a:uFillTx/>
                <a:latin typeface="Calibri"/>
                <a:ea typeface="+mn-ea"/>
                <a:cs typeface="Calibri"/>
              </a:rPr>
              <a:t>tentative </a:t>
            </a:r>
            <a:r>
              <a:rPr kumimoji="0" sz="2400" b="0" i="0" u="none" strike="noStrike" kern="1200" cap="none" spc="-10" normalizeH="0" baseline="0" noProof="0" dirty="0">
                <a:ln>
                  <a:noFill/>
                </a:ln>
                <a:solidFill>
                  <a:srgbClr val="4A2D83"/>
                </a:solidFill>
                <a:effectLst/>
                <a:uLnTx/>
                <a:uFillTx/>
                <a:latin typeface="Calibri"/>
                <a:ea typeface="+mn-ea"/>
                <a:cs typeface="Calibri"/>
              </a:rPr>
              <a:t>project </a:t>
            </a:r>
            <a:r>
              <a:rPr kumimoji="0" sz="2400" b="0" i="0" u="none" strike="noStrike" kern="1200" cap="none" spc="-5" normalizeH="0" baseline="0" noProof="0" dirty="0">
                <a:ln>
                  <a:noFill/>
                </a:ln>
                <a:solidFill>
                  <a:srgbClr val="4A2D83"/>
                </a:solidFill>
                <a:effectLst/>
                <a:uLnTx/>
                <a:uFillTx/>
                <a:latin typeface="Calibri"/>
                <a:ea typeface="+mn-ea"/>
                <a:cs typeface="Calibri"/>
              </a:rPr>
              <a:t>team, but these  </a:t>
            </a:r>
            <a:r>
              <a:rPr kumimoji="0" sz="2400" b="0" i="0" u="none" strike="noStrike" kern="1200" cap="none" spc="-15" normalizeH="0" baseline="0" noProof="0" dirty="0">
                <a:ln>
                  <a:noFill/>
                </a:ln>
                <a:solidFill>
                  <a:srgbClr val="4A2D83"/>
                </a:solidFill>
                <a:effectLst/>
                <a:uLnTx/>
                <a:uFillTx/>
                <a:latin typeface="Calibri"/>
                <a:ea typeface="+mn-ea"/>
                <a:cs typeface="Calibri"/>
              </a:rPr>
              <a:t>are </a:t>
            </a:r>
            <a:r>
              <a:rPr kumimoji="0" sz="2400" b="0" i="0" u="none" strike="noStrike" kern="1200" cap="none" spc="-5" normalizeH="0" baseline="0" noProof="0" dirty="0">
                <a:ln>
                  <a:noFill/>
                </a:ln>
                <a:solidFill>
                  <a:srgbClr val="4A2D83"/>
                </a:solidFill>
                <a:effectLst/>
                <a:uLnTx/>
                <a:uFillTx/>
                <a:latin typeface="Calibri"/>
                <a:ea typeface="+mn-ea"/>
                <a:cs typeface="Calibri"/>
              </a:rPr>
              <a:t>not </a:t>
            </a:r>
            <a:r>
              <a:rPr kumimoji="0" sz="2400" b="0" i="0" u="none" strike="noStrike" kern="1200" cap="none" spc="-10" normalizeH="0" baseline="0" noProof="0" dirty="0">
                <a:ln>
                  <a:noFill/>
                </a:ln>
                <a:solidFill>
                  <a:srgbClr val="4A2D83"/>
                </a:solidFill>
                <a:effectLst/>
                <a:uLnTx/>
                <a:uFillTx/>
                <a:latin typeface="Calibri"/>
                <a:ea typeface="+mn-ea"/>
                <a:cs typeface="Calibri"/>
              </a:rPr>
              <a:t>required </a:t>
            </a:r>
            <a:r>
              <a:rPr kumimoji="0" sz="2400" b="0" i="0" u="none" strike="noStrike" kern="1200" cap="none" spc="-15" normalizeH="0" baseline="0" noProof="0" dirty="0">
                <a:ln>
                  <a:noFill/>
                </a:ln>
                <a:solidFill>
                  <a:srgbClr val="4A2D83"/>
                </a:solidFill>
                <a:effectLst/>
                <a:uLnTx/>
                <a:uFillTx/>
                <a:latin typeface="Calibri"/>
                <a:ea typeface="+mn-ea"/>
                <a:cs typeface="Calibri"/>
              </a:rPr>
              <a:t>at </a:t>
            </a:r>
            <a:r>
              <a:rPr kumimoji="0" sz="2400" b="0" i="0" u="none" strike="noStrike" kern="1200" cap="none" spc="0" normalizeH="0" baseline="0" noProof="0" dirty="0">
                <a:ln>
                  <a:noFill/>
                </a:ln>
                <a:solidFill>
                  <a:srgbClr val="4A2D83"/>
                </a:solidFill>
                <a:effectLst/>
                <a:uLnTx/>
                <a:uFillTx/>
                <a:latin typeface="Calibri"/>
                <a:ea typeface="+mn-ea"/>
                <a:cs typeface="Calibri"/>
              </a:rPr>
              <a:t>this</a:t>
            </a:r>
            <a:r>
              <a:rPr kumimoji="0" sz="2400" b="0" i="0" u="none" strike="noStrike" kern="1200" cap="none" spc="5" normalizeH="0" baseline="0" noProof="0" dirty="0">
                <a:ln>
                  <a:noFill/>
                </a:ln>
                <a:solidFill>
                  <a:srgbClr val="4A2D83"/>
                </a:solidFill>
                <a:effectLst/>
                <a:uLnTx/>
                <a:uFillTx/>
                <a:latin typeface="Calibri"/>
                <a:ea typeface="+mn-ea"/>
                <a:cs typeface="Calibri"/>
              </a:rPr>
              <a:t> </a:t>
            </a:r>
            <a:r>
              <a:rPr kumimoji="0" sz="2400" b="0" i="0" u="none" strike="noStrike" kern="1200" cap="none" spc="-15" normalizeH="0" baseline="0" noProof="0" dirty="0">
                <a:ln>
                  <a:noFill/>
                </a:ln>
                <a:solidFill>
                  <a:srgbClr val="4A2D83"/>
                </a:solidFill>
                <a:effectLst/>
                <a:uLnTx/>
                <a:uFillTx/>
                <a:latin typeface="Calibri"/>
                <a:ea typeface="+mn-ea"/>
                <a:cs typeface="Calibri"/>
              </a:rPr>
              <a:t>stage.)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384810" marR="5080" lvl="0" indent="0" algn="l" defTabSz="914400" rtl="0" eaLnBrk="1" fontAlgn="auto" latinLnBrk="0" hangingPunct="1">
              <a:lnSpc>
                <a:spcPct val="100000"/>
              </a:lnSpc>
              <a:spcBef>
                <a:spcPts val="1019"/>
              </a:spcBef>
              <a:spcAft>
                <a:spcPts val="0"/>
              </a:spcAft>
              <a:buClrTx/>
              <a:buSzTx/>
              <a:buFontTx/>
              <a:buNone/>
              <a:tabLst/>
              <a:defRPr/>
            </a:pPr>
            <a:r>
              <a:rPr kumimoji="0" sz="2400" b="0" i="0" u="heavy" strike="noStrike" kern="1200" cap="none" spc="-10" normalizeH="0" baseline="0" noProof="0" dirty="0">
                <a:ln>
                  <a:noFill/>
                </a:ln>
                <a:solidFill>
                  <a:srgbClr val="4A2D83"/>
                </a:solidFill>
                <a:effectLst/>
                <a:uLnTx/>
                <a:uFill>
                  <a:solidFill>
                    <a:srgbClr val="4A2D83"/>
                  </a:solidFill>
                </a:uFill>
                <a:latin typeface="Calibri"/>
                <a:ea typeface="+mn-ea"/>
                <a:cs typeface="Calibri"/>
              </a:rPr>
              <a:t>Step </a:t>
            </a:r>
            <a:r>
              <a:rPr kumimoji="0" sz="2400" b="0" i="0" u="heavy" strike="noStrike" kern="1200" cap="none" spc="-5" normalizeH="0" baseline="0" noProof="0" dirty="0">
                <a:ln>
                  <a:noFill/>
                </a:ln>
                <a:solidFill>
                  <a:srgbClr val="4A2D83"/>
                </a:solidFill>
                <a:effectLst/>
                <a:uLnTx/>
                <a:uFill>
                  <a:solidFill>
                    <a:srgbClr val="4A2D83"/>
                  </a:solidFill>
                </a:uFill>
                <a:latin typeface="Calibri"/>
                <a:ea typeface="+mn-ea"/>
                <a:cs typeface="Calibri"/>
              </a:rPr>
              <a:t>2:</a:t>
            </a:r>
            <a:r>
              <a:rPr kumimoji="0" sz="2400" b="0" i="0" u="none" strike="noStrike" kern="1200" cap="none" spc="-5" normalizeH="0" baseline="0" noProof="0" dirty="0">
                <a:ln>
                  <a:noFill/>
                </a:ln>
                <a:solidFill>
                  <a:srgbClr val="4A2D83"/>
                </a:solidFill>
                <a:effectLst/>
                <a:uLnTx/>
                <a:uFillTx/>
                <a:latin typeface="Calibri"/>
                <a:ea typeface="+mn-ea"/>
                <a:cs typeface="Calibri"/>
              </a:rPr>
              <a:t> </a:t>
            </a:r>
            <a:r>
              <a:rPr kumimoji="0" sz="2400" b="1" i="0" u="none" strike="noStrike" kern="1200" cap="none" spc="-5" normalizeH="0" baseline="0" noProof="0" dirty="0">
                <a:ln>
                  <a:noFill/>
                </a:ln>
                <a:solidFill>
                  <a:srgbClr val="4A2D83"/>
                </a:solidFill>
                <a:effectLst/>
                <a:uLnTx/>
                <a:uFillTx/>
                <a:latin typeface="Calibri"/>
                <a:ea typeface="+mn-ea"/>
                <a:cs typeface="Calibri"/>
              </a:rPr>
              <a:t>Add </a:t>
            </a:r>
            <a:r>
              <a:rPr kumimoji="0" sz="2400" b="1" i="0" u="none" strike="noStrike" kern="1200" cap="none" spc="0" normalizeH="0" baseline="0" noProof="0" dirty="0">
                <a:ln>
                  <a:noFill/>
                </a:ln>
                <a:solidFill>
                  <a:srgbClr val="4A2D83"/>
                </a:solidFill>
                <a:effectLst/>
                <a:uLnTx/>
                <a:uFillTx/>
                <a:latin typeface="Calibri"/>
                <a:ea typeface="+mn-ea"/>
                <a:cs typeface="Calibri"/>
              </a:rPr>
              <a:t>a </a:t>
            </a:r>
            <a:r>
              <a:rPr kumimoji="0" sz="2400" b="1" i="0" u="none" strike="noStrike" kern="1200" cap="none" spc="-5" normalizeH="0" baseline="0" noProof="0" dirty="0">
                <a:ln>
                  <a:noFill/>
                </a:ln>
                <a:solidFill>
                  <a:srgbClr val="4A2D83"/>
                </a:solidFill>
                <a:effectLst/>
                <a:uLnTx/>
                <a:uFillTx/>
                <a:latin typeface="Calibri"/>
                <a:ea typeface="+mn-ea"/>
                <a:cs typeface="Calibri"/>
              </a:rPr>
              <a:t>link </a:t>
            </a:r>
            <a:r>
              <a:rPr kumimoji="0" sz="2400" b="0" i="0" u="none" strike="noStrike" kern="1200" cap="none" spc="-15" normalizeH="0" baseline="0" noProof="0" dirty="0">
                <a:ln>
                  <a:noFill/>
                </a:ln>
                <a:solidFill>
                  <a:srgbClr val="4A2D83"/>
                </a:solidFill>
                <a:effectLst/>
                <a:uLnTx/>
                <a:uFillTx/>
                <a:latin typeface="Calibri"/>
                <a:ea typeface="+mn-ea"/>
                <a:cs typeface="Calibri"/>
              </a:rPr>
              <a:t>to </a:t>
            </a:r>
            <a:r>
              <a:rPr kumimoji="0" sz="2400" b="0" i="0" u="none" strike="noStrike" kern="1200" cap="none" spc="-20" normalizeH="0" baseline="0" noProof="0" dirty="0">
                <a:ln>
                  <a:noFill/>
                </a:ln>
                <a:solidFill>
                  <a:srgbClr val="4A2D83"/>
                </a:solidFill>
                <a:effectLst/>
                <a:uLnTx/>
                <a:uFillTx/>
                <a:latin typeface="Calibri"/>
                <a:ea typeface="+mn-ea"/>
                <a:cs typeface="Calibri"/>
              </a:rPr>
              <a:t>any </a:t>
            </a:r>
            <a:r>
              <a:rPr kumimoji="0" sz="2400" b="0" i="0" u="none" strike="noStrike" kern="1200" cap="none" spc="-5" normalizeH="0" baseline="0" noProof="0" dirty="0">
                <a:ln>
                  <a:noFill/>
                </a:ln>
                <a:solidFill>
                  <a:srgbClr val="4A2D83"/>
                </a:solidFill>
                <a:effectLst/>
                <a:uLnTx/>
                <a:uFillTx/>
                <a:latin typeface="Calibri"/>
                <a:ea typeface="+mn-ea"/>
                <a:cs typeface="Calibri"/>
              </a:rPr>
              <a:t>funding opportunities </a:t>
            </a:r>
            <a:r>
              <a:rPr kumimoji="0" sz="2400" b="0" i="0" u="none" strike="noStrike" kern="1200" cap="none" spc="-20" normalizeH="0" baseline="0" noProof="0" dirty="0">
                <a:ln>
                  <a:noFill/>
                </a:ln>
                <a:solidFill>
                  <a:srgbClr val="4A2D83"/>
                </a:solidFill>
                <a:effectLst/>
                <a:uLnTx/>
                <a:uFillTx/>
                <a:latin typeface="Calibri"/>
                <a:ea typeface="+mn-ea"/>
                <a:cs typeface="Calibri"/>
              </a:rPr>
              <a:t>you’ve  </a:t>
            </a:r>
            <a:r>
              <a:rPr kumimoji="0" sz="2400" b="0" i="0" u="none" strike="noStrike" kern="1200" cap="none" spc="-15" normalizeH="0" baseline="0" noProof="0" dirty="0">
                <a:ln>
                  <a:noFill/>
                </a:ln>
                <a:solidFill>
                  <a:srgbClr val="4A2D83"/>
                </a:solidFill>
                <a:effectLst/>
                <a:uLnTx/>
                <a:uFillTx/>
                <a:latin typeface="Calibri"/>
                <a:ea typeface="+mn-ea"/>
                <a:cs typeface="Calibri"/>
              </a:rPr>
              <a:t>found </a:t>
            </a:r>
            <a:r>
              <a:rPr kumimoji="0" sz="2400" b="0" i="0" u="none" strike="noStrike" kern="1200" cap="none" spc="-10" normalizeH="0" baseline="0" noProof="0" dirty="0">
                <a:ln>
                  <a:noFill/>
                </a:ln>
                <a:solidFill>
                  <a:srgbClr val="4A2D83"/>
                </a:solidFill>
                <a:effectLst/>
                <a:uLnTx/>
                <a:uFillTx/>
                <a:latin typeface="Calibri"/>
                <a:ea typeface="+mn-ea"/>
                <a:cs typeface="Calibri"/>
              </a:rPr>
              <a:t>that might </a:t>
            </a:r>
            <a:r>
              <a:rPr kumimoji="0" sz="2400" b="0" i="0" u="none" strike="noStrike" kern="1200" cap="none" spc="-5" normalizeH="0" baseline="0" noProof="0" dirty="0">
                <a:ln>
                  <a:noFill/>
                </a:ln>
                <a:solidFill>
                  <a:srgbClr val="4A2D83"/>
                </a:solidFill>
                <a:effectLst/>
                <a:uLnTx/>
                <a:uFillTx/>
                <a:latin typeface="Calibri"/>
                <a:ea typeface="+mn-ea"/>
                <a:cs typeface="Calibri"/>
              </a:rPr>
              <a:t>fit </a:t>
            </a:r>
            <a:r>
              <a:rPr kumimoji="0" sz="2400" b="0" i="0" u="none" strike="noStrike" kern="1200" cap="none" spc="0" normalizeH="0" baseline="0" noProof="0" dirty="0">
                <a:ln>
                  <a:noFill/>
                </a:ln>
                <a:solidFill>
                  <a:srgbClr val="4A2D83"/>
                </a:solidFill>
                <a:effectLst/>
                <a:uLnTx/>
                <a:uFillTx/>
                <a:latin typeface="Calibri"/>
                <a:ea typeface="+mn-ea"/>
                <a:cs typeface="Calibri"/>
              </a:rPr>
              <a:t>– </a:t>
            </a:r>
            <a:r>
              <a:rPr kumimoji="0" sz="2400" b="0" i="0" u="none" strike="noStrike" kern="1200" cap="none" spc="-10" normalizeH="0" baseline="0" noProof="0" dirty="0">
                <a:ln>
                  <a:noFill/>
                </a:ln>
                <a:solidFill>
                  <a:srgbClr val="4A2D83"/>
                </a:solidFill>
                <a:effectLst/>
                <a:uLnTx/>
                <a:uFillTx/>
                <a:latin typeface="Calibri"/>
                <a:ea typeface="+mn-ea"/>
                <a:cs typeface="Calibri"/>
              </a:rPr>
              <a:t>even </a:t>
            </a:r>
            <a:r>
              <a:rPr kumimoji="0" sz="2400" b="0" i="0" u="none" strike="noStrike" kern="1200" cap="none" spc="0" normalizeH="0" baseline="0" noProof="0" dirty="0">
                <a:ln>
                  <a:noFill/>
                </a:ln>
                <a:solidFill>
                  <a:srgbClr val="4A2D83"/>
                </a:solidFill>
                <a:effectLst/>
                <a:uLnTx/>
                <a:uFillTx/>
                <a:latin typeface="Calibri"/>
                <a:ea typeface="+mn-ea"/>
                <a:cs typeface="Calibri"/>
              </a:rPr>
              <a:t>if </a:t>
            </a:r>
            <a:r>
              <a:rPr kumimoji="0" sz="2400" b="0" i="0" u="none" strike="noStrike" kern="1200" cap="none" spc="-5" normalizeH="0" baseline="0" noProof="0" dirty="0">
                <a:ln>
                  <a:noFill/>
                </a:ln>
                <a:solidFill>
                  <a:srgbClr val="4A2D83"/>
                </a:solidFill>
                <a:effectLst/>
                <a:uLnTx/>
                <a:uFillTx/>
                <a:latin typeface="Calibri"/>
                <a:ea typeface="+mn-ea"/>
                <a:cs typeface="Calibri"/>
              </a:rPr>
              <a:t>they do not </a:t>
            </a:r>
            <a:r>
              <a:rPr kumimoji="0" sz="2400" b="0" i="0" u="none" strike="noStrike" kern="1200" cap="none" spc="-10" normalizeH="0" baseline="0" noProof="0" dirty="0">
                <a:ln>
                  <a:noFill/>
                </a:ln>
                <a:solidFill>
                  <a:srgbClr val="4A2D83"/>
                </a:solidFill>
                <a:effectLst/>
                <a:uLnTx/>
                <a:uFillTx/>
                <a:latin typeface="Calibri"/>
                <a:ea typeface="+mn-ea"/>
                <a:cs typeface="Calibri"/>
              </a:rPr>
              <a:t>currently </a:t>
            </a:r>
            <a:r>
              <a:rPr kumimoji="0" sz="2400" b="0" i="0" u="none" strike="noStrike" kern="1200" cap="none" spc="-20" normalizeH="0" baseline="0" noProof="0" dirty="0">
                <a:ln>
                  <a:noFill/>
                </a:ln>
                <a:solidFill>
                  <a:srgbClr val="4A2D83"/>
                </a:solidFill>
                <a:effectLst/>
                <a:uLnTx/>
                <a:uFillTx/>
                <a:latin typeface="Calibri"/>
                <a:ea typeface="+mn-ea"/>
                <a:cs typeface="Calibri"/>
              </a:rPr>
              <a:t>have </a:t>
            </a:r>
            <a:r>
              <a:rPr kumimoji="0" sz="2400" b="0" i="0" u="none" strike="noStrike" kern="1200" cap="none" spc="0" normalizeH="0" baseline="0" noProof="0" dirty="0">
                <a:ln>
                  <a:noFill/>
                </a:ln>
                <a:solidFill>
                  <a:srgbClr val="4A2D83"/>
                </a:solidFill>
                <a:effectLst/>
                <a:uLnTx/>
                <a:uFillTx/>
                <a:latin typeface="Calibri"/>
                <a:ea typeface="+mn-ea"/>
                <a:cs typeface="Calibri"/>
              </a:rPr>
              <a:t>an  </a:t>
            </a:r>
            <a:r>
              <a:rPr kumimoji="0" sz="2400" b="0" i="0" u="none" strike="noStrike" kern="1200" cap="none" spc="-5" normalizeH="0" baseline="0" noProof="0" dirty="0">
                <a:ln>
                  <a:noFill/>
                </a:ln>
                <a:solidFill>
                  <a:srgbClr val="4A2D83"/>
                </a:solidFill>
                <a:effectLst/>
                <a:uLnTx/>
                <a:uFillTx/>
                <a:latin typeface="Calibri"/>
                <a:ea typeface="+mn-ea"/>
                <a:cs typeface="Calibri"/>
              </a:rPr>
              <a:t>active submission</a:t>
            </a:r>
            <a:r>
              <a:rPr kumimoji="0" sz="2400" b="0" i="0" u="none" strike="noStrike" kern="1200" cap="none" spc="-15" normalizeH="0" baseline="0" noProof="0" dirty="0">
                <a:ln>
                  <a:noFill/>
                </a:ln>
                <a:solidFill>
                  <a:srgbClr val="4A2D83"/>
                </a:solidFill>
                <a:effectLst/>
                <a:uLnTx/>
                <a:uFillTx/>
                <a:latin typeface="Calibri"/>
                <a:ea typeface="+mn-ea"/>
                <a:cs typeface="Calibri"/>
              </a:rPr>
              <a:t> </a:t>
            </a:r>
            <a:r>
              <a:rPr kumimoji="0" sz="2400" b="0" i="0" u="none" strike="noStrike" kern="1200" cap="none" spc="-10" normalizeH="0" baseline="0" noProof="0" dirty="0">
                <a:ln>
                  <a:noFill/>
                </a:ln>
                <a:solidFill>
                  <a:srgbClr val="4A2D83"/>
                </a:solidFill>
                <a:effectLst/>
                <a:uLnTx/>
                <a:uFillTx/>
                <a:latin typeface="Calibri"/>
                <a:ea typeface="+mn-ea"/>
                <a:cs typeface="Calibri"/>
              </a:rPr>
              <a:t>date.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777240" marR="52705" lvl="0" indent="0" algn="l" defTabSz="914400" rtl="0" eaLnBrk="1" fontAlgn="auto" latinLnBrk="0" hangingPunct="1">
              <a:lnSpc>
                <a:spcPct val="100000"/>
              </a:lnSpc>
              <a:spcBef>
                <a:spcPts val="1585"/>
              </a:spcBef>
              <a:spcAft>
                <a:spcPts val="0"/>
              </a:spcAft>
              <a:buClrTx/>
              <a:buSzTx/>
              <a:buFontTx/>
              <a:buNone/>
              <a:tabLst/>
              <a:defRPr/>
            </a:pPr>
            <a:r>
              <a:rPr kumimoji="0" sz="2400" b="0" i="0" u="heavy" strike="noStrike" kern="1200" cap="none" spc="-10" normalizeH="0" baseline="0" noProof="0" dirty="0">
                <a:ln>
                  <a:noFill/>
                </a:ln>
                <a:solidFill>
                  <a:srgbClr val="4A2D83"/>
                </a:solidFill>
                <a:effectLst/>
                <a:uLnTx/>
                <a:uFill>
                  <a:solidFill>
                    <a:srgbClr val="4A2D83"/>
                  </a:solidFill>
                </a:uFill>
                <a:latin typeface="Calibri"/>
                <a:ea typeface="+mn-ea"/>
                <a:cs typeface="Calibri"/>
              </a:rPr>
              <a:t>Step </a:t>
            </a:r>
            <a:r>
              <a:rPr kumimoji="0" sz="2400" b="0" i="0" u="heavy" strike="noStrike" kern="1200" cap="none" spc="-5" normalizeH="0" baseline="0" noProof="0" dirty="0">
                <a:ln>
                  <a:noFill/>
                </a:ln>
                <a:solidFill>
                  <a:srgbClr val="4A2D83"/>
                </a:solidFill>
                <a:effectLst/>
                <a:uLnTx/>
                <a:uFill>
                  <a:solidFill>
                    <a:srgbClr val="4A2D83"/>
                  </a:solidFill>
                </a:uFill>
                <a:latin typeface="Calibri"/>
                <a:ea typeface="+mn-ea"/>
                <a:cs typeface="Calibri"/>
              </a:rPr>
              <a:t>3:</a:t>
            </a:r>
            <a:r>
              <a:rPr kumimoji="0" sz="2400" b="0" i="0" u="none" strike="noStrike" kern="1200" cap="none" spc="-5" normalizeH="0" baseline="0" noProof="0" dirty="0">
                <a:ln>
                  <a:noFill/>
                </a:ln>
                <a:solidFill>
                  <a:srgbClr val="4A2D83"/>
                </a:solidFill>
                <a:effectLst/>
                <a:uLnTx/>
                <a:uFillTx/>
                <a:latin typeface="Calibri"/>
                <a:ea typeface="+mn-ea"/>
                <a:cs typeface="Calibri"/>
              </a:rPr>
              <a:t> </a:t>
            </a:r>
            <a:r>
              <a:rPr kumimoji="0" sz="2400" b="1" i="0" u="none" strike="noStrike" kern="1200" cap="none" spc="0" normalizeH="0" baseline="0" noProof="0" dirty="0">
                <a:ln>
                  <a:noFill/>
                </a:ln>
                <a:solidFill>
                  <a:srgbClr val="4A2D83"/>
                </a:solidFill>
                <a:effectLst/>
                <a:uLnTx/>
                <a:uFillTx/>
                <a:latin typeface="Calibri"/>
                <a:ea typeface="+mn-ea"/>
                <a:cs typeface="Calibri"/>
              </a:rPr>
              <a:t>Email </a:t>
            </a:r>
            <a:r>
              <a:rPr kumimoji="0" sz="2400" b="1" i="0" u="none" strike="noStrike" kern="1200" cap="none" spc="-5" normalizeH="0" baseline="0" noProof="0" dirty="0">
                <a:ln>
                  <a:noFill/>
                </a:ln>
                <a:solidFill>
                  <a:srgbClr val="4A2D83"/>
                </a:solidFill>
                <a:effectLst/>
                <a:uLnTx/>
                <a:uFillTx/>
                <a:latin typeface="Calibri"/>
                <a:ea typeface="+mn-ea"/>
                <a:cs typeface="Calibri"/>
              </a:rPr>
              <a:t>us </a:t>
            </a:r>
            <a:r>
              <a:rPr kumimoji="0" sz="2400" b="0" i="0" u="none" strike="noStrike" kern="1200" cap="none" spc="-15" normalizeH="0" baseline="0" noProof="0" dirty="0">
                <a:ln>
                  <a:noFill/>
                </a:ln>
                <a:solidFill>
                  <a:srgbClr val="4A2D83"/>
                </a:solidFill>
                <a:effectLst/>
                <a:uLnTx/>
                <a:uFillTx/>
                <a:latin typeface="Calibri"/>
                <a:ea typeface="+mn-ea"/>
                <a:cs typeface="Calibri"/>
              </a:rPr>
              <a:t>at </a:t>
            </a:r>
            <a:r>
              <a:rPr kumimoji="0" sz="2400" b="0" i="0" u="none" strike="noStrike" kern="1200" cap="none" spc="-25" normalizeH="0" baseline="0" noProof="0" dirty="0">
                <a:ln>
                  <a:noFill/>
                </a:ln>
                <a:solidFill>
                  <a:srgbClr val="4A2D83"/>
                </a:solidFill>
                <a:effectLst/>
                <a:uLnTx/>
                <a:uFillTx/>
                <a:latin typeface="Calibri"/>
                <a:ea typeface="+mn-ea"/>
                <a:cs typeface="Calibri"/>
                <a:hlinkClick r:id="rId2"/>
              </a:rPr>
              <a:t>UWTOR@uw.edu </a:t>
            </a:r>
            <a:r>
              <a:rPr kumimoji="0" sz="2400" b="0" i="0" u="none" strike="noStrike" kern="1200" cap="none" spc="0" normalizeH="0" baseline="0" noProof="0" dirty="0">
                <a:ln>
                  <a:noFill/>
                </a:ln>
                <a:solidFill>
                  <a:srgbClr val="4A2D83"/>
                </a:solidFill>
                <a:effectLst/>
                <a:uLnTx/>
                <a:uFillTx/>
                <a:latin typeface="Calibri"/>
                <a:ea typeface="+mn-ea"/>
                <a:cs typeface="Calibri"/>
              </a:rPr>
              <a:t>with </a:t>
            </a:r>
            <a:r>
              <a:rPr kumimoji="0" sz="2400" b="0" i="0" u="none" strike="noStrike" kern="1200" cap="none" spc="-10" normalizeH="0" baseline="0" noProof="0" dirty="0">
                <a:ln>
                  <a:noFill/>
                </a:ln>
                <a:solidFill>
                  <a:srgbClr val="4A2D83"/>
                </a:solidFill>
                <a:effectLst/>
                <a:uLnTx/>
                <a:uFillTx/>
                <a:latin typeface="Calibri"/>
                <a:ea typeface="+mn-ea"/>
                <a:cs typeface="Calibri"/>
              </a:rPr>
              <a:t>your concept  </a:t>
            </a:r>
            <a:r>
              <a:rPr kumimoji="0" sz="2400" b="0" i="0" u="none" strike="noStrike" kern="1200" cap="none" spc="-5" normalizeH="0" baseline="0" noProof="0" dirty="0">
                <a:ln>
                  <a:noFill/>
                </a:ln>
                <a:solidFill>
                  <a:srgbClr val="4A2D83"/>
                </a:solidFill>
                <a:effectLst/>
                <a:uLnTx/>
                <a:uFillTx/>
                <a:latin typeface="Calibri"/>
                <a:ea typeface="+mn-ea"/>
                <a:cs typeface="Calibri"/>
              </a:rPr>
              <a:t>outline </a:t>
            </a:r>
            <a:r>
              <a:rPr kumimoji="0" sz="2400" b="0" i="0" u="none" strike="noStrike" kern="1200" cap="none" spc="0" normalizeH="0" baseline="0" noProof="0" dirty="0">
                <a:ln>
                  <a:noFill/>
                </a:ln>
                <a:solidFill>
                  <a:srgbClr val="4A2D83"/>
                </a:solidFill>
                <a:effectLst/>
                <a:uLnTx/>
                <a:uFillTx/>
                <a:latin typeface="Calibri"/>
                <a:ea typeface="+mn-ea"/>
                <a:cs typeface="Calibri"/>
              </a:rPr>
              <a:t>and </a:t>
            </a:r>
            <a:r>
              <a:rPr kumimoji="0" sz="2400" b="0" i="0" u="none" strike="noStrike" kern="1200" cap="none" spc="-15" normalizeH="0" baseline="0" noProof="0" dirty="0">
                <a:ln>
                  <a:noFill/>
                </a:ln>
                <a:solidFill>
                  <a:srgbClr val="4A2D83"/>
                </a:solidFill>
                <a:effectLst/>
                <a:uLnTx/>
                <a:uFillTx/>
                <a:latin typeface="Calibri"/>
                <a:ea typeface="+mn-ea"/>
                <a:cs typeface="Calibri"/>
              </a:rPr>
              <a:t>we </a:t>
            </a:r>
            <a:r>
              <a:rPr kumimoji="0" sz="2400" b="0" i="0" u="none" strike="noStrike" kern="1200" cap="none" spc="0" normalizeH="0" baseline="0" noProof="0" dirty="0">
                <a:ln>
                  <a:noFill/>
                </a:ln>
                <a:solidFill>
                  <a:srgbClr val="4A2D83"/>
                </a:solidFill>
                <a:effectLst/>
                <a:uLnTx/>
                <a:uFillTx/>
                <a:latin typeface="Calibri"/>
                <a:ea typeface="+mn-ea"/>
                <a:cs typeface="Calibri"/>
              </a:rPr>
              <a:t>will </a:t>
            </a:r>
            <a:r>
              <a:rPr kumimoji="0" sz="2400" b="0" i="0" u="none" strike="noStrike" kern="1200" cap="none" spc="-5" normalizeH="0" baseline="0" noProof="0" dirty="0">
                <a:ln>
                  <a:noFill/>
                </a:ln>
                <a:solidFill>
                  <a:srgbClr val="4A2D83"/>
                </a:solidFill>
                <a:effectLst/>
                <a:uLnTx/>
                <a:uFillTx/>
                <a:latin typeface="Calibri"/>
                <a:ea typeface="+mn-ea"/>
                <a:cs typeface="Calibri"/>
              </a:rPr>
              <a:t>schedule </a:t>
            </a:r>
            <a:r>
              <a:rPr kumimoji="0" sz="2400" b="0" i="0" u="none" strike="noStrike" kern="1200" cap="none" spc="0" normalizeH="0" baseline="0" noProof="0" dirty="0">
                <a:ln>
                  <a:noFill/>
                </a:ln>
                <a:solidFill>
                  <a:srgbClr val="4A2D83"/>
                </a:solidFill>
                <a:effectLst/>
                <a:uLnTx/>
                <a:uFillTx/>
                <a:latin typeface="Calibri"/>
                <a:ea typeface="+mn-ea"/>
                <a:cs typeface="Calibri"/>
              </a:rPr>
              <a:t>a </a:t>
            </a:r>
            <a:r>
              <a:rPr kumimoji="0" sz="2400" b="0" i="0" u="none" strike="noStrike" kern="1200" cap="none" spc="-5" normalizeH="0" baseline="0" noProof="0" dirty="0">
                <a:ln>
                  <a:noFill/>
                </a:ln>
                <a:solidFill>
                  <a:srgbClr val="4A2D83"/>
                </a:solidFill>
                <a:effectLst/>
                <a:uLnTx/>
                <a:uFillTx/>
                <a:latin typeface="Calibri"/>
                <a:ea typeface="+mn-ea"/>
                <a:cs typeface="Calibri"/>
              </a:rPr>
              <a:t>meeting </a:t>
            </a:r>
            <a:r>
              <a:rPr kumimoji="0" sz="2400" b="0" i="0" u="none" strike="noStrike" kern="1200" cap="none" spc="-15" normalizeH="0" baseline="0" noProof="0" dirty="0">
                <a:ln>
                  <a:noFill/>
                </a:ln>
                <a:solidFill>
                  <a:srgbClr val="4A2D83"/>
                </a:solidFill>
                <a:effectLst/>
                <a:uLnTx/>
                <a:uFillTx/>
                <a:latin typeface="Calibri"/>
                <a:ea typeface="+mn-ea"/>
                <a:cs typeface="Calibri"/>
              </a:rPr>
              <a:t>to </a:t>
            </a:r>
            <a:r>
              <a:rPr kumimoji="0" sz="2400" b="0" i="0" u="none" strike="noStrike" kern="1200" cap="none" spc="0" normalizeH="0" baseline="0" noProof="0" dirty="0">
                <a:ln>
                  <a:noFill/>
                </a:ln>
                <a:solidFill>
                  <a:srgbClr val="4A2D83"/>
                </a:solidFill>
                <a:effectLst/>
                <a:uLnTx/>
                <a:uFillTx/>
                <a:latin typeface="Calibri"/>
                <a:ea typeface="+mn-ea"/>
                <a:cs typeface="Calibri"/>
              </a:rPr>
              <a:t>learn </a:t>
            </a:r>
            <a:r>
              <a:rPr kumimoji="0" sz="2400" b="0" i="0" u="none" strike="noStrike" kern="1200" cap="none" spc="-10" normalizeH="0" baseline="0" noProof="0" dirty="0">
                <a:ln>
                  <a:noFill/>
                </a:ln>
                <a:solidFill>
                  <a:srgbClr val="4A2D83"/>
                </a:solidFill>
                <a:effectLst/>
                <a:uLnTx/>
                <a:uFillTx/>
                <a:latin typeface="Calibri"/>
                <a:ea typeface="+mn-ea"/>
                <a:cs typeface="Calibri"/>
              </a:rPr>
              <a:t>more  </a:t>
            </a:r>
            <a:r>
              <a:rPr kumimoji="0" sz="2400" b="0" i="0" u="none" strike="noStrike" kern="1200" cap="none" spc="-5" normalizeH="0" baseline="0" noProof="0" dirty="0">
                <a:ln>
                  <a:noFill/>
                </a:ln>
                <a:solidFill>
                  <a:srgbClr val="4A2D83"/>
                </a:solidFill>
                <a:effectLst/>
                <a:uLnTx/>
                <a:uFillTx/>
                <a:latin typeface="Calibri"/>
                <a:ea typeface="+mn-ea"/>
                <a:cs typeface="Calibri"/>
              </a:rPr>
              <a:t>about </a:t>
            </a:r>
            <a:r>
              <a:rPr kumimoji="0" sz="2400" b="0" i="0" u="none" strike="noStrike" kern="1200" cap="none" spc="-10" normalizeH="0" baseline="0" noProof="0" dirty="0">
                <a:ln>
                  <a:noFill/>
                </a:ln>
                <a:solidFill>
                  <a:srgbClr val="4A2D83"/>
                </a:solidFill>
                <a:effectLst/>
                <a:uLnTx/>
                <a:uFillTx/>
                <a:latin typeface="Calibri"/>
                <a:ea typeface="+mn-ea"/>
                <a:cs typeface="Calibri"/>
              </a:rPr>
              <a:t>your </a:t>
            </a:r>
            <a:r>
              <a:rPr kumimoji="0" sz="2400" b="0" i="0" u="none" strike="noStrike" kern="1200" cap="none" spc="-5" normalizeH="0" baseline="0" noProof="0" dirty="0">
                <a:ln>
                  <a:noFill/>
                </a:ln>
                <a:solidFill>
                  <a:srgbClr val="4A2D83"/>
                </a:solidFill>
                <a:effectLst/>
                <a:uLnTx/>
                <a:uFillTx/>
                <a:latin typeface="Calibri"/>
                <a:ea typeface="+mn-ea"/>
                <a:cs typeface="Calibri"/>
              </a:rPr>
              <a:t>plans and help </a:t>
            </a:r>
            <a:r>
              <a:rPr kumimoji="0" sz="2400" b="0" i="0" u="none" strike="noStrike" kern="1200" cap="none" spc="-10" normalizeH="0" baseline="0" noProof="0" dirty="0">
                <a:ln>
                  <a:noFill/>
                </a:ln>
                <a:solidFill>
                  <a:srgbClr val="4A2D83"/>
                </a:solidFill>
                <a:effectLst/>
                <a:uLnTx/>
                <a:uFillTx/>
                <a:latin typeface="Calibri"/>
                <a:ea typeface="+mn-ea"/>
                <a:cs typeface="Calibri"/>
              </a:rPr>
              <a:t>you </a:t>
            </a:r>
            <a:r>
              <a:rPr kumimoji="0" sz="2400" b="0" i="0" u="none" strike="noStrike" kern="1200" cap="none" spc="-5" normalizeH="0" baseline="0" noProof="0" dirty="0">
                <a:ln>
                  <a:noFill/>
                </a:ln>
                <a:solidFill>
                  <a:srgbClr val="4A2D83"/>
                </a:solidFill>
                <a:effectLst/>
                <a:uLnTx/>
                <a:uFillTx/>
                <a:latin typeface="Calibri"/>
                <a:ea typeface="+mn-ea"/>
                <a:cs typeface="Calibri"/>
              </a:rPr>
              <a:t>build out possible  </a:t>
            </a:r>
            <a:r>
              <a:rPr kumimoji="0" sz="2400" b="0" i="0" u="none" strike="noStrike" kern="1200" cap="none" spc="-10" normalizeH="0" baseline="0" noProof="0" dirty="0">
                <a:ln>
                  <a:noFill/>
                </a:ln>
                <a:solidFill>
                  <a:srgbClr val="4A2D83"/>
                </a:solidFill>
                <a:effectLst/>
                <a:uLnTx/>
                <a:uFillTx/>
                <a:latin typeface="Calibri"/>
                <a:ea typeface="+mn-ea"/>
                <a:cs typeface="Calibri"/>
              </a:rPr>
              <a:t>project </a:t>
            </a:r>
            <a:r>
              <a:rPr kumimoji="0" sz="2400" b="0" i="0" u="none" strike="noStrike" kern="1200" cap="none" spc="-5" normalizeH="0" baseline="0" noProof="0" dirty="0">
                <a:ln>
                  <a:noFill/>
                </a:ln>
                <a:solidFill>
                  <a:srgbClr val="4A2D83"/>
                </a:solidFill>
                <a:effectLst/>
                <a:uLnTx/>
                <a:uFillTx/>
                <a:latin typeface="Calibri"/>
                <a:ea typeface="+mn-ea"/>
                <a:cs typeface="Calibri"/>
              </a:rPr>
              <a:t>ideas and</a:t>
            </a:r>
            <a:r>
              <a:rPr kumimoji="0" sz="2400" b="0" i="0" u="none" strike="noStrike" kern="1200" cap="none" spc="-20" normalizeH="0" baseline="0" noProof="0" dirty="0">
                <a:ln>
                  <a:noFill/>
                </a:ln>
                <a:solidFill>
                  <a:srgbClr val="4A2D83"/>
                </a:solidFill>
                <a:effectLst/>
                <a:uLnTx/>
                <a:uFillTx/>
                <a:latin typeface="Calibri"/>
                <a:ea typeface="+mn-ea"/>
                <a:cs typeface="Calibri"/>
              </a:rPr>
              <a:t> </a:t>
            </a:r>
            <a:r>
              <a:rPr kumimoji="0" sz="2400" b="0" i="0" u="none" strike="noStrike" kern="1200" cap="none" spc="-10" normalizeH="0" baseline="0" noProof="0" dirty="0">
                <a:ln>
                  <a:noFill/>
                </a:ln>
                <a:solidFill>
                  <a:srgbClr val="4A2D83"/>
                </a:solidFill>
                <a:effectLst/>
                <a:uLnTx/>
                <a:uFillTx/>
                <a:latin typeface="Calibri"/>
                <a:ea typeface="+mn-ea"/>
                <a:cs typeface="Calibri"/>
              </a:rPr>
              <a:t>budget.</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p:nvPr/>
        </p:nvSpPr>
        <p:spPr>
          <a:xfrm>
            <a:off x="10206008" y="4319238"/>
            <a:ext cx="1767579" cy="17088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237219" y="56388"/>
            <a:ext cx="3954779" cy="209702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9183433" y="198120"/>
            <a:ext cx="2693098" cy="84696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8732519" y="1154620"/>
            <a:ext cx="2592831" cy="831151"/>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8280575" y="75990"/>
            <a:ext cx="3896677" cy="2011148"/>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93497" y="2739200"/>
            <a:ext cx="2402890" cy="2088175"/>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05483" y="1462150"/>
            <a:ext cx="943860" cy="1010182"/>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5646" y="2854088"/>
            <a:ext cx="946365" cy="350098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010411" y="1658124"/>
            <a:ext cx="2249423" cy="121461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287780" y="1674876"/>
            <a:ext cx="1816607" cy="46690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287780" y="2448039"/>
            <a:ext cx="1816607" cy="47042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052687" y="1677437"/>
            <a:ext cx="2164247" cy="112968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2779267" y="1647014"/>
            <a:ext cx="6379845" cy="4013200"/>
          </a:xfrm>
          <a:prstGeom prst="rect">
            <a:avLst/>
          </a:prstGeom>
        </p:spPr>
        <p:txBody>
          <a:bodyPr vert="horz" wrap="square" lIns="0" tIns="12700" rIns="0" bIns="0" rtlCol="0">
            <a:spAutoFit/>
          </a:bodyPr>
          <a:lstStyle/>
          <a:p>
            <a:pPr marL="615950" marR="5080" lvl="0" indent="0" algn="l" defTabSz="914400" rtl="0" eaLnBrk="1" fontAlgn="auto" latinLnBrk="0" hangingPunct="1">
              <a:lnSpc>
                <a:spcPct val="100000"/>
              </a:lnSpc>
              <a:spcBef>
                <a:spcPts val="100"/>
              </a:spcBef>
              <a:spcAft>
                <a:spcPts val="0"/>
              </a:spcAft>
              <a:buClrTx/>
              <a:buSzTx/>
              <a:buFontTx/>
              <a:buNone/>
              <a:tabLst/>
              <a:defRPr/>
            </a:pPr>
            <a:r>
              <a:rPr kumimoji="0" sz="2400" b="0" i="0" u="heavy" strike="noStrike" kern="1200" cap="none" spc="-10" normalizeH="0" baseline="0" noProof="0" dirty="0">
                <a:ln>
                  <a:noFill/>
                </a:ln>
                <a:solidFill>
                  <a:srgbClr val="4A2D83"/>
                </a:solidFill>
                <a:effectLst/>
                <a:uLnTx/>
                <a:uFill>
                  <a:solidFill>
                    <a:srgbClr val="4A2D83"/>
                  </a:solidFill>
                </a:uFill>
                <a:latin typeface="Calibri"/>
                <a:ea typeface="+mn-ea"/>
                <a:cs typeface="Calibri"/>
              </a:rPr>
              <a:t>Step </a:t>
            </a:r>
            <a:r>
              <a:rPr kumimoji="0" sz="2400" b="0" i="0" u="heavy" strike="noStrike" kern="1200" cap="none" spc="-5" normalizeH="0" baseline="0" noProof="0" dirty="0">
                <a:ln>
                  <a:noFill/>
                </a:ln>
                <a:solidFill>
                  <a:srgbClr val="4A2D83"/>
                </a:solidFill>
                <a:effectLst/>
                <a:uLnTx/>
                <a:uFill>
                  <a:solidFill>
                    <a:srgbClr val="4A2D83"/>
                  </a:solidFill>
                </a:uFill>
                <a:latin typeface="Calibri"/>
                <a:ea typeface="+mn-ea"/>
                <a:cs typeface="Calibri"/>
              </a:rPr>
              <a:t>1:</a:t>
            </a:r>
            <a:r>
              <a:rPr kumimoji="0" sz="2400" b="0" i="0" u="none" strike="noStrike" kern="1200" cap="none" spc="-5" normalizeH="0" baseline="0" noProof="0" dirty="0">
                <a:ln>
                  <a:noFill/>
                </a:ln>
                <a:solidFill>
                  <a:srgbClr val="4A2D83"/>
                </a:solidFill>
                <a:effectLst/>
                <a:uLnTx/>
                <a:uFillTx/>
                <a:latin typeface="Calibri"/>
                <a:ea typeface="+mn-ea"/>
                <a:cs typeface="Calibri"/>
              </a:rPr>
              <a:t> Identify </a:t>
            </a:r>
            <a:r>
              <a:rPr kumimoji="0" sz="2400" b="0" i="0" u="none" strike="noStrike" kern="1200" cap="none" spc="0" normalizeH="0" baseline="0" noProof="0" dirty="0">
                <a:ln>
                  <a:noFill/>
                </a:ln>
                <a:solidFill>
                  <a:srgbClr val="4A2D83"/>
                </a:solidFill>
                <a:effectLst/>
                <a:uLnTx/>
                <a:uFillTx/>
                <a:latin typeface="Calibri"/>
                <a:ea typeface="+mn-ea"/>
                <a:cs typeface="Calibri"/>
              </a:rPr>
              <a:t>a </a:t>
            </a:r>
            <a:r>
              <a:rPr kumimoji="0" sz="2400" b="0" i="0" u="none" strike="noStrike" kern="1200" cap="none" spc="-5" normalizeH="0" baseline="0" noProof="0" dirty="0">
                <a:ln>
                  <a:noFill/>
                </a:ln>
                <a:solidFill>
                  <a:srgbClr val="4A2D83"/>
                </a:solidFill>
                <a:effectLst/>
                <a:uLnTx/>
                <a:uFillTx/>
                <a:latin typeface="Calibri"/>
                <a:ea typeface="+mn-ea"/>
                <a:cs typeface="Calibri"/>
              </a:rPr>
              <a:t>funding opportunity </a:t>
            </a:r>
            <a:r>
              <a:rPr kumimoji="0" sz="2400" b="0" i="0" u="none" strike="noStrike" kern="1200" cap="none" spc="-10" normalizeH="0" baseline="0" noProof="0" dirty="0">
                <a:ln>
                  <a:noFill/>
                </a:ln>
                <a:solidFill>
                  <a:srgbClr val="4A2D83"/>
                </a:solidFill>
                <a:effectLst/>
                <a:uLnTx/>
                <a:uFillTx/>
                <a:latin typeface="Calibri"/>
                <a:ea typeface="+mn-ea"/>
                <a:cs typeface="Calibri"/>
              </a:rPr>
              <a:t>that you  </a:t>
            </a:r>
            <a:r>
              <a:rPr kumimoji="0" sz="2400" b="0" i="0" u="none" strike="noStrike" kern="1200" cap="none" spc="-15" normalizeH="0" baseline="0" noProof="0" dirty="0">
                <a:ln>
                  <a:noFill/>
                </a:ln>
                <a:solidFill>
                  <a:srgbClr val="4A2D83"/>
                </a:solidFill>
                <a:effectLst/>
                <a:uLnTx/>
                <a:uFillTx/>
                <a:latin typeface="Calibri"/>
                <a:ea typeface="+mn-ea"/>
                <a:cs typeface="Calibri"/>
              </a:rPr>
              <a:t>are interested </a:t>
            </a:r>
            <a:r>
              <a:rPr kumimoji="0" sz="2400" b="0" i="0" u="none" strike="noStrike" kern="1200" cap="none" spc="0" normalizeH="0" baseline="0" noProof="0" dirty="0">
                <a:ln>
                  <a:noFill/>
                </a:ln>
                <a:solidFill>
                  <a:srgbClr val="4A2D83"/>
                </a:solidFill>
                <a:effectLst/>
                <a:uLnTx/>
                <a:uFillTx/>
                <a:latin typeface="Calibri"/>
                <a:ea typeface="+mn-ea"/>
                <a:cs typeface="Calibri"/>
              </a:rPr>
              <a:t>in with an </a:t>
            </a:r>
            <a:r>
              <a:rPr kumimoji="0" sz="2400" b="0" i="0" u="none" strike="noStrike" kern="1200" cap="none" spc="-5" normalizeH="0" baseline="0" noProof="0" dirty="0">
                <a:ln>
                  <a:noFill/>
                </a:ln>
                <a:solidFill>
                  <a:srgbClr val="4A2D83"/>
                </a:solidFill>
                <a:effectLst/>
                <a:uLnTx/>
                <a:uFillTx/>
                <a:latin typeface="Calibri"/>
                <a:ea typeface="+mn-ea"/>
                <a:cs typeface="Calibri"/>
              </a:rPr>
              <a:t>upcoming, active  </a:t>
            </a:r>
            <a:r>
              <a:rPr kumimoji="0" sz="2400" b="0" i="0" u="none" strike="noStrike" kern="1200" cap="none" spc="-10" normalizeH="0" baseline="0" noProof="0" dirty="0">
                <a:ln>
                  <a:noFill/>
                </a:ln>
                <a:solidFill>
                  <a:srgbClr val="4A2D83"/>
                </a:solidFill>
                <a:effectLst/>
                <a:uLnTx/>
                <a:uFillTx/>
                <a:latin typeface="Calibri"/>
                <a:ea typeface="+mn-ea"/>
                <a:cs typeface="Calibri"/>
              </a:rPr>
              <a:t>Request </a:t>
            </a:r>
            <a:r>
              <a:rPr kumimoji="0" sz="2400" b="0" i="0" u="none" strike="noStrike" kern="1200" cap="none" spc="-20" normalizeH="0" baseline="0" noProof="0" dirty="0">
                <a:ln>
                  <a:noFill/>
                </a:ln>
                <a:solidFill>
                  <a:srgbClr val="4A2D83"/>
                </a:solidFill>
                <a:effectLst/>
                <a:uLnTx/>
                <a:uFillTx/>
                <a:latin typeface="Calibri"/>
                <a:ea typeface="+mn-ea"/>
                <a:cs typeface="Calibri"/>
              </a:rPr>
              <a:t>for </a:t>
            </a:r>
            <a:r>
              <a:rPr kumimoji="0" sz="2400" b="0" i="0" u="none" strike="noStrike" kern="1200" cap="none" spc="-10" normalizeH="0" baseline="0" noProof="0" dirty="0">
                <a:ln>
                  <a:noFill/>
                </a:ln>
                <a:solidFill>
                  <a:srgbClr val="4A2D83"/>
                </a:solidFill>
                <a:effectLst/>
                <a:uLnTx/>
                <a:uFillTx/>
                <a:latin typeface="Calibri"/>
                <a:ea typeface="+mn-ea"/>
                <a:cs typeface="Calibri"/>
              </a:rPr>
              <a:t>Applications/Proposals</a:t>
            </a:r>
            <a:r>
              <a:rPr kumimoji="0" sz="2400" b="0" i="0" u="none" strike="noStrike" kern="1200" cap="none" spc="-5" normalizeH="0" baseline="0" noProof="0" dirty="0">
                <a:ln>
                  <a:noFill/>
                </a:ln>
                <a:solidFill>
                  <a:srgbClr val="4A2D83"/>
                </a:solidFill>
                <a:effectLst/>
                <a:uLnTx/>
                <a:uFillTx/>
                <a:latin typeface="Calibri"/>
                <a:ea typeface="+mn-ea"/>
                <a:cs typeface="Calibri"/>
              </a:rPr>
              <a:t> </a:t>
            </a:r>
            <a:r>
              <a:rPr kumimoji="0" sz="2400" b="0" i="0" u="none" strike="noStrike" kern="1200" cap="none" spc="-20" normalizeH="0" baseline="0" noProof="0" dirty="0">
                <a:ln>
                  <a:noFill/>
                </a:ln>
                <a:solidFill>
                  <a:srgbClr val="4A2D83"/>
                </a:solidFill>
                <a:effectLst/>
                <a:uLnTx/>
                <a:uFillTx/>
                <a:latin typeface="Calibri"/>
                <a:ea typeface="+mn-ea"/>
                <a:cs typeface="Calibri"/>
              </a:rPr>
              <a:t>(RFA/RFP)</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12700" marR="879475" lvl="0" indent="0" algn="l" defTabSz="914400" rtl="0" eaLnBrk="1" fontAlgn="auto" latinLnBrk="0" hangingPunct="1">
              <a:lnSpc>
                <a:spcPct val="100000"/>
              </a:lnSpc>
              <a:spcBef>
                <a:spcPts val="1295"/>
              </a:spcBef>
              <a:spcAft>
                <a:spcPts val="0"/>
              </a:spcAft>
              <a:buClrTx/>
              <a:buSzTx/>
              <a:buFontTx/>
              <a:buNone/>
              <a:tabLst/>
              <a:defRPr/>
            </a:pPr>
            <a:r>
              <a:rPr kumimoji="0" sz="2400" b="0" i="0" u="heavy" strike="noStrike" kern="1200" cap="none" spc="-10" normalizeH="0" baseline="0" noProof="0" dirty="0">
                <a:ln>
                  <a:noFill/>
                </a:ln>
                <a:solidFill>
                  <a:srgbClr val="4A2D83"/>
                </a:solidFill>
                <a:effectLst/>
                <a:uLnTx/>
                <a:uFill>
                  <a:solidFill>
                    <a:srgbClr val="4A2D83"/>
                  </a:solidFill>
                </a:uFill>
                <a:latin typeface="Calibri"/>
                <a:ea typeface="+mn-ea"/>
                <a:cs typeface="Calibri"/>
              </a:rPr>
              <a:t>Step </a:t>
            </a:r>
            <a:r>
              <a:rPr kumimoji="0" sz="2400" b="0" i="0" u="heavy" strike="noStrike" kern="1200" cap="none" spc="-5" normalizeH="0" baseline="0" noProof="0" dirty="0">
                <a:ln>
                  <a:noFill/>
                </a:ln>
                <a:solidFill>
                  <a:srgbClr val="4A2D83"/>
                </a:solidFill>
                <a:effectLst/>
                <a:uLnTx/>
                <a:uFill>
                  <a:solidFill>
                    <a:srgbClr val="4A2D83"/>
                  </a:solidFill>
                </a:uFill>
                <a:latin typeface="Calibri"/>
                <a:ea typeface="+mn-ea"/>
                <a:cs typeface="Calibri"/>
              </a:rPr>
              <a:t>2:</a:t>
            </a:r>
            <a:r>
              <a:rPr kumimoji="0" sz="2400" b="0" i="0" u="none" strike="noStrike" kern="1200" cap="none" spc="-5" normalizeH="0" baseline="0" noProof="0" dirty="0">
                <a:ln>
                  <a:noFill/>
                </a:ln>
                <a:solidFill>
                  <a:srgbClr val="4A2D83"/>
                </a:solidFill>
                <a:effectLst/>
                <a:uLnTx/>
                <a:uFillTx/>
                <a:latin typeface="Calibri"/>
                <a:ea typeface="+mn-ea"/>
                <a:cs typeface="Calibri"/>
              </a:rPr>
              <a:t> </a:t>
            </a:r>
            <a:r>
              <a:rPr kumimoji="0" sz="2400" b="0" i="0" u="none" strike="noStrike" kern="1200" cap="none" spc="-10" normalizeH="0" baseline="0" noProof="0" dirty="0">
                <a:ln>
                  <a:noFill/>
                </a:ln>
                <a:solidFill>
                  <a:srgbClr val="4A2D83"/>
                </a:solidFill>
                <a:effectLst/>
                <a:uLnTx/>
                <a:uFillTx/>
                <a:latin typeface="Calibri"/>
                <a:ea typeface="+mn-ea"/>
                <a:cs typeface="Calibri"/>
              </a:rPr>
              <a:t>Read through </a:t>
            </a:r>
            <a:r>
              <a:rPr kumimoji="0" sz="2400" b="0" i="0" u="none" strike="noStrike" kern="1200" cap="none" spc="0" normalizeH="0" baseline="0" noProof="0" dirty="0">
                <a:ln>
                  <a:noFill/>
                </a:ln>
                <a:solidFill>
                  <a:srgbClr val="4A2D83"/>
                </a:solidFill>
                <a:effectLst/>
                <a:uLnTx/>
                <a:uFillTx/>
                <a:latin typeface="Calibri"/>
                <a:ea typeface="+mn-ea"/>
                <a:cs typeface="Calibri"/>
              </a:rPr>
              <a:t>the RFP </a:t>
            </a:r>
            <a:r>
              <a:rPr kumimoji="0" sz="2400" b="0" i="0" u="none" strike="noStrike" kern="1200" cap="none" spc="-20" normalizeH="0" baseline="0" noProof="0" dirty="0">
                <a:ln>
                  <a:noFill/>
                </a:ln>
                <a:solidFill>
                  <a:srgbClr val="4A2D83"/>
                </a:solidFill>
                <a:effectLst/>
                <a:uLnTx/>
                <a:uFillTx/>
                <a:latin typeface="Calibri"/>
                <a:ea typeface="+mn-ea"/>
                <a:cs typeface="Calibri"/>
              </a:rPr>
              <a:t>for </a:t>
            </a:r>
            <a:r>
              <a:rPr kumimoji="0" sz="2400" b="0" i="0" u="none" strike="noStrike" kern="1200" cap="none" spc="-5" normalizeH="0" baseline="0" noProof="0" dirty="0">
                <a:ln>
                  <a:noFill/>
                </a:ln>
                <a:solidFill>
                  <a:srgbClr val="4A2D83"/>
                </a:solidFill>
                <a:effectLst/>
                <a:uLnTx/>
                <a:uFillTx/>
                <a:latin typeface="Calibri"/>
                <a:ea typeface="+mn-ea"/>
                <a:cs typeface="Calibri"/>
              </a:rPr>
              <a:t>submission  </a:t>
            </a:r>
            <a:r>
              <a:rPr kumimoji="0" sz="2400" b="0" i="0" u="none" strike="noStrike" kern="1200" cap="none" spc="0" normalizeH="0" baseline="0" noProof="0" dirty="0">
                <a:ln>
                  <a:noFill/>
                </a:ln>
                <a:solidFill>
                  <a:srgbClr val="4A2D83"/>
                </a:solidFill>
                <a:effectLst/>
                <a:uLnTx/>
                <a:uFillTx/>
                <a:latin typeface="Calibri"/>
                <a:ea typeface="+mn-ea"/>
                <a:cs typeface="Calibri"/>
              </a:rPr>
              <a:t>deadlines and </a:t>
            </a:r>
            <a:r>
              <a:rPr kumimoji="0" sz="2400" b="0" i="0" u="none" strike="noStrike" kern="1200" cap="none" spc="-5" normalizeH="0" baseline="0" noProof="0" dirty="0">
                <a:ln>
                  <a:noFill/>
                </a:ln>
                <a:solidFill>
                  <a:srgbClr val="4A2D83"/>
                </a:solidFill>
                <a:effectLst/>
                <a:uLnTx/>
                <a:uFillTx/>
                <a:latin typeface="Calibri"/>
                <a:ea typeface="+mn-ea"/>
                <a:cs typeface="Calibri"/>
              </a:rPr>
              <a:t>eligibility </a:t>
            </a:r>
            <a:r>
              <a:rPr kumimoji="0" sz="2400" b="0" i="0" u="none" strike="noStrike" kern="1200" cap="none" spc="-10" normalizeH="0" baseline="0" noProof="0" dirty="0">
                <a:ln>
                  <a:noFill/>
                </a:ln>
                <a:solidFill>
                  <a:srgbClr val="4A2D83"/>
                </a:solidFill>
                <a:effectLst/>
                <a:uLnTx/>
                <a:uFillTx/>
                <a:latin typeface="Calibri"/>
                <a:ea typeface="+mn-ea"/>
                <a:cs typeface="Calibri"/>
              </a:rPr>
              <a:t>requirements </a:t>
            </a:r>
            <a:r>
              <a:rPr kumimoji="0" sz="2400" b="0" i="0" u="none" strike="noStrike" kern="1200" cap="none" spc="-15" normalizeH="0" baseline="0" noProof="0" dirty="0">
                <a:ln>
                  <a:noFill/>
                </a:ln>
                <a:solidFill>
                  <a:srgbClr val="4A2D83"/>
                </a:solidFill>
                <a:effectLst/>
                <a:uLnTx/>
                <a:uFillTx/>
                <a:latin typeface="Calibri"/>
                <a:ea typeface="+mn-ea"/>
                <a:cs typeface="Calibri"/>
              </a:rPr>
              <a:t>to </a:t>
            </a:r>
            <a:r>
              <a:rPr kumimoji="0" sz="2400" b="0" i="0" u="none" strike="noStrike" kern="1200" cap="none" spc="-5" normalizeH="0" baseline="0" noProof="0" dirty="0">
                <a:ln>
                  <a:noFill/>
                </a:ln>
                <a:solidFill>
                  <a:srgbClr val="4A2D83"/>
                </a:solidFill>
                <a:effectLst/>
                <a:uLnTx/>
                <a:uFillTx/>
                <a:latin typeface="Calibri"/>
                <a:ea typeface="+mn-ea"/>
                <a:cs typeface="Calibri"/>
              </a:rPr>
              <a:t>be  </a:t>
            </a:r>
            <a:r>
              <a:rPr kumimoji="0" sz="2400" b="0" i="0" u="none" strike="noStrike" kern="1200" cap="none" spc="-15" normalizeH="0" baseline="0" noProof="0" dirty="0">
                <a:ln>
                  <a:noFill/>
                </a:ln>
                <a:solidFill>
                  <a:srgbClr val="4A2D83"/>
                </a:solidFill>
                <a:effectLst/>
                <a:uLnTx/>
                <a:uFillTx/>
                <a:latin typeface="Calibri"/>
                <a:ea typeface="+mn-ea"/>
                <a:cs typeface="Calibri"/>
              </a:rPr>
              <a:t>sure </a:t>
            </a:r>
            <a:r>
              <a:rPr kumimoji="0" sz="2400" b="0" i="0" u="none" strike="noStrike" kern="1200" cap="none" spc="-10" normalizeH="0" baseline="0" noProof="0" dirty="0">
                <a:ln>
                  <a:noFill/>
                </a:ln>
                <a:solidFill>
                  <a:srgbClr val="4A2D83"/>
                </a:solidFill>
                <a:effectLst/>
                <a:uLnTx/>
                <a:uFillTx/>
                <a:latin typeface="Calibri"/>
                <a:ea typeface="+mn-ea"/>
                <a:cs typeface="Calibri"/>
              </a:rPr>
              <a:t>you can reasonably </a:t>
            </a:r>
            <a:r>
              <a:rPr kumimoji="0" sz="2400" b="0" i="0" u="none" strike="noStrike" kern="1200" cap="none" spc="-5" normalizeH="0" baseline="0" noProof="0" dirty="0">
                <a:ln>
                  <a:noFill/>
                </a:ln>
                <a:solidFill>
                  <a:srgbClr val="4A2D83"/>
                </a:solidFill>
                <a:effectLst/>
                <a:uLnTx/>
                <a:uFillTx/>
                <a:latin typeface="Calibri"/>
                <a:ea typeface="+mn-ea"/>
                <a:cs typeface="Calibri"/>
              </a:rPr>
              <a:t>meet</a:t>
            </a:r>
            <a:r>
              <a:rPr kumimoji="0" sz="2400" b="0" i="0" u="none" strike="noStrike" kern="1200" cap="none" spc="0" normalizeH="0" baseline="0" noProof="0" dirty="0">
                <a:ln>
                  <a:noFill/>
                </a:ln>
                <a:solidFill>
                  <a:srgbClr val="4A2D83"/>
                </a:solidFill>
                <a:effectLst/>
                <a:uLnTx/>
                <a:uFillTx/>
                <a:latin typeface="Calibri"/>
                <a:ea typeface="+mn-ea"/>
                <a:cs typeface="Calibri"/>
              </a:rPr>
              <a:t> </a:t>
            </a:r>
            <a:r>
              <a:rPr kumimoji="0" sz="2400" b="0" i="0" u="none" strike="noStrike" kern="1200" cap="none" spc="-5" normalizeH="0" baseline="0" noProof="0" dirty="0">
                <a:ln>
                  <a:noFill/>
                </a:ln>
                <a:solidFill>
                  <a:srgbClr val="4A2D83"/>
                </a:solidFill>
                <a:effectLst/>
                <a:uLnTx/>
                <a:uFillTx/>
                <a:latin typeface="Calibri"/>
                <a:ea typeface="+mn-ea"/>
                <a:cs typeface="Calibri"/>
              </a:rPr>
              <a:t>both.</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15950" marR="469265" lvl="0" indent="-635" algn="l" defTabSz="914400" rtl="0" eaLnBrk="1" fontAlgn="auto" latinLnBrk="0" hangingPunct="1">
              <a:lnSpc>
                <a:spcPct val="100000"/>
              </a:lnSpc>
              <a:spcBef>
                <a:spcPts val="1300"/>
              </a:spcBef>
              <a:spcAft>
                <a:spcPts val="0"/>
              </a:spcAft>
              <a:buClrTx/>
              <a:buSzTx/>
              <a:buFontTx/>
              <a:buNone/>
              <a:tabLst/>
              <a:defRPr/>
            </a:pPr>
            <a:r>
              <a:rPr kumimoji="0" sz="2400" b="0" i="0" u="heavy" strike="noStrike" kern="1200" cap="none" spc="-10" normalizeH="0" baseline="0" noProof="0" dirty="0">
                <a:ln>
                  <a:noFill/>
                </a:ln>
                <a:solidFill>
                  <a:srgbClr val="4A2D83"/>
                </a:solidFill>
                <a:effectLst/>
                <a:uLnTx/>
                <a:uFill>
                  <a:solidFill>
                    <a:srgbClr val="4A2D83"/>
                  </a:solidFill>
                </a:uFill>
                <a:latin typeface="Calibri"/>
                <a:ea typeface="+mn-ea"/>
                <a:cs typeface="Calibri"/>
              </a:rPr>
              <a:t>Step </a:t>
            </a:r>
            <a:r>
              <a:rPr kumimoji="0" sz="2400" b="0" i="0" u="heavy" strike="noStrike" kern="1200" cap="none" spc="-5" normalizeH="0" baseline="0" noProof="0" dirty="0">
                <a:ln>
                  <a:noFill/>
                </a:ln>
                <a:solidFill>
                  <a:srgbClr val="4A2D83"/>
                </a:solidFill>
                <a:effectLst/>
                <a:uLnTx/>
                <a:uFill>
                  <a:solidFill>
                    <a:srgbClr val="4A2D83"/>
                  </a:solidFill>
                </a:uFill>
                <a:latin typeface="Calibri"/>
                <a:ea typeface="+mn-ea"/>
                <a:cs typeface="Calibri"/>
              </a:rPr>
              <a:t>3:</a:t>
            </a:r>
            <a:r>
              <a:rPr kumimoji="0" sz="2400" b="0" i="0" u="none" strike="noStrike" kern="1200" cap="none" spc="-5" normalizeH="0" baseline="0" noProof="0" dirty="0">
                <a:ln>
                  <a:noFill/>
                </a:ln>
                <a:solidFill>
                  <a:srgbClr val="4A2D83"/>
                </a:solidFill>
                <a:effectLst/>
                <a:uLnTx/>
                <a:uFillTx/>
                <a:latin typeface="Calibri"/>
                <a:ea typeface="+mn-ea"/>
                <a:cs typeface="Calibri"/>
              </a:rPr>
              <a:t> </a:t>
            </a:r>
            <a:r>
              <a:rPr kumimoji="0" sz="2400" b="0" i="0" u="none" strike="noStrike" kern="1200" cap="none" spc="0" normalizeH="0" baseline="0" noProof="0" dirty="0">
                <a:ln>
                  <a:noFill/>
                </a:ln>
                <a:solidFill>
                  <a:srgbClr val="4A2D83"/>
                </a:solidFill>
                <a:effectLst/>
                <a:uLnTx/>
                <a:uFillTx/>
                <a:latin typeface="Calibri"/>
                <a:ea typeface="+mn-ea"/>
                <a:cs typeface="Calibri"/>
              </a:rPr>
              <a:t>Fill </a:t>
            </a:r>
            <a:r>
              <a:rPr kumimoji="0" sz="2400" b="0" i="0" u="none" strike="noStrike" kern="1200" cap="none" spc="-5" normalizeH="0" baseline="0" noProof="0" dirty="0">
                <a:ln>
                  <a:noFill/>
                </a:ln>
                <a:solidFill>
                  <a:srgbClr val="4A2D83"/>
                </a:solidFill>
                <a:effectLst/>
                <a:uLnTx/>
                <a:uFillTx/>
                <a:latin typeface="Calibri"/>
                <a:ea typeface="+mn-ea"/>
                <a:cs typeface="Calibri"/>
              </a:rPr>
              <a:t>out </a:t>
            </a:r>
            <a:r>
              <a:rPr kumimoji="0" sz="2400" b="0" i="0" u="none" strike="noStrike" kern="1200" cap="none" spc="0" normalizeH="0" baseline="0" noProof="0" dirty="0">
                <a:ln>
                  <a:noFill/>
                </a:ln>
                <a:solidFill>
                  <a:srgbClr val="4A2D83"/>
                </a:solidFill>
                <a:effectLst/>
                <a:uLnTx/>
                <a:uFillTx/>
                <a:latin typeface="Calibri"/>
                <a:ea typeface="+mn-ea"/>
                <a:cs typeface="Calibri"/>
              </a:rPr>
              <a:t>the </a:t>
            </a:r>
            <a:r>
              <a:rPr kumimoji="0" sz="2400" b="0" i="0" u="none" strike="noStrike" kern="1200" cap="none" spc="-5" normalizeH="0" baseline="0" noProof="0" dirty="0">
                <a:ln>
                  <a:noFill/>
                </a:ln>
                <a:solidFill>
                  <a:srgbClr val="4A2D83"/>
                </a:solidFill>
                <a:effectLst/>
                <a:uLnTx/>
                <a:uFillTx/>
                <a:latin typeface="Calibri"/>
                <a:ea typeface="+mn-ea"/>
                <a:cs typeface="Calibri"/>
              </a:rPr>
              <a:t>online </a:t>
            </a:r>
            <a:r>
              <a:rPr kumimoji="0" sz="2400" b="0" i="0" u="none" strike="noStrike" kern="1200" cap="none" spc="-10" normalizeH="0" baseline="0" noProof="0" dirty="0">
                <a:ln>
                  <a:noFill/>
                </a:ln>
                <a:solidFill>
                  <a:srgbClr val="4A2D83"/>
                </a:solidFill>
                <a:effectLst/>
                <a:uLnTx/>
                <a:uFillTx/>
                <a:latin typeface="Calibri"/>
                <a:ea typeface="+mn-ea"/>
                <a:cs typeface="Calibri"/>
              </a:rPr>
              <a:t>Proposal </a:t>
            </a:r>
            <a:r>
              <a:rPr kumimoji="0" sz="2400" b="0" i="0" u="none" strike="noStrike" kern="1200" cap="none" spc="-5" normalizeH="0" baseline="0" noProof="0" dirty="0">
                <a:ln>
                  <a:noFill/>
                </a:ln>
                <a:solidFill>
                  <a:srgbClr val="4A2D83"/>
                </a:solidFill>
                <a:effectLst/>
                <a:uLnTx/>
                <a:uFillTx/>
                <a:latin typeface="Calibri"/>
                <a:ea typeface="+mn-ea"/>
                <a:cs typeface="Calibri"/>
              </a:rPr>
              <a:t>Support  </a:t>
            </a:r>
            <a:r>
              <a:rPr kumimoji="0" sz="2400" b="0" i="0" u="none" strike="noStrike" kern="1200" cap="none" spc="-10" normalizeH="0" baseline="0" noProof="0" dirty="0">
                <a:ln>
                  <a:noFill/>
                </a:ln>
                <a:solidFill>
                  <a:srgbClr val="4A2D83"/>
                </a:solidFill>
                <a:effectLst/>
                <a:uLnTx/>
                <a:uFillTx/>
                <a:latin typeface="Calibri"/>
                <a:ea typeface="+mn-ea"/>
                <a:cs typeface="Calibri"/>
              </a:rPr>
              <a:t>Request </a:t>
            </a:r>
            <a:r>
              <a:rPr kumimoji="0" sz="2400" b="0" i="0" u="none" strike="noStrike" kern="1200" cap="none" spc="-15" normalizeH="0" baseline="0" noProof="0" dirty="0">
                <a:ln>
                  <a:noFill/>
                </a:ln>
                <a:solidFill>
                  <a:srgbClr val="4A2D83"/>
                </a:solidFill>
                <a:effectLst/>
                <a:uLnTx/>
                <a:uFillTx/>
                <a:latin typeface="Calibri"/>
                <a:ea typeface="+mn-ea"/>
                <a:cs typeface="Calibri"/>
              </a:rPr>
              <a:t>form found </a:t>
            </a:r>
            <a:r>
              <a:rPr kumimoji="0" sz="2400" b="0" i="0" u="none" strike="noStrike" kern="1200" cap="none" spc="-5" normalizeH="0" baseline="0" noProof="0" dirty="0">
                <a:ln>
                  <a:noFill/>
                </a:ln>
                <a:solidFill>
                  <a:srgbClr val="4A2D83"/>
                </a:solidFill>
                <a:effectLst/>
                <a:uLnTx/>
                <a:uFillTx/>
                <a:latin typeface="Calibri"/>
                <a:ea typeface="+mn-ea"/>
                <a:cs typeface="Calibri"/>
              </a:rPr>
              <a:t>on our </a:t>
            </a:r>
            <a:r>
              <a:rPr kumimoji="0" sz="2400" b="0" i="0" u="none" strike="noStrike" kern="1200" cap="none" spc="-10" normalizeH="0" baseline="0" noProof="0" dirty="0">
                <a:ln>
                  <a:noFill/>
                </a:ln>
                <a:solidFill>
                  <a:srgbClr val="4A2D83"/>
                </a:solidFill>
                <a:effectLst/>
                <a:uLnTx/>
                <a:uFillTx/>
                <a:latin typeface="Calibri"/>
                <a:ea typeface="+mn-ea"/>
                <a:cs typeface="Calibri"/>
              </a:rPr>
              <a:t>website:  </a:t>
            </a:r>
            <a:r>
              <a:rPr kumimoji="0" sz="2400" b="0" i="0" u="heavy" strike="noStrike" kern="1200" cap="none" spc="-20" normalizeH="0" baseline="0" noProof="0" dirty="0">
                <a:ln>
                  <a:noFill/>
                </a:ln>
                <a:solidFill>
                  <a:srgbClr val="006FC0"/>
                </a:solidFill>
                <a:effectLst/>
                <a:uLnTx/>
                <a:uFill>
                  <a:solidFill>
                    <a:srgbClr val="006FC0"/>
                  </a:solidFill>
                </a:uFill>
                <a:latin typeface="Calibri"/>
                <a:ea typeface="+mn-ea"/>
                <a:cs typeface="Calibri"/>
                <a:hlinkClick r:id="rId6"/>
              </a:rPr>
              <a:t>https://www.tacoma.uw.edu/or/proposal- </a:t>
            </a:r>
            <a:r>
              <a:rPr kumimoji="0" sz="2400" b="0" i="0" u="none" strike="noStrike" kern="1200" cap="none" spc="-20" normalizeH="0" baseline="0" noProof="0" dirty="0">
                <a:ln>
                  <a:noFill/>
                </a:ln>
                <a:solidFill>
                  <a:srgbClr val="006FC0"/>
                </a:solidFill>
                <a:effectLst/>
                <a:uLnTx/>
                <a:uFillTx/>
                <a:latin typeface="Calibri"/>
                <a:ea typeface="+mn-ea"/>
                <a:cs typeface="Calibri"/>
              </a:rPr>
              <a:t> </a:t>
            </a:r>
            <a:r>
              <a:rPr kumimoji="0" sz="2400" b="0" i="0" u="heavy" strike="noStrike" kern="1200" cap="none" spc="-5" normalizeH="0" baseline="0" noProof="0" dirty="0">
                <a:ln>
                  <a:noFill/>
                </a:ln>
                <a:solidFill>
                  <a:srgbClr val="006FC0"/>
                </a:solidFill>
                <a:effectLst/>
                <a:uLnTx/>
                <a:uFill>
                  <a:solidFill>
                    <a:srgbClr val="006FC0"/>
                  </a:solidFill>
                </a:uFill>
                <a:latin typeface="Calibri"/>
                <a:ea typeface="+mn-ea"/>
                <a:cs typeface="Calibri"/>
                <a:hlinkClick r:id="rId6"/>
              </a:rPr>
              <a:t>submission</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object 8"/>
          <p:cNvSpPr/>
          <p:nvPr/>
        </p:nvSpPr>
        <p:spPr>
          <a:xfrm>
            <a:off x="10212856" y="4342076"/>
            <a:ext cx="1767586" cy="1708889"/>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7574280" y="0"/>
            <a:ext cx="4515610" cy="2436876"/>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7514843" y="298704"/>
            <a:ext cx="4443982" cy="2039111"/>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1712168" y="1414907"/>
            <a:ext cx="246658" cy="922908"/>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7617367" y="0"/>
            <a:ext cx="4429975" cy="2378527"/>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7985" y="62230"/>
            <a:ext cx="7250792" cy="129338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28015" y="1005840"/>
            <a:ext cx="755903" cy="89915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371856" y="1552955"/>
            <a:ext cx="2462783" cy="71627"/>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399288" y="1104900"/>
            <a:ext cx="763523" cy="72847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769620" y="1005840"/>
            <a:ext cx="705611" cy="8991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990600" y="1104900"/>
            <a:ext cx="1906523" cy="728471"/>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412492" y="1005839"/>
            <a:ext cx="665987" cy="899159"/>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7595616" y="228600"/>
            <a:ext cx="3441191" cy="1307591"/>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7581900" y="475488"/>
            <a:ext cx="993165" cy="938783"/>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9264307" y="1319453"/>
            <a:ext cx="984376" cy="94818"/>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7642628" y="252653"/>
            <a:ext cx="3347224" cy="1213413"/>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7642630" y="252703"/>
            <a:ext cx="3347720" cy="1213485"/>
          </a:xfrm>
          <a:custGeom>
            <a:avLst/>
            <a:gdLst/>
            <a:ahLst/>
            <a:cxnLst/>
            <a:rect l="l" t="t" r="r" b="b"/>
            <a:pathLst>
              <a:path w="3347720" h="1213485">
                <a:moveTo>
                  <a:pt x="0" y="73272"/>
                </a:moveTo>
                <a:lnTo>
                  <a:pt x="42913" y="55211"/>
                </a:lnTo>
                <a:lnTo>
                  <a:pt x="85826" y="40001"/>
                </a:lnTo>
                <a:lnTo>
                  <a:pt x="128739" y="27490"/>
                </a:lnTo>
                <a:lnTo>
                  <a:pt x="171653" y="17521"/>
                </a:lnTo>
                <a:lnTo>
                  <a:pt x="214566" y="9942"/>
                </a:lnTo>
                <a:lnTo>
                  <a:pt x="257479" y="4598"/>
                </a:lnTo>
                <a:lnTo>
                  <a:pt x="300393" y="1335"/>
                </a:lnTo>
                <a:lnTo>
                  <a:pt x="343306" y="0"/>
                </a:lnTo>
                <a:lnTo>
                  <a:pt x="386219" y="436"/>
                </a:lnTo>
                <a:lnTo>
                  <a:pt x="429132" y="2492"/>
                </a:lnTo>
                <a:lnTo>
                  <a:pt x="472046" y="6011"/>
                </a:lnTo>
                <a:lnTo>
                  <a:pt x="514959" y="10841"/>
                </a:lnTo>
                <a:lnTo>
                  <a:pt x="557872" y="16827"/>
                </a:lnTo>
                <a:lnTo>
                  <a:pt x="600785" y="23816"/>
                </a:lnTo>
                <a:lnTo>
                  <a:pt x="643698" y="31652"/>
                </a:lnTo>
                <a:lnTo>
                  <a:pt x="686611" y="40181"/>
                </a:lnTo>
                <a:lnTo>
                  <a:pt x="729525" y="49250"/>
                </a:lnTo>
                <a:lnTo>
                  <a:pt x="772438" y="58705"/>
                </a:lnTo>
                <a:lnTo>
                  <a:pt x="815351" y="68391"/>
                </a:lnTo>
                <a:lnTo>
                  <a:pt x="858264" y="78153"/>
                </a:lnTo>
                <a:lnTo>
                  <a:pt x="901177" y="87839"/>
                </a:lnTo>
                <a:lnTo>
                  <a:pt x="944090" y="97294"/>
                </a:lnTo>
                <a:lnTo>
                  <a:pt x="987003" y="106363"/>
                </a:lnTo>
                <a:lnTo>
                  <a:pt x="1029916" y="114892"/>
                </a:lnTo>
                <a:lnTo>
                  <a:pt x="1072829" y="122728"/>
                </a:lnTo>
                <a:lnTo>
                  <a:pt x="1115742" y="129716"/>
                </a:lnTo>
                <a:lnTo>
                  <a:pt x="1158654" y="135703"/>
                </a:lnTo>
                <a:lnTo>
                  <a:pt x="1201567" y="140533"/>
                </a:lnTo>
                <a:lnTo>
                  <a:pt x="1244480" y="144052"/>
                </a:lnTo>
                <a:lnTo>
                  <a:pt x="1287393" y="146108"/>
                </a:lnTo>
                <a:lnTo>
                  <a:pt x="1330305" y="146544"/>
                </a:lnTo>
                <a:lnTo>
                  <a:pt x="1373218" y="145208"/>
                </a:lnTo>
                <a:lnTo>
                  <a:pt x="1416131" y="141946"/>
                </a:lnTo>
                <a:lnTo>
                  <a:pt x="1459043" y="136602"/>
                </a:lnTo>
                <a:lnTo>
                  <a:pt x="1501956" y="129023"/>
                </a:lnTo>
                <a:lnTo>
                  <a:pt x="1544868" y="119054"/>
                </a:lnTo>
                <a:lnTo>
                  <a:pt x="1587781" y="106543"/>
                </a:lnTo>
                <a:lnTo>
                  <a:pt x="1630693" y="91333"/>
                </a:lnTo>
                <a:lnTo>
                  <a:pt x="1673606" y="73272"/>
                </a:lnTo>
                <a:lnTo>
                  <a:pt x="1716519" y="55211"/>
                </a:lnTo>
                <a:lnTo>
                  <a:pt x="1759432" y="40001"/>
                </a:lnTo>
                <a:lnTo>
                  <a:pt x="1802345" y="27490"/>
                </a:lnTo>
                <a:lnTo>
                  <a:pt x="1845259" y="17521"/>
                </a:lnTo>
                <a:lnTo>
                  <a:pt x="1888172" y="9942"/>
                </a:lnTo>
                <a:lnTo>
                  <a:pt x="1931085" y="4598"/>
                </a:lnTo>
                <a:lnTo>
                  <a:pt x="1973999" y="1335"/>
                </a:lnTo>
                <a:lnTo>
                  <a:pt x="2016912" y="0"/>
                </a:lnTo>
                <a:lnTo>
                  <a:pt x="2059825" y="436"/>
                </a:lnTo>
                <a:lnTo>
                  <a:pt x="2102738" y="2492"/>
                </a:lnTo>
                <a:lnTo>
                  <a:pt x="2145652" y="6011"/>
                </a:lnTo>
                <a:lnTo>
                  <a:pt x="2188565" y="10841"/>
                </a:lnTo>
                <a:lnTo>
                  <a:pt x="2231478" y="16827"/>
                </a:lnTo>
                <a:lnTo>
                  <a:pt x="2274392" y="23816"/>
                </a:lnTo>
                <a:lnTo>
                  <a:pt x="2317305" y="31652"/>
                </a:lnTo>
                <a:lnTo>
                  <a:pt x="2360218" y="40181"/>
                </a:lnTo>
                <a:lnTo>
                  <a:pt x="2403132" y="49250"/>
                </a:lnTo>
                <a:lnTo>
                  <a:pt x="2446045" y="58705"/>
                </a:lnTo>
                <a:lnTo>
                  <a:pt x="2488958" y="68391"/>
                </a:lnTo>
                <a:lnTo>
                  <a:pt x="2531871" y="78153"/>
                </a:lnTo>
                <a:lnTo>
                  <a:pt x="2574785" y="87839"/>
                </a:lnTo>
                <a:lnTo>
                  <a:pt x="2617698" y="97294"/>
                </a:lnTo>
                <a:lnTo>
                  <a:pt x="2660611" y="106363"/>
                </a:lnTo>
                <a:lnTo>
                  <a:pt x="2703525" y="114892"/>
                </a:lnTo>
                <a:lnTo>
                  <a:pt x="2746438" y="122728"/>
                </a:lnTo>
                <a:lnTo>
                  <a:pt x="2789351" y="129716"/>
                </a:lnTo>
                <a:lnTo>
                  <a:pt x="2832265" y="135703"/>
                </a:lnTo>
                <a:lnTo>
                  <a:pt x="2875178" y="140533"/>
                </a:lnTo>
                <a:lnTo>
                  <a:pt x="2918091" y="144052"/>
                </a:lnTo>
                <a:lnTo>
                  <a:pt x="2961004" y="146108"/>
                </a:lnTo>
                <a:lnTo>
                  <a:pt x="3003918" y="146544"/>
                </a:lnTo>
                <a:lnTo>
                  <a:pt x="3046831" y="145208"/>
                </a:lnTo>
                <a:lnTo>
                  <a:pt x="3089744" y="141946"/>
                </a:lnTo>
                <a:lnTo>
                  <a:pt x="3132658" y="136602"/>
                </a:lnTo>
                <a:lnTo>
                  <a:pt x="3175571" y="129023"/>
                </a:lnTo>
                <a:lnTo>
                  <a:pt x="3218484" y="119054"/>
                </a:lnTo>
                <a:lnTo>
                  <a:pt x="3261398" y="106543"/>
                </a:lnTo>
                <a:lnTo>
                  <a:pt x="3304311" y="91333"/>
                </a:lnTo>
                <a:lnTo>
                  <a:pt x="3347224" y="73272"/>
                </a:lnTo>
                <a:lnTo>
                  <a:pt x="3347224" y="1140072"/>
                </a:lnTo>
                <a:lnTo>
                  <a:pt x="3304311" y="1158133"/>
                </a:lnTo>
                <a:lnTo>
                  <a:pt x="3261398" y="1173343"/>
                </a:lnTo>
                <a:lnTo>
                  <a:pt x="3218484" y="1185854"/>
                </a:lnTo>
                <a:lnTo>
                  <a:pt x="3175571" y="1195823"/>
                </a:lnTo>
                <a:lnTo>
                  <a:pt x="3132658" y="1203402"/>
                </a:lnTo>
                <a:lnTo>
                  <a:pt x="3089744" y="1208746"/>
                </a:lnTo>
                <a:lnTo>
                  <a:pt x="3046831" y="1212008"/>
                </a:lnTo>
                <a:lnTo>
                  <a:pt x="3003918" y="1213344"/>
                </a:lnTo>
                <a:lnTo>
                  <a:pt x="2961005" y="1212908"/>
                </a:lnTo>
                <a:lnTo>
                  <a:pt x="2918091" y="1210852"/>
                </a:lnTo>
                <a:lnTo>
                  <a:pt x="2875178" y="1207333"/>
                </a:lnTo>
                <a:lnTo>
                  <a:pt x="2832265" y="1202503"/>
                </a:lnTo>
                <a:lnTo>
                  <a:pt x="2789351" y="1196516"/>
                </a:lnTo>
                <a:lnTo>
                  <a:pt x="2746438" y="1189528"/>
                </a:lnTo>
                <a:lnTo>
                  <a:pt x="2703525" y="1181692"/>
                </a:lnTo>
                <a:lnTo>
                  <a:pt x="2660611" y="1173163"/>
                </a:lnTo>
                <a:lnTo>
                  <a:pt x="2617698" y="1164094"/>
                </a:lnTo>
                <a:lnTo>
                  <a:pt x="2574785" y="1154639"/>
                </a:lnTo>
                <a:lnTo>
                  <a:pt x="2531872" y="1144953"/>
                </a:lnTo>
                <a:lnTo>
                  <a:pt x="2488958" y="1135191"/>
                </a:lnTo>
                <a:lnTo>
                  <a:pt x="2446045" y="1125505"/>
                </a:lnTo>
                <a:lnTo>
                  <a:pt x="2403132" y="1116050"/>
                </a:lnTo>
                <a:lnTo>
                  <a:pt x="2360218" y="1106981"/>
                </a:lnTo>
                <a:lnTo>
                  <a:pt x="2317305" y="1098452"/>
                </a:lnTo>
                <a:lnTo>
                  <a:pt x="2274392" y="1090616"/>
                </a:lnTo>
                <a:lnTo>
                  <a:pt x="2231478" y="1083627"/>
                </a:lnTo>
                <a:lnTo>
                  <a:pt x="2188565" y="1077641"/>
                </a:lnTo>
                <a:lnTo>
                  <a:pt x="2145652" y="1072811"/>
                </a:lnTo>
                <a:lnTo>
                  <a:pt x="2102739" y="1069292"/>
                </a:lnTo>
                <a:lnTo>
                  <a:pt x="2059825" y="1067236"/>
                </a:lnTo>
                <a:lnTo>
                  <a:pt x="2016912" y="1066800"/>
                </a:lnTo>
                <a:lnTo>
                  <a:pt x="1973999" y="1068135"/>
                </a:lnTo>
                <a:lnTo>
                  <a:pt x="1931085" y="1071398"/>
                </a:lnTo>
                <a:lnTo>
                  <a:pt x="1888172" y="1076742"/>
                </a:lnTo>
                <a:lnTo>
                  <a:pt x="1845259" y="1084321"/>
                </a:lnTo>
                <a:lnTo>
                  <a:pt x="1802345" y="1094290"/>
                </a:lnTo>
                <a:lnTo>
                  <a:pt x="1759432" y="1106801"/>
                </a:lnTo>
                <a:lnTo>
                  <a:pt x="1716519" y="1122011"/>
                </a:lnTo>
                <a:lnTo>
                  <a:pt x="1673606" y="1140072"/>
                </a:lnTo>
                <a:lnTo>
                  <a:pt x="1630693" y="1158133"/>
                </a:lnTo>
                <a:lnTo>
                  <a:pt x="1587781" y="1173343"/>
                </a:lnTo>
                <a:lnTo>
                  <a:pt x="1544868" y="1185854"/>
                </a:lnTo>
                <a:lnTo>
                  <a:pt x="1501956" y="1195823"/>
                </a:lnTo>
                <a:lnTo>
                  <a:pt x="1459043" y="1203402"/>
                </a:lnTo>
                <a:lnTo>
                  <a:pt x="1416131" y="1208746"/>
                </a:lnTo>
                <a:lnTo>
                  <a:pt x="1373218" y="1212008"/>
                </a:lnTo>
                <a:lnTo>
                  <a:pt x="1330305" y="1213344"/>
                </a:lnTo>
                <a:lnTo>
                  <a:pt x="1287393" y="1212908"/>
                </a:lnTo>
                <a:lnTo>
                  <a:pt x="1244480" y="1210852"/>
                </a:lnTo>
                <a:lnTo>
                  <a:pt x="1201567" y="1207333"/>
                </a:lnTo>
                <a:lnTo>
                  <a:pt x="1158654" y="1202503"/>
                </a:lnTo>
                <a:lnTo>
                  <a:pt x="1115742" y="1196516"/>
                </a:lnTo>
                <a:lnTo>
                  <a:pt x="1072829" y="1189528"/>
                </a:lnTo>
                <a:lnTo>
                  <a:pt x="1029916" y="1181692"/>
                </a:lnTo>
                <a:lnTo>
                  <a:pt x="987003" y="1173163"/>
                </a:lnTo>
                <a:lnTo>
                  <a:pt x="944090" y="1164094"/>
                </a:lnTo>
                <a:lnTo>
                  <a:pt x="901177" y="1154639"/>
                </a:lnTo>
                <a:lnTo>
                  <a:pt x="858264" y="1144953"/>
                </a:lnTo>
                <a:lnTo>
                  <a:pt x="815351" y="1135191"/>
                </a:lnTo>
                <a:lnTo>
                  <a:pt x="772438" y="1125505"/>
                </a:lnTo>
                <a:lnTo>
                  <a:pt x="729525" y="1116050"/>
                </a:lnTo>
                <a:lnTo>
                  <a:pt x="686611" y="1106981"/>
                </a:lnTo>
                <a:lnTo>
                  <a:pt x="643698" y="1098452"/>
                </a:lnTo>
                <a:lnTo>
                  <a:pt x="600785" y="1090616"/>
                </a:lnTo>
                <a:lnTo>
                  <a:pt x="557872" y="1083627"/>
                </a:lnTo>
                <a:lnTo>
                  <a:pt x="514959" y="1077641"/>
                </a:lnTo>
                <a:lnTo>
                  <a:pt x="472046" y="1072811"/>
                </a:lnTo>
                <a:lnTo>
                  <a:pt x="429132" y="1069292"/>
                </a:lnTo>
                <a:lnTo>
                  <a:pt x="386219" y="1067236"/>
                </a:lnTo>
                <a:lnTo>
                  <a:pt x="343306" y="1066800"/>
                </a:lnTo>
                <a:lnTo>
                  <a:pt x="300393" y="1068135"/>
                </a:lnTo>
                <a:lnTo>
                  <a:pt x="257479" y="1071398"/>
                </a:lnTo>
                <a:lnTo>
                  <a:pt x="214566" y="1076742"/>
                </a:lnTo>
                <a:lnTo>
                  <a:pt x="171653" y="1084321"/>
                </a:lnTo>
                <a:lnTo>
                  <a:pt x="128739" y="1094290"/>
                </a:lnTo>
                <a:lnTo>
                  <a:pt x="85826" y="1106801"/>
                </a:lnTo>
                <a:lnTo>
                  <a:pt x="42913" y="1122011"/>
                </a:lnTo>
                <a:lnTo>
                  <a:pt x="0" y="1140072"/>
                </a:lnTo>
                <a:lnTo>
                  <a:pt x="0" y="73272"/>
                </a:lnTo>
                <a:close/>
              </a:path>
            </a:pathLst>
          </a:custGeom>
          <a:ln w="9525">
            <a:solidFill>
              <a:srgbClr val="472B8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a:spLocks noGrp="1"/>
          </p:cNvSpPr>
          <p:nvPr>
            <p:ph type="title"/>
          </p:nvPr>
        </p:nvSpPr>
        <p:spPr>
          <a:prstGeom prst="rect">
            <a:avLst/>
          </a:prstGeom>
        </p:spPr>
        <p:txBody>
          <a:bodyPr vert="horz" wrap="square" lIns="0" tIns="13335" rIns="0" bIns="0" rtlCol="0">
            <a:spAutoFit/>
          </a:bodyPr>
          <a:lstStyle/>
          <a:p>
            <a:pPr marL="6452235">
              <a:lnSpc>
                <a:spcPct val="100000"/>
              </a:lnSpc>
              <a:spcBef>
                <a:spcPts val="105"/>
              </a:spcBef>
            </a:pPr>
            <a:r>
              <a:rPr sz="3200" spc="-10" dirty="0"/>
              <a:t>P</a:t>
            </a:r>
            <a:r>
              <a:rPr spc="-10" dirty="0"/>
              <a:t>ROPOSAL</a:t>
            </a:r>
            <a:r>
              <a:rPr spc="140" dirty="0"/>
              <a:t> </a:t>
            </a:r>
            <a:r>
              <a:rPr sz="3200" spc="-10" dirty="0"/>
              <a:t>S</a:t>
            </a:r>
            <a:r>
              <a:rPr spc="-10" dirty="0"/>
              <a:t>UPPORT</a:t>
            </a:r>
            <a:endParaRPr sz="3200"/>
          </a:p>
        </p:txBody>
      </p:sp>
      <p:sp>
        <p:nvSpPr>
          <p:cNvPr id="15" name="object 15"/>
          <p:cNvSpPr txBox="1"/>
          <p:nvPr/>
        </p:nvSpPr>
        <p:spPr>
          <a:xfrm>
            <a:off x="366712" y="1095510"/>
            <a:ext cx="10995025" cy="497903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200" b="1" i="1" u="heavy" strike="noStrike" kern="1200" cap="none" spc="0" normalizeH="0" baseline="0" noProof="0" dirty="0">
                <a:ln>
                  <a:noFill/>
                </a:ln>
                <a:solidFill>
                  <a:srgbClr val="8B6BCA"/>
                </a:solidFill>
                <a:effectLst/>
                <a:uLnTx/>
                <a:uFill>
                  <a:solidFill>
                    <a:srgbClr val="8B6BCA"/>
                  </a:solidFill>
                </a:uFill>
                <a:latin typeface="Calibri"/>
                <a:ea typeface="+mn-ea"/>
                <a:cs typeface="Calibri"/>
              </a:rPr>
              <a:t>K</a:t>
            </a:r>
            <a:r>
              <a:rPr kumimoji="0" sz="2550" b="1" i="1" u="heavy" strike="noStrike" kern="1200" cap="none" spc="0" normalizeH="0" baseline="0" noProof="0" dirty="0">
                <a:ln>
                  <a:noFill/>
                </a:ln>
                <a:solidFill>
                  <a:srgbClr val="8B6BCA"/>
                </a:solidFill>
                <a:effectLst/>
                <a:uLnTx/>
                <a:uFill>
                  <a:solidFill>
                    <a:srgbClr val="8B6BCA"/>
                  </a:solidFill>
                </a:uFill>
                <a:latin typeface="Calibri"/>
                <a:ea typeface="+mn-ea"/>
                <a:cs typeface="Calibri"/>
              </a:rPr>
              <a:t>EY</a:t>
            </a:r>
            <a:r>
              <a:rPr kumimoji="0" sz="2550" b="1" i="1" u="heavy" strike="noStrike" kern="1200" cap="none" spc="140" normalizeH="0" baseline="0" noProof="0" dirty="0">
                <a:ln>
                  <a:noFill/>
                </a:ln>
                <a:solidFill>
                  <a:srgbClr val="8B6BCA"/>
                </a:solidFill>
                <a:effectLst/>
                <a:uLnTx/>
                <a:uFill>
                  <a:solidFill>
                    <a:srgbClr val="8B6BCA"/>
                  </a:solidFill>
                </a:uFill>
                <a:latin typeface="Calibri"/>
                <a:ea typeface="+mn-ea"/>
                <a:cs typeface="Calibri"/>
              </a:rPr>
              <a:t> </a:t>
            </a:r>
            <a:r>
              <a:rPr kumimoji="0" sz="3200" b="1" i="1" u="heavy" strike="noStrike" kern="1200" cap="none" spc="-80" normalizeH="0" baseline="0" noProof="0" dirty="0">
                <a:ln>
                  <a:noFill/>
                </a:ln>
                <a:solidFill>
                  <a:srgbClr val="8B6BCA"/>
                </a:solidFill>
                <a:effectLst/>
                <a:uLnTx/>
                <a:uFill>
                  <a:solidFill>
                    <a:srgbClr val="8B6BCA"/>
                  </a:solidFill>
                </a:uFill>
                <a:latin typeface="Calibri"/>
                <a:ea typeface="+mn-ea"/>
                <a:cs typeface="Calibri"/>
              </a:rPr>
              <a:t>T</a:t>
            </a:r>
            <a:r>
              <a:rPr kumimoji="0" sz="2550" b="1" i="1" u="heavy" strike="noStrike" kern="1200" cap="none" spc="-80" normalizeH="0" baseline="0" noProof="0" dirty="0">
                <a:ln>
                  <a:noFill/>
                </a:ln>
                <a:solidFill>
                  <a:srgbClr val="8B6BCA"/>
                </a:solidFill>
                <a:effectLst/>
                <a:uLnTx/>
                <a:uFill>
                  <a:solidFill>
                    <a:srgbClr val="8B6BCA"/>
                  </a:solidFill>
                </a:uFill>
                <a:latin typeface="Calibri"/>
                <a:ea typeface="+mn-ea"/>
                <a:cs typeface="Calibri"/>
              </a:rPr>
              <a:t>AKEAWAYS</a:t>
            </a:r>
            <a:r>
              <a:rPr kumimoji="0" sz="3200" b="1" i="1" u="heavy" strike="noStrike" kern="1200" cap="none" spc="-80" normalizeH="0" baseline="0" noProof="0" dirty="0">
                <a:ln>
                  <a:noFill/>
                </a:ln>
                <a:solidFill>
                  <a:srgbClr val="8B6BCA"/>
                </a:solidFill>
                <a:effectLst/>
                <a:uLnTx/>
                <a:uFill>
                  <a:solidFill>
                    <a:srgbClr val="8B6BCA"/>
                  </a:solidFill>
                </a:uFill>
                <a:latin typeface="Calibri"/>
                <a:ea typeface="+mn-ea"/>
                <a:cs typeface="Calibri"/>
              </a:rPr>
              <a:t>!</a:t>
            </a:r>
            <a:endParaRPr kumimoji="0" sz="3200" b="0" i="0" u="none" strike="noStrike" kern="1200" cap="none" spc="0" normalizeH="0" baseline="0" noProof="0">
              <a:ln>
                <a:noFill/>
              </a:ln>
              <a:solidFill>
                <a:prstClr val="black"/>
              </a:solidFill>
              <a:effectLst/>
              <a:uLnTx/>
              <a:uFillTx/>
              <a:latin typeface="Calibri"/>
              <a:ea typeface="+mn-ea"/>
              <a:cs typeface="Calibri"/>
            </a:endParaRPr>
          </a:p>
          <a:p>
            <a:pPr marL="393700" marR="0" lvl="0" indent="-381000" algn="l" defTabSz="914400" rtl="0" eaLnBrk="1" fontAlgn="auto" latinLnBrk="0" hangingPunct="1">
              <a:lnSpc>
                <a:spcPct val="100000"/>
              </a:lnSpc>
              <a:spcBef>
                <a:spcPts val="2460"/>
              </a:spcBef>
              <a:spcAft>
                <a:spcPts val="0"/>
              </a:spcAft>
              <a:buClrTx/>
              <a:buSzTx/>
              <a:buFont typeface="Wingdings"/>
              <a:buChar char=""/>
              <a:tabLst>
                <a:tab pos="393065" algn="l"/>
                <a:tab pos="393700" algn="l"/>
              </a:tabLst>
              <a:defRPr/>
            </a:pPr>
            <a:r>
              <a:rPr kumimoji="0" sz="2100" b="1" i="0" u="none" strike="noStrike" kern="1200" cap="none" spc="10" normalizeH="0" baseline="0" noProof="0" dirty="0">
                <a:ln>
                  <a:noFill/>
                </a:ln>
                <a:solidFill>
                  <a:srgbClr val="4A2D83"/>
                </a:solidFill>
                <a:effectLst/>
                <a:uLnTx/>
                <a:uFillTx/>
                <a:latin typeface="Calibri"/>
                <a:ea typeface="+mn-ea"/>
                <a:cs typeface="Calibri"/>
              </a:rPr>
              <a:t>Fill </a:t>
            </a:r>
            <a:r>
              <a:rPr kumimoji="0" sz="2100" b="1" i="0" u="none" strike="noStrike" kern="1200" cap="none" spc="15" normalizeH="0" baseline="0" noProof="0" dirty="0">
                <a:ln>
                  <a:noFill/>
                </a:ln>
                <a:solidFill>
                  <a:srgbClr val="4A2D83"/>
                </a:solidFill>
                <a:effectLst/>
                <a:uLnTx/>
                <a:uFillTx/>
                <a:latin typeface="Calibri"/>
                <a:ea typeface="+mn-ea"/>
                <a:cs typeface="Calibri"/>
              </a:rPr>
              <a:t>out the </a:t>
            </a:r>
            <a:r>
              <a:rPr kumimoji="0" sz="2100" b="1" i="0" u="none" strike="noStrike" kern="1200" cap="none" spc="5" normalizeH="0" baseline="0" noProof="0" dirty="0">
                <a:ln>
                  <a:noFill/>
                </a:ln>
                <a:solidFill>
                  <a:srgbClr val="4A2D83"/>
                </a:solidFill>
                <a:effectLst/>
                <a:uLnTx/>
                <a:uFillTx/>
                <a:latin typeface="Calibri"/>
                <a:ea typeface="+mn-ea"/>
                <a:cs typeface="Calibri"/>
              </a:rPr>
              <a:t>UWTOR </a:t>
            </a:r>
            <a:r>
              <a:rPr kumimoji="0" sz="2100" b="1" i="0" u="none" strike="noStrike" kern="1200" cap="none" spc="10" normalizeH="0" baseline="0" noProof="0" dirty="0">
                <a:ln>
                  <a:noFill/>
                </a:ln>
                <a:solidFill>
                  <a:srgbClr val="4A2D83"/>
                </a:solidFill>
                <a:effectLst/>
                <a:uLnTx/>
                <a:uFillTx/>
                <a:latin typeface="Calibri"/>
                <a:ea typeface="+mn-ea"/>
                <a:cs typeface="Calibri"/>
              </a:rPr>
              <a:t>Proposal </a:t>
            </a:r>
            <a:r>
              <a:rPr kumimoji="0" sz="2100" b="1" i="0" u="none" strike="noStrike" kern="1200" cap="none" spc="15" normalizeH="0" baseline="0" noProof="0" dirty="0">
                <a:ln>
                  <a:noFill/>
                </a:ln>
                <a:solidFill>
                  <a:srgbClr val="4A2D83"/>
                </a:solidFill>
                <a:effectLst/>
                <a:uLnTx/>
                <a:uFillTx/>
                <a:latin typeface="Calibri"/>
                <a:ea typeface="+mn-ea"/>
                <a:cs typeface="Calibri"/>
              </a:rPr>
              <a:t>Support </a:t>
            </a:r>
            <a:r>
              <a:rPr kumimoji="0" sz="2100" b="1" i="0" u="none" strike="noStrike" kern="1200" cap="none" spc="10" normalizeH="0" baseline="0" noProof="0" dirty="0">
                <a:ln>
                  <a:noFill/>
                </a:ln>
                <a:solidFill>
                  <a:srgbClr val="4A2D83"/>
                </a:solidFill>
                <a:effectLst/>
                <a:uLnTx/>
                <a:uFillTx/>
                <a:latin typeface="Calibri"/>
                <a:ea typeface="+mn-ea"/>
                <a:cs typeface="Calibri"/>
              </a:rPr>
              <a:t>Request </a:t>
            </a:r>
            <a:r>
              <a:rPr kumimoji="0" sz="2100" b="1" i="0" u="none" strike="noStrike" kern="1200" cap="none" spc="5" normalizeH="0" baseline="0" noProof="0" dirty="0">
                <a:ln>
                  <a:noFill/>
                </a:ln>
                <a:solidFill>
                  <a:srgbClr val="4A2D83"/>
                </a:solidFill>
                <a:effectLst/>
                <a:uLnTx/>
                <a:uFillTx/>
                <a:latin typeface="Calibri"/>
                <a:ea typeface="+mn-ea"/>
                <a:cs typeface="Calibri"/>
              </a:rPr>
              <a:t>form </a:t>
            </a:r>
            <a:r>
              <a:rPr kumimoji="0" sz="2100" b="1" i="1" u="none" strike="noStrike" kern="1200" cap="none" spc="15" normalizeH="0" baseline="0" noProof="0" dirty="0">
                <a:ln>
                  <a:noFill/>
                </a:ln>
                <a:solidFill>
                  <a:srgbClr val="4A2D83"/>
                </a:solidFill>
                <a:effectLst/>
                <a:uLnTx/>
                <a:uFillTx/>
                <a:latin typeface="Calibri"/>
                <a:ea typeface="+mn-ea"/>
                <a:cs typeface="Calibri"/>
              </a:rPr>
              <a:t>as </a:t>
            </a:r>
            <a:r>
              <a:rPr kumimoji="0" sz="2100" b="1" i="1" u="none" strike="noStrike" kern="1200" cap="none" spc="10" normalizeH="0" baseline="0" noProof="0" dirty="0">
                <a:ln>
                  <a:noFill/>
                </a:ln>
                <a:solidFill>
                  <a:srgbClr val="4A2D83"/>
                </a:solidFill>
                <a:effectLst/>
                <a:uLnTx/>
                <a:uFillTx/>
                <a:latin typeface="Calibri"/>
                <a:ea typeface="+mn-ea"/>
                <a:cs typeface="Calibri"/>
              </a:rPr>
              <a:t>early </a:t>
            </a:r>
            <a:r>
              <a:rPr kumimoji="0" sz="2100" b="1" i="1" u="none" strike="noStrike" kern="1200" cap="none" spc="15" normalizeH="0" baseline="0" noProof="0" dirty="0">
                <a:ln>
                  <a:noFill/>
                </a:ln>
                <a:solidFill>
                  <a:srgbClr val="4A2D83"/>
                </a:solidFill>
                <a:effectLst/>
                <a:uLnTx/>
                <a:uFillTx/>
                <a:latin typeface="Calibri"/>
                <a:ea typeface="+mn-ea"/>
                <a:cs typeface="Calibri"/>
              </a:rPr>
              <a:t>as </a:t>
            </a:r>
            <a:r>
              <a:rPr kumimoji="0" sz="2100" b="1" i="1" u="none" strike="noStrike" kern="1200" cap="none" spc="10" normalizeH="0" baseline="0" noProof="0" dirty="0">
                <a:ln>
                  <a:noFill/>
                </a:ln>
                <a:solidFill>
                  <a:srgbClr val="4A2D83"/>
                </a:solidFill>
                <a:effectLst/>
                <a:uLnTx/>
                <a:uFillTx/>
                <a:latin typeface="Calibri"/>
                <a:ea typeface="+mn-ea"/>
                <a:cs typeface="Calibri"/>
              </a:rPr>
              <a:t>possible</a:t>
            </a:r>
            <a:r>
              <a:rPr kumimoji="0" sz="2100" b="1" i="1" u="none" strike="noStrike" kern="1200" cap="none" spc="-95" normalizeH="0" baseline="0" noProof="0" dirty="0">
                <a:ln>
                  <a:noFill/>
                </a:ln>
                <a:solidFill>
                  <a:srgbClr val="4A2D83"/>
                </a:solidFill>
                <a:effectLst/>
                <a:uLnTx/>
                <a:uFillTx/>
                <a:latin typeface="Calibri"/>
                <a:ea typeface="+mn-ea"/>
                <a:cs typeface="Calibri"/>
              </a:rPr>
              <a:t> </a:t>
            </a:r>
            <a:r>
              <a:rPr kumimoji="0" sz="2100" b="1" i="0" u="none" strike="noStrike" kern="1200" cap="none" spc="10" normalizeH="0" baseline="0" noProof="0" dirty="0">
                <a:ln>
                  <a:noFill/>
                </a:ln>
                <a:solidFill>
                  <a:srgbClr val="4A2D83"/>
                </a:solidFill>
                <a:effectLst/>
                <a:uLnTx/>
                <a:uFillTx/>
                <a:latin typeface="Calibri"/>
                <a:ea typeface="+mn-ea"/>
                <a:cs typeface="Calibri"/>
              </a:rPr>
              <a:t>-</a:t>
            </a: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1002665" marR="0" lvl="1" indent="-381000" algn="l" defTabSz="914400" rtl="0" eaLnBrk="1" fontAlgn="auto" latinLnBrk="0" hangingPunct="1">
              <a:lnSpc>
                <a:spcPct val="100000"/>
              </a:lnSpc>
              <a:spcBef>
                <a:spcPts val="50"/>
              </a:spcBef>
              <a:spcAft>
                <a:spcPts val="0"/>
              </a:spcAft>
              <a:buClrTx/>
              <a:buSzTx/>
              <a:buFont typeface="Wingdings"/>
              <a:buChar char=""/>
              <a:tabLst>
                <a:tab pos="1002665" algn="l"/>
                <a:tab pos="1003300" algn="l"/>
              </a:tabLst>
              <a:defRPr/>
            </a:pPr>
            <a:r>
              <a:rPr kumimoji="0" sz="2100" b="0" i="0" u="none" strike="noStrike" kern="1200" cap="none" spc="15" normalizeH="0" baseline="0" noProof="0" dirty="0">
                <a:ln>
                  <a:noFill/>
                </a:ln>
                <a:solidFill>
                  <a:srgbClr val="4A2D83"/>
                </a:solidFill>
                <a:effectLst/>
                <a:uLnTx/>
                <a:uFillTx/>
                <a:latin typeface="Calibri"/>
                <a:ea typeface="+mn-ea"/>
                <a:cs typeface="Calibri"/>
              </a:rPr>
              <a:t>Simple </a:t>
            </a:r>
            <a:r>
              <a:rPr kumimoji="0" sz="2100" b="0" i="0" u="none" strike="noStrike" kern="1200" cap="none" spc="10" normalizeH="0" baseline="0" noProof="0" dirty="0">
                <a:ln>
                  <a:noFill/>
                </a:ln>
                <a:solidFill>
                  <a:srgbClr val="4A2D83"/>
                </a:solidFill>
                <a:effectLst/>
                <a:uLnTx/>
                <a:uFillTx/>
                <a:latin typeface="Calibri"/>
                <a:ea typeface="+mn-ea"/>
                <a:cs typeface="Calibri"/>
              </a:rPr>
              <a:t>proposals - </a:t>
            </a:r>
            <a:r>
              <a:rPr kumimoji="0" sz="2100" b="0" i="0" u="none" strike="noStrike" kern="1200" cap="none" spc="-5" normalizeH="0" baseline="0" noProof="0" dirty="0">
                <a:ln>
                  <a:noFill/>
                </a:ln>
                <a:solidFill>
                  <a:srgbClr val="4A2D83"/>
                </a:solidFill>
                <a:effectLst/>
                <a:uLnTx/>
                <a:uFillTx/>
                <a:latin typeface="Calibri"/>
                <a:ea typeface="+mn-ea"/>
                <a:cs typeface="Calibri"/>
              </a:rPr>
              <a:t>at </a:t>
            </a:r>
            <a:r>
              <a:rPr kumimoji="0" sz="2100" b="0" i="0" u="none" strike="noStrike" kern="1200" cap="none" spc="20" normalizeH="0" baseline="0" noProof="0" dirty="0">
                <a:ln>
                  <a:noFill/>
                </a:ln>
                <a:solidFill>
                  <a:srgbClr val="4A2D83"/>
                </a:solidFill>
                <a:effectLst/>
                <a:uLnTx/>
                <a:uFillTx/>
                <a:latin typeface="Calibri"/>
                <a:ea typeface="+mn-ea"/>
                <a:cs typeface="Calibri"/>
              </a:rPr>
              <a:t>MINIMUM </a:t>
            </a:r>
            <a:r>
              <a:rPr kumimoji="0" sz="2100" b="0" i="0" u="none" strike="noStrike" kern="1200" cap="none" spc="15" normalizeH="0" baseline="0" noProof="0" dirty="0">
                <a:ln>
                  <a:noFill/>
                </a:ln>
                <a:solidFill>
                  <a:srgbClr val="4A2D83"/>
                </a:solidFill>
                <a:effectLst/>
                <a:uLnTx/>
                <a:uFillTx/>
                <a:latin typeface="Calibri"/>
                <a:ea typeface="+mn-ea"/>
                <a:cs typeface="Calibri"/>
              </a:rPr>
              <a:t>10 business </a:t>
            </a:r>
            <a:r>
              <a:rPr kumimoji="0" sz="2100" b="0" i="0" u="none" strike="noStrike" kern="1200" cap="none" spc="0" normalizeH="0" baseline="0" noProof="0" dirty="0">
                <a:ln>
                  <a:noFill/>
                </a:ln>
                <a:solidFill>
                  <a:srgbClr val="4A2D83"/>
                </a:solidFill>
                <a:effectLst/>
                <a:uLnTx/>
                <a:uFillTx/>
                <a:latin typeface="Calibri"/>
                <a:ea typeface="+mn-ea"/>
                <a:cs typeface="Calibri"/>
              </a:rPr>
              <a:t>days </a:t>
            </a:r>
            <a:r>
              <a:rPr kumimoji="0" sz="2100" b="0" i="0" u="none" strike="noStrike" kern="1200" cap="none" spc="10" normalizeH="0" baseline="0" noProof="0" dirty="0">
                <a:ln>
                  <a:noFill/>
                </a:ln>
                <a:solidFill>
                  <a:srgbClr val="4A2D83"/>
                </a:solidFill>
                <a:effectLst/>
                <a:uLnTx/>
                <a:uFillTx/>
                <a:latin typeface="Calibri"/>
                <a:ea typeface="+mn-ea"/>
                <a:cs typeface="Calibri"/>
              </a:rPr>
              <a:t>prior </a:t>
            </a:r>
            <a:r>
              <a:rPr kumimoji="0" sz="2100" b="0" i="0" u="none" strike="noStrike" kern="1200" cap="none" spc="5" normalizeH="0" baseline="0" noProof="0" dirty="0">
                <a:ln>
                  <a:noFill/>
                </a:ln>
                <a:solidFill>
                  <a:srgbClr val="4A2D83"/>
                </a:solidFill>
                <a:effectLst/>
                <a:uLnTx/>
                <a:uFillTx/>
                <a:latin typeface="Calibri"/>
                <a:ea typeface="+mn-ea"/>
                <a:cs typeface="Calibri"/>
              </a:rPr>
              <a:t>to </a:t>
            </a:r>
            <a:r>
              <a:rPr kumimoji="0" sz="2100" b="0" i="0" u="none" strike="noStrike" kern="1200" cap="none" spc="15" normalizeH="0" baseline="0" noProof="0" dirty="0">
                <a:ln>
                  <a:noFill/>
                </a:ln>
                <a:solidFill>
                  <a:srgbClr val="4A2D83"/>
                </a:solidFill>
                <a:effectLst/>
                <a:uLnTx/>
                <a:uFillTx/>
                <a:latin typeface="Calibri"/>
                <a:ea typeface="+mn-ea"/>
                <a:cs typeface="Calibri"/>
              </a:rPr>
              <a:t>submission</a:t>
            </a:r>
            <a:r>
              <a:rPr kumimoji="0" sz="2100" b="0" i="0" u="none" strike="noStrike" kern="1200" cap="none" spc="-105" normalizeH="0" baseline="0" noProof="0" dirty="0">
                <a:ln>
                  <a:noFill/>
                </a:ln>
                <a:solidFill>
                  <a:srgbClr val="4A2D83"/>
                </a:solidFill>
                <a:effectLst/>
                <a:uLnTx/>
                <a:uFillTx/>
                <a:latin typeface="Calibri"/>
                <a:ea typeface="+mn-ea"/>
                <a:cs typeface="Calibri"/>
              </a:rPr>
              <a:t> </a:t>
            </a:r>
            <a:r>
              <a:rPr kumimoji="0" sz="2100" b="0" i="0" u="none" strike="noStrike" kern="1200" cap="none" spc="15" normalizeH="0" baseline="0" noProof="0" dirty="0">
                <a:ln>
                  <a:noFill/>
                </a:ln>
                <a:solidFill>
                  <a:srgbClr val="4A2D83"/>
                </a:solidFill>
                <a:effectLst/>
                <a:uLnTx/>
                <a:uFillTx/>
                <a:latin typeface="Calibri"/>
                <a:ea typeface="+mn-ea"/>
                <a:cs typeface="Calibri"/>
              </a:rPr>
              <a:t>deadline.</a:t>
            </a: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1002665" marR="0" lvl="1" indent="-381000" algn="l" defTabSz="914400" rtl="0" eaLnBrk="1" fontAlgn="auto" latinLnBrk="0" hangingPunct="1">
              <a:lnSpc>
                <a:spcPct val="100000"/>
              </a:lnSpc>
              <a:spcBef>
                <a:spcPts val="35"/>
              </a:spcBef>
              <a:spcAft>
                <a:spcPts val="0"/>
              </a:spcAft>
              <a:buClrTx/>
              <a:buSzTx/>
              <a:buFont typeface="Wingdings"/>
              <a:buChar char=""/>
              <a:tabLst>
                <a:tab pos="1002665" algn="l"/>
                <a:tab pos="1003300" algn="l"/>
              </a:tabLst>
              <a:defRPr/>
            </a:pPr>
            <a:r>
              <a:rPr kumimoji="0" sz="2100" b="0" i="0" u="none" strike="noStrike" kern="1200" cap="none" spc="10" normalizeH="0" baseline="0" noProof="0" dirty="0">
                <a:ln>
                  <a:noFill/>
                </a:ln>
                <a:solidFill>
                  <a:srgbClr val="4A2D83"/>
                </a:solidFill>
                <a:effectLst/>
                <a:uLnTx/>
                <a:uFillTx/>
                <a:latin typeface="Calibri"/>
                <a:ea typeface="+mn-ea"/>
                <a:cs typeface="Calibri"/>
              </a:rPr>
              <a:t>Complex proposals </a:t>
            </a:r>
            <a:r>
              <a:rPr kumimoji="0" sz="2100" b="0" i="0" u="none" strike="noStrike" kern="1200" cap="none" spc="15" normalizeH="0" baseline="0" noProof="0" dirty="0">
                <a:ln>
                  <a:noFill/>
                </a:ln>
                <a:solidFill>
                  <a:srgbClr val="4A2D83"/>
                </a:solidFill>
                <a:effectLst/>
                <a:uLnTx/>
                <a:uFillTx/>
                <a:latin typeface="Calibri"/>
                <a:ea typeface="+mn-ea"/>
                <a:cs typeface="Calibri"/>
              </a:rPr>
              <a:t>– </a:t>
            </a:r>
            <a:r>
              <a:rPr kumimoji="0" sz="2100" b="0" i="0" u="none" strike="noStrike" kern="1200" cap="none" spc="-5" normalizeH="0" baseline="0" noProof="0" dirty="0">
                <a:ln>
                  <a:noFill/>
                </a:ln>
                <a:solidFill>
                  <a:srgbClr val="4A2D83"/>
                </a:solidFill>
                <a:effectLst/>
                <a:uLnTx/>
                <a:uFillTx/>
                <a:latin typeface="Calibri"/>
                <a:ea typeface="+mn-ea"/>
                <a:cs typeface="Calibri"/>
              </a:rPr>
              <a:t>at </a:t>
            </a:r>
            <a:r>
              <a:rPr kumimoji="0" sz="2100" b="0" i="0" u="none" strike="noStrike" kern="1200" cap="none" spc="20" normalizeH="0" baseline="0" noProof="0" dirty="0">
                <a:ln>
                  <a:noFill/>
                </a:ln>
                <a:solidFill>
                  <a:srgbClr val="4A2D83"/>
                </a:solidFill>
                <a:effectLst/>
                <a:uLnTx/>
                <a:uFillTx/>
                <a:latin typeface="Calibri"/>
                <a:ea typeface="+mn-ea"/>
                <a:cs typeface="Calibri"/>
              </a:rPr>
              <a:t>MINIMUM </a:t>
            </a:r>
            <a:r>
              <a:rPr kumimoji="0" sz="2100" b="0" i="0" u="none" strike="noStrike" kern="1200" cap="none" spc="15" normalizeH="0" baseline="0" noProof="0" dirty="0">
                <a:ln>
                  <a:noFill/>
                </a:ln>
                <a:solidFill>
                  <a:srgbClr val="4A2D83"/>
                </a:solidFill>
                <a:effectLst/>
                <a:uLnTx/>
                <a:uFillTx/>
                <a:latin typeface="Calibri"/>
                <a:ea typeface="+mn-ea"/>
                <a:cs typeface="Calibri"/>
              </a:rPr>
              <a:t>15 business </a:t>
            </a:r>
            <a:r>
              <a:rPr kumimoji="0" sz="2100" b="0" i="0" u="none" strike="noStrike" kern="1200" cap="none" spc="0" normalizeH="0" baseline="0" noProof="0" dirty="0">
                <a:ln>
                  <a:noFill/>
                </a:ln>
                <a:solidFill>
                  <a:srgbClr val="4A2D83"/>
                </a:solidFill>
                <a:effectLst/>
                <a:uLnTx/>
                <a:uFillTx/>
                <a:latin typeface="Calibri"/>
                <a:ea typeface="+mn-ea"/>
                <a:cs typeface="Calibri"/>
              </a:rPr>
              <a:t>days </a:t>
            </a:r>
            <a:r>
              <a:rPr kumimoji="0" sz="2100" b="0" i="0" u="none" strike="noStrike" kern="1200" cap="none" spc="10" normalizeH="0" baseline="0" noProof="0" dirty="0">
                <a:ln>
                  <a:noFill/>
                </a:ln>
                <a:solidFill>
                  <a:srgbClr val="4A2D83"/>
                </a:solidFill>
                <a:effectLst/>
                <a:uLnTx/>
                <a:uFillTx/>
                <a:latin typeface="Calibri"/>
                <a:ea typeface="+mn-ea"/>
                <a:cs typeface="Calibri"/>
              </a:rPr>
              <a:t>prior </a:t>
            </a:r>
            <a:r>
              <a:rPr kumimoji="0" sz="2100" b="0" i="0" u="none" strike="noStrike" kern="1200" cap="none" spc="5" normalizeH="0" baseline="0" noProof="0" dirty="0">
                <a:ln>
                  <a:noFill/>
                </a:ln>
                <a:solidFill>
                  <a:srgbClr val="4A2D83"/>
                </a:solidFill>
                <a:effectLst/>
                <a:uLnTx/>
                <a:uFillTx/>
                <a:latin typeface="Calibri"/>
                <a:ea typeface="+mn-ea"/>
                <a:cs typeface="Calibri"/>
              </a:rPr>
              <a:t>to </a:t>
            </a:r>
            <a:r>
              <a:rPr kumimoji="0" sz="2100" b="0" i="0" u="none" strike="noStrike" kern="1200" cap="none" spc="15" normalizeH="0" baseline="0" noProof="0" dirty="0">
                <a:ln>
                  <a:noFill/>
                </a:ln>
                <a:solidFill>
                  <a:srgbClr val="4A2D83"/>
                </a:solidFill>
                <a:effectLst/>
                <a:uLnTx/>
                <a:uFillTx/>
                <a:latin typeface="Calibri"/>
                <a:ea typeface="+mn-ea"/>
                <a:cs typeface="Calibri"/>
              </a:rPr>
              <a:t>submission</a:t>
            </a:r>
            <a:r>
              <a:rPr kumimoji="0" sz="2100" b="0" i="0" u="none" strike="noStrike" kern="1200" cap="none" spc="-95" normalizeH="0" baseline="0" noProof="0" dirty="0">
                <a:ln>
                  <a:noFill/>
                </a:ln>
                <a:solidFill>
                  <a:srgbClr val="4A2D83"/>
                </a:solidFill>
                <a:effectLst/>
                <a:uLnTx/>
                <a:uFillTx/>
                <a:latin typeface="Calibri"/>
                <a:ea typeface="+mn-ea"/>
                <a:cs typeface="Calibri"/>
              </a:rPr>
              <a:t> </a:t>
            </a:r>
            <a:r>
              <a:rPr kumimoji="0" sz="2100" b="0" i="0" u="none" strike="noStrike" kern="1200" cap="none" spc="15" normalizeH="0" baseline="0" noProof="0" dirty="0">
                <a:ln>
                  <a:noFill/>
                </a:ln>
                <a:solidFill>
                  <a:srgbClr val="4A2D83"/>
                </a:solidFill>
                <a:effectLst/>
                <a:uLnTx/>
                <a:uFillTx/>
                <a:latin typeface="Calibri"/>
                <a:ea typeface="+mn-ea"/>
                <a:cs typeface="Calibri"/>
              </a:rPr>
              <a:t>deadline.</a:t>
            </a: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393700" marR="0" lvl="0" indent="-381000" algn="l" defTabSz="914400" rtl="0" eaLnBrk="1" fontAlgn="auto" latinLnBrk="0" hangingPunct="1">
              <a:lnSpc>
                <a:spcPct val="100000"/>
              </a:lnSpc>
              <a:spcBef>
                <a:spcPts val="930"/>
              </a:spcBef>
              <a:spcAft>
                <a:spcPts val="0"/>
              </a:spcAft>
              <a:buClrTx/>
              <a:buSzTx/>
              <a:buFont typeface="Wingdings"/>
              <a:buChar char=""/>
              <a:tabLst>
                <a:tab pos="393065" algn="l"/>
                <a:tab pos="393700" algn="l"/>
              </a:tabLst>
              <a:defRPr/>
            </a:pPr>
            <a:r>
              <a:rPr kumimoji="0" sz="2100" b="1" i="0" u="none" strike="noStrike" kern="1200" cap="none" spc="15" normalizeH="0" baseline="0" noProof="0" dirty="0">
                <a:ln>
                  <a:noFill/>
                </a:ln>
                <a:solidFill>
                  <a:srgbClr val="4A2D83"/>
                </a:solidFill>
                <a:effectLst/>
                <a:uLnTx/>
                <a:uFillTx/>
                <a:latin typeface="Calibri"/>
                <a:ea typeface="+mn-ea"/>
                <a:cs typeface="Calibri"/>
              </a:rPr>
              <a:t>Timelines </a:t>
            </a:r>
            <a:r>
              <a:rPr kumimoji="0" sz="2100" b="1" i="0" u="none" strike="noStrike" kern="1200" cap="none" spc="5" normalizeH="0" baseline="0" noProof="0" dirty="0">
                <a:ln>
                  <a:noFill/>
                </a:ln>
                <a:solidFill>
                  <a:srgbClr val="4A2D83"/>
                </a:solidFill>
                <a:effectLst/>
                <a:uLnTx/>
                <a:uFillTx/>
                <a:latin typeface="Calibri"/>
                <a:ea typeface="+mn-ea"/>
                <a:cs typeface="Calibri"/>
              </a:rPr>
              <a:t>are </a:t>
            </a:r>
            <a:r>
              <a:rPr kumimoji="0" sz="2100" b="1" i="0" u="none" strike="noStrike" kern="1200" cap="none" spc="-5" normalizeH="0" baseline="0" noProof="0" dirty="0">
                <a:ln>
                  <a:noFill/>
                </a:ln>
                <a:solidFill>
                  <a:srgbClr val="4A2D83"/>
                </a:solidFill>
                <a:effectLst/>
                <a:uLnTx/>
                <a:uFillTx/>
                <a:latin typeface="Calibri"/>
                <a:ea typeface="+mn-ea"/>
                <a:cs typeface="Calibri"/>
              </a:rPr>
              <a:t>IMPORTANT </a:t>
            </a:r>
            <a:r>
              <a:rPr kumimoji="0" sz="2100" b="1" i="0" u="none" strike="noStrike" kern="1200" cap="none" spc="15" normalizeH="0" baseline="0" noProof="0" dirty="0">
                <a:ln>
                  <a:noFill/>
                </a:ln>
                <a:solidFill>
                  <a:srgbClr val="4A2D83"/>
                </a:solidFill>
                <a:effectLst/>
                <a:uLnTx/>
                <a:uFillTx/>
                <a:latin typeface="Calibri"/>
                <a:ea typeface="+mn-ea"/>
                <a:cs typeface="Calibri"/>
              </a:rPr>
              <a:t>because</a:t>
            </a:r>
            <a:r>
              <a:rPr kumimoji="0" sz="2100" b="1" i="0" u="none" strike="noStrike" kern="1200" cap="none" spc="-65" normalizeH="0" baseline="0" noProof="0" dirty="0">
                <a:ln>
                  <a:noFill/>
                </a:ln>
                <a:solidFill>
                  <a:srgbClr val="4A2D83"/>
                </a:solidFill>
                <a:effectLst/>
                <a:uLnTx/>
                <a:uFillTx/>
                <a:latin typeface="Calibri"/>
                <a:ea typeface="+mn-ea"/>
                <a:cs typeface="Calibri"/>
              </a:rPr>
              <a:t> </a:t>
            </a:r>
            <a:r>
              <a:rPr kumimoji="0" sz="2100" b="1" i="0" u="none" strike="noStrike" kern="1200" cap="none" spc="10" normalizeH="0" baseline="0" noProof="0" dirty="0">
                <a:ln>
                  <a:noFill/>
                </a:ln>
                <a:solidFill>
                  <a:srgbClr val="4A2D83"/>
                </a:solidFill>
                <a:effectLst/>
                <a:uLnTx/>
                <a:uFillTx/>
                <a:latin typeface="Calibri"/>
                <a:ea typeface="+mn-ea"/>
                <a:cs typeface="Calibri"/>
              </a:rPr>
              <a:t>-</a:t>
            </a: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1003300" marR="5080" lvl="1" indent="-381000" algn="l" defTabSz="914400" rtl="0" eaLnBrk="1" fontAlgn="auto" latinLnBrk="0" hangingPunct="1">
              <a:lnSpc>
                <a:spcPct val="101499"/>
              </a:lnSpc>
              <a:spcBef>
                <a:spcPts val="10"/>
              </a:spcBef>
              <a:spcAft>
                <a:spcPts val="0"/>
              </a:spcAft>
              <a:buClrTx/>
              <a:buSzTx/>
              <a:buFont typeface="Wingdings"/>
              <a:buChar char=""/>
              <a:tabLst>
                <a:tab pos="1002665" algn="l"/>
                <a:tab pos="1003300" algn="l"/>
              </a:tabLst>
              <a:defRPr/>
            </a:pPr>
            <a:r>
              <a:rPr kumimoji="0" sz="2100" b="0" i="0" u="none" strike="noStrike" kern="1200" cap="none" spc="10" normalizeH="0" baseline="0" noProof="0" dirty="0">
                <a:ln>
                  <a:noFill/>
                </a:ln>
                <a:solidFill>
                  <a:srgbClr val="4A2D83"/>
                </a:solidFill>
                <a:effectLst/>
                <a:uLnTx/>
                <a:uFillTx/>
                <a:latin typeface="Calibri"/>
                <a:ea typeface="+mn-ea"/>
                <a:cs typeface="Calibri"/>
              </a:rPr>
              <a:t>There </a:t>
            </a:r>
            <a:r>
              <a:rPr kumimoji="0" sz="2100" b="0" i="0" u="none" strike="noStrike" kern="1200" cap="none" spc="5" normalizeH="0" baseline="0" noProof="0" dirty="0">
                <a:ln>
                  <a:noFill/>
                </a:ln>
                <a:solidFill>
                  <a:srgbClr val="4A2D83"/>
                </a:solidFill>
                <a:effectLst/>
                <a:uLnTx/>
                <a:uFillTx/>
                <a:latin typeface="Calibri"/>
                <a:ea typeface="+mn-ea"/>
                <a:cs typeface="Calibri"/>
              </a:rPr>
              <a:t>are </a:t>
            </a:r>
            <a:r>
              <a:rPr kumimoji="0" sz="2100" b="0" i="0" u="none" strike="noStrike" kern="1200" cap="none" spc="10" normalizeH="0" baseline="0" noProof="0" dirty="0">
                <a:ln>
                  <a:noFill/>
                </a:ln>
                <a:solidFill>
                  <a:srgbClr val="4A2D83"/>
                </a:solidFill>
                <a:effectLst/>
                <a:uLnTx/>
                <a:uFillTx/>
                <a:latin typeface="Calibri"/>
                <a:ea typeface="+mn-ea"/>
                <a:cs typeface="Calibri"/>
              </a:rPr>
              <a:t>often </a:t>
            </a:r>
            <a:r>
              <a:rPr kumimoji="0" sz="2100" b="0" i="0" u="none" strike="noStrike" kern="1200" cap="none" spc="15" normalizeH="0" baseline="0" noProof="0" dirty="0">
                <a:ln>
                  <a:noFill/>
                </a:ln>
                <a:solidFill>
                  <a:srgbClr val="4A2D83"/>
                </a:solidFill>
                <a:effectLst/>
                <a:uLnTx/>
                <a:uFillTx/>
                <a:latin typeface="Calibri"/>
                <a:ea typeface="+mn-ea"/>
                <a:cs typeface="Calibri"/>
              </a:rPr>
              <a:t>multiple </a:t>
            </a:r>
            <a:r>
              <a:rPr kumimoji="0" sz="2100" b="0" i="0" u="none" strike="noStrike" kern="1200" cap="none" spc="10" normalizeH="0" baseline="0" noProof="0" dirty="0">
                <a:ln>
                  <a:noFill/>
                </a:ln>
                <a:solidFill>
                  <a:srgbClr val="4A2D83"/>
                </a:solidFill>
                <a:effectLst/>
                <a:uLnTx/>
                <a:uFillTx/>
                <a:latin typeface="Calibri"/>
                <a:ea typeface="+mn-ea"/>
                <a:cs typeface="Calibri"/>
              </a:rPr>
              <a:t>proposals, </a:t>
            </a:r>
            <a:r>
              <a:rPr kumimoji="0" sz="2100" b="0" i="0" u="none" strike="noStrike" kern="1200" cap="none" spc="15" normalizeH="0" baseline="0" noProof="0" dirty="0">
                <a:ln>
                  <a:noFill/>
                </a:ln>
                <a:solidFill>
                  <a:srgbClr val="4A2D83"/>
                </a:solidFill>
                <a:effectLst/>
                <a:uLnTx/>
                <a:uFillTx/>
                <a:latin typeface="Calibri"/>
                <a:ea typeface="+mn-ea"/>
                <a:cs typeface="Calibri"/>
              </a:rPr>
              <a:t>simultaneous submission deadlines </a:t>
            </a:r>
            <a:r>
              <a:rPr kumimoji="0" sz="2100" b="0" i="0" u="none" strike="noStrike" kern="1200" cap="none" spc="10" normalizeH="0" baseline="0" noProof="0" dirty="0">
                <a:ln>
                  <a:noFill/>
                </a:ln>
                <a:solidFill>
                  <a:srgbClr val="4A2D83"/>
                </a:solidFill>
                <a:effectLst/>
                <a:uLnTx/>
                <a:uFillTx/>
                <a:latin typeface="Calibri"/>
                <a:ea typeface="+mn-ea"/>
                <a:cs typeface="Calibri"/>
              </a:rPr>
              <a:t>in </a:t>
            </a:r>
            <a:r>
              <a:rPr kumimoji="0" sz="2100" b="0" i="0" u="none" strike="noStrike" kern="1200" cap="none" spc="15" normalizeH="0" baseline="0" noProof="0" dirty="0">
                <a:ln>
                  <a:noFill/>
                </a:ln>
                <a:solidFill>
                  <a:srgbClr val="4A2D83"/>
                </a:solidFill>
                <a:effectLst/>
                <a:uLnTx/>
                <a:uFillTx/>
                <a:latin typeface="Calibri"/>
                <a:ea typeface="+mn-ea"/>
                <a:cs typeface="Calibri"/>
              </a:rPr>
              <a:t>the </a:t>
            </a:r>
            <a:r>
              <a:rPr kumimoji="0" sz="2100" b="0" i="0" u="none" strike="noStrike" kern="1200" cap="none" spc="20" normalizeH="0" baseline="0" noProof="0" dirty="0">
                <a:ln>
                  <a:noFill/>
                </a:ln>
                <a:solidFill>
                  <a:srgbClr val="4A2D83"/>
                </a:solidFill>
                <a:effectLst/>
                <a:uLnTx/>
                <a:uFillTx/>
                <a:latin typeface="Calibri"/>
                <a:ea typeface="+mn-ea"/>
                <a:cs typeface="Calibri"/>
              </a:rPr>
              <a:t>queue </a:t>
            </a:r>
            <a:r>
              <a:rPr kumimoji="0" sz="2100" b="0" i="0" u="none" strike="noStrike" kern="1200" cap="none" spc="15" normalizeH="0" baseline="0" noProof="0" dirty="0">
                <a:ln>
                  <a:noFill/>
                </a:ln>
                <a:solidFill>
                  <a:srgbClr val="4A2D83"/>
                </a:solidFill>
                <a:effectLst/>
                <a:uLnTx/>
                <a:uFillTx/>
                <a:latin typeface="Calibri"/>
                <a:ea typeface="+mn-ea"/>
                <a:cs typeface="Calibri"/>
              </a:rPr>
              <a:t>and</a:t>
            </a:r>
            <a:r>
              <a:rPr kumimoji="0" sz="2100" b="0" i="0" u="none" strike="noStrike" kern="1200" cap="none" spc="-160" normalizeH="0" baseline="0" noProof="0" dirty="0">
                <a:ln>
                  <a:noFill/>
                </a:ln>
                <a:solidFill>
                  <a:srgbClr val="4A2D83"/>
                </a:solidFill>
                <a:effectLst/>
                <a:uLnTx/>
                <a:uFillTx/>
                <a:latin typeface="Calibri"/>
                <a:ea typeface="+mn-ea"/>
                <a:cs typeface="Calibri"/>
              </a:rPr>
              <a:t> </a:t>
            </a:r>
            <a:r>
              <a:rPr kumimoji="0" sz="2100" b="0" i="0" u="none" strike="noStrike" kern="1200" cap="none" spc="10" normalizeH="0" baseline="0" noProof="0" dirty="0">
                <a:ln>
                  <a:noFill/>
                </a:ln>
                <a:solidFill>
                  <a:srgbClr val="4A2D83"/>
                </a:solidFill>
                <a:effectLst/>
                <a:uLnTx/>
                <a:uFillTx/>
                <a:latin typeface="Calibri"/>
                <a:ea typeface="+mn-ea"/>
                <a:cs typeface="Calibri"/>
              </a:rPr>
              <a:t>it  </a:t>
            </a:r>
            <a:r>
              <a:rPr kumimoji="0" sz="2100" b="0" i="0" u="none" strike="noStrike" kern="1200" cap="none" spc="-5" normalizeH="0" baseline="0" noProof="0" dirty="0">
                <a:ln>
                  <a:noFill/>
                </a:ln>
                <a:solidFill>
                  <a:srgbClr val="4A2D83"/>
                </a:solidFill>
                <a:effectLst/>
                <a:uLnTx/>
                <a:uFillTx/>
                <a:latin typeface="Calibri"/>
                <a:ea typeface="+mn-ea"/>
                <a:cs typeface="Calibri"/>
              </a:rPr>
              <a:t>takes </a:t>
            </a:r>
            <a:r>
              <a:rPr kumimoji="0" sz="2100" b="0" i="0" u="none" strike="noStrike" kern="1200" cap="none" spc="-15" normalizeH="0" baseline="0" noProof="0" dirty="0">
                <a:ln>
                  <a:noFill/>
                </a:ln>
                <a:solidFill>
                  <a:srgbClr val="4A2D83"/>
                </a:solidFill>
                <a:effectLst/>
                <a:uLnTx/>
                <a:uFillTx/>
                <a:latin typeface="Calibri"/>
                <a:ea typeface="+mn-ea"/>
                <a:cs typeface="Calibri"/>
              </a:rPr>
              <a:t>LOTS </a:t>
            </a:r>
            <a:r>
              <a:rPr kumimoji="0" sz="2100" b="0" i="0" u="none" strike="noStrike" kern="1200" cap="none" spc="15" normalizeH="0" baseline="0" noProof="0" dirty="0">
                <a:ln>
                  <a:noFill/>
                </a:ln>
                <a:solidFill>
                  <a:srgbClr val="4A2D83"/>
                </a:solidFill>
                <a:effectLst/>
                <a:uLnTx/>
                <a:uFillTx/>
                <a:latin typeface="Calibri"/>
                <a:ea typeface="+mn-ea"/>
                <a:cs typeface="Calibri"/>
              </a:rPr>
              <a:t>of </a:t>
            </a:r>
            <a:r>
              <a:rPr kumimoji="0" sz="2100" b="0" i="0" u="none" strike="noStrike" kern="1200" cap="none" spc="10" normalizeH="0" baseline="0" noProof="0" dirty="0">
                <a:ln>
                  <a:noFill/>
                </a:ln>
                <a:solidFill>
                  <a:srgbClr val="4A2D83"/>
                </a:solidFill>
                <a:effectLst/>
                <a:uLnTx/>
                <a:uFillTx/>
                <a:latin typeface="Calibri"/>
                <a:ea typeface="+mn-ea"/>
                <a:cs typeface="Calibri"/>
              </a:rPr>
              <a:t>moving </a:t>
            </a:r>
            <a:r>
              <a:rPr kumimoji="0" sz="2100" b="0" i="0" u="none" strike="noStrike" kern="1200" cap="none" spc="15" normalizeH="0" baseline="0" noProof="0" dirty="0">
                <a:ln>
                  <a:noFill/>
                </a:ln>
                <a:solidFill>
                  <a:srgbClr val="4A2D83"/>
                </a:solidFill>
                <a:effectLst/>
                <a:uLnTx/>
                <a:uFillTx/>
                <a:latin typeface="Calibri"/>
                <a:ea typeface="+mn-ea"/>
                <a:cs typeface="Calibri"/>
              </a:rPr>
              <a:t>pieces and people </a:t>
            </a:r>
            <a:r>
              <a:rPr kumimoji="0" sz="2100" b="0" i="0" u="none" strike="noStrike" kern="1200" cap="none" spc="5" normalizeH="0" baseline="0" noProof="0" dirty="0">
                <a:ln>
                  <a:noFill/>
                </a:ln>
                <a:solidFill>
                  <a:srgbClr val="4A2D83"/>
                </a:solidFill>
                <a:effectLst/>
                <a:uLnTx/>
                <a:uFillTx/>
                <a:latin typeface="Calibri"/>
                <a:ea typeface="+mn-ea"/>
                <a:cs typeface="Calibri"/>
              </a:rPr>
              <a:t>to get </a:t>
            </a:r>
            <a:r>
              <a:rPr kumimoji="0" sz="2100" b="0" i="0" u="none" strike="noStrike" kern="1200" cap="none" spc="15" normalizeH="0" baseline="0" noProof="0" dirty="0">
                <a:ln>
                  <a:noFill/>
                </a:ln>
                <a:solidFill>
                  <a:srgbClr val="4A2D83"/>
                </a:solidFill>
                <a:effectLst/>
                <a:uLnTx/>
                <a:uFillTx/>
                <a:latin typeface="Calibri"/>
                <a:ea typeface="+mn-ea"/>
                <a:cs typeface="Calibri"/>
              </a:rPr>
              <a:t>a </a:t>
            </a:r>
            <a:r>
              <a:rPr kumimoji="0" sz="2100" b="0" i="0" u="none" strike="noStrike" kern="1200" cap="none" spc="10" normalizeH="0" baseline="0" noProof="0" dirty="0">
                <a:ln>
                  <a:noFill/>
                </a:ln>
                <a:solidFill>
                  <a:srgbClr val="4A2D83"/>
                </a:solidFill>
                <a:effectLst/>
                <a:uLnTx/>
                <a:uFillTx/>
                <a:latin typeface="Calibri"/>
                <a:ea typeface="+mn-ea"/>
                <a:cs typeface="Calibri"/>
              </a:rPr>
              <a:t>proposal through </a:t>
            </a:r>
            <a:r>
              <a:rPr kumimoji="0" sz="2100" b="0" i="0" u="none" strike="noStrike" kern="1200" cap="none" spc="20" normalizeH="0" baseline="0" noProof="0" dirty="0">
                <a:ln>
                  <a:noFill/>
                </a:ln>
                <a:solidFill>
                  <a:srgbClr val="4A2D83"/>
                </a:solidFill>
                <a:effectLst/>
                <a:uLnTx/>
                <a:uFillTx/>
                <a:latin typeface="Calibri"/>
                <a:ea typeface="+mn-ea"/>
                <a:cs typeface="Calibri"/>
              </a:rPr>
              <a:t>UWT </a:t>
            </a:r>
            <a:r>
              <a:rPr kumimoji="0" sz="2100" b="0" i="0" u="none" strike="noStrike" kern="1200" cap="none" spc="5" normalizeH="0" baseline="0" noProof="0" dirty="0">
                <a:ln>
                  <a:noFill/>
                </a:ln>
                <a:solidFill>
                  <a:srgbClr val="4A2D83"/>
                </a:solidFill>
                <a:effectLst/>
                <a:uLnTx/>
                <a:uFillTx/>
                <a:latin typeface="Calibri"/>
                <a:ea typeface="+mn-ea"/>
                <a:cs typeface="Calibri"/>
              </a:rPr>
              <a:t>to </a:t>
            </a:r>
            <a:r>
              <a:rPr kumimoji="0" sz="2100" b="0" i="0" u="none" strike="noStrike" kern="1200" cap="none" spc="15" normalizeH="0" baseline="0" noProof="0" dirty="0">
                <a:ln>
                  <a:noFill/>
                </a:ln>
                <a:solidFill>
                  <a:srgbClr val="4A2D83"/>
                </a:solidFill>
                <a:effectLst/>
                <a:uLnTx/>
                <a:uFillTx/>
                <a:latin typeface="Calibri"/>
                <a:ea typeface="+mn-ea"/>
                <a:cs typeface="Calibri"/>
              </a:rPr>
              <a:t>OSP and  </a:t>
            </a:r>
            <a:r>
              <a:rPr kumimoji="0" sz="2100" b="0" i="0" u="none" strike="noStrike" kern="1200" cap="none" spc="10" normalizeH="0" baseline="0" noProof="0" dirty="0">
                <a:ln>
                  <a:noFill/>
                </a:ln>
                <a:solidFill>
                  <a:srgbClr val="4A2D83"/>
                </a:solidFill>
                <a:effectLst/>
                <a:uLnTx/>
                <a:uFillTx/>
                <a:latin typeface="Calibri"/>
                <a:ea typeface="+mn-ea"/>
                <a:cs typeface="Calibri"/>
              </a:rPr>
              <a:t>submitted </a:t>
            </a:r>
            <a:r>
              <a:rPr kumimoji="0" sz="2100" b="0" i="0" u="none" strike="noStrike" kern="1200" cap="none" spc="5" normalizeH="0" baseline="0" noProof="0" dirty="0">
                <a:ln>
                  <a:noFill/>
                </a:ln>
                <a:solidFill>
                  <a:srgbClr val="4A2D83"/>
                </a:solidFill>
                <a:effectLst/>
                <a:uLnTx/>
                <a:uFillTx/>
                <a:latin typeface="Calibri"/>
                <a:ea typeface="+mn-ea"/>
                <a:cs typeface="Calibri"/>
              </a:rPr>
              <a:t>to </a:t>
            </a:r>
            <a:r>
              <a:rPr kumimoji="0" sz="2100" b="0" i="0" u="none" strike="noStrike" kern="1200" cap="none" spc="15" normalizeH="0" baseline="0" noProof="0" dirty="0">
                <a:ln>
                  <a:noFill/>
                </a:ln>
                <a:solidFill>
                  <a:srgbClr val="4A2D83"/>
                </a:solidFill>
                <a:effectLst/>
                <a:uLnTx/>
                <a:uFillTx/>
                <a:latin typeface="Calibri"/>
                <a:ea typeface="+mn-ea"/>
                <a:cs typeface="Calibri"/>
              </a:rPr>
              <a:t>the</a:t>
            </a:r>
            <a:r>
              <a:rPr kumimoji="0" sz="2100" b="0" i="0" u="none" strike="noStrike" kern="1200" cap="none" spc="-35" normalizeH="0" baseline="0" noProof="0" dirty="0">
                <a:ln>
                  <a:noFill/>
                </a:ln>
                <a:solidFill>
                  <a:srgbClr val="4A2D83"/>
                </a:solidFill>
                <a:effectLst/>
                <a:uLnTx/>
                <a:uFillTx/>
                <a:latin typeface="Calibri"/>
                <a:ea typeface="+mn-ea"/>
                <a:cs typeface="Calibri"/>
              </a:rPr>
              <a:t> </a:t>
            </a:r>
            <a:r>
              <a:rPr kumimoji="0" sz="2100" b="0" i="0" u="none" strike="noStrike" kern="1200" cap="none" spc="-15" normalizeH="0" baseline="0" noProof="0" dirty="0">
                <a:ln>
                  <a:noFill/>
                </a:ln>
                <a:solidFill>
                  <a:srgbClr val="4A2D83"/>
                </a:solidFill>
                <a:effectLst/>
                <a:uLnTx/>
                <a:uFillTx/>
                <a:latin typeface="Calibri"/>
                <a:ea typeface="+mn-ea"/>
                <a:cs typeface="Calibri"/>
              </a:rPr>
              <a:t>sponsor.</a:t>
            </a: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393700" marR="0" lvl="0" indent="-381000" algn="l" defTabSz="914400" rtl="0" eaLnBrk="1" fontAlgn="auto" latinLnBrk="0" hangingPunct="1">
              <a:lnSpc>
                <a:spcPct val="100000"/>
              </a:lnSpc>
              <a:spcBef>
                <a:spcPts val="865"/>
              </a:spcBef>
              <a:spcAft>
                <a:spcPts val="0"/>
              </a:spcAft>
              <a:buClrTx/>
              <a:buSzTx/>
              <a:buFont typeface="Wingdings"/>
              <a:buChar char=""/>
              <a:tabLst>
                <a:tab pos="393065" algn="l"/>
                <a:tab pos="393700" algn="l"/>
              </a:tabLst>
              <a:defRPr/>
            </a:pPr>
            <a:r>
              <a:rPr kumimoji="0" sz="2100" b="1" i="0" u="none" strike="noStrike" kern="1200" cap="none" spc="-10" normalizeH="0" baseline="0" noProof="0" dirty="0">
                <a:ln>
                  <a:noFill/>
                </a:ln>
                <a:solidFill>
                  <a:srgbClr val="4A2D83"/>
                </a:solidFill>
                <a:effectLst/>
                <a:uLnTx/>
                <a:uFillTx/>
                <a:latin typeface="Calibri"/>
                <a:ea typeface="+mn-ea"/>
                <a:cs typeface="Calibri"/>
              </a:rPr>
              <a:t>YOU </a:t>
            </a:r>
            <a:r>
              <a:rPr kumimoji="0" sz="2100" b="1" i="0" u="none" strike="noStrike" kern="1200" cap="none" spc="10" normalizeH="0" baseline="0" noProof="0" dirty="0">
                <a:ln>
                  <a:noFill/>
                </a:ln>
                <a:solidFill>
                  <a:srgbClr val="4A2D83"/>
                </a:solidFill>
                <a:effectLst/>
                <a:uLnTx/>
                <a:uFillTx/>
                <a:latin typeface="Calibri"/>
                <a:ea typeface="+mn-ea"/>
                <a:cs typeface="Calibri"/>
              </a:rPr>
              <a:t>(the PI) </a:t>
            </a:r>
            <a:r>
              <a:rPr kumimoji="0" sz="2100" b="1" i="0" u="none" strike="noStrike" kern="1200" cap="none" spc="5" normalizeH="0" baseline="0" noProof="0" dirty="0">
                <a:ln>
                  <a:noFill/>
                </a:ln>
                <a:solidFill>
                  <a:srgbClr val="4A2D83"/>
                </a:solidFill>
                <a:effectLst/>
                <a:uLnTx/>
                <a:uFillTx/>
                <a:latin typeface="Calibri"/>
                <a:ea typeface="+mn-ea"/>
                <a:cs typeface="Calibri"/>
              </a:rPr>
              <a:t>are </a:t>
            </a:r>
            <a:r>
              <a:rPr kumimoji="0" sz="2100" b="1" i="0" u="none" strike="noStrike" kern="1200" cap="none" spc="10" normalizeH="0" baseline="0" noProof="0" dirty="0">
                <a:ln>
                  <a:noFill/>
                </a:ln>
                <a:solidFill>
                  <a:srgbClr val="4A2D83"/>
                </a:solidFill>
                <a:effectLst/>
                <a:uLnTx/>
                <a:uFillTx/>
                <a:latin typeface="Calibri"/>
                <a:ea typeface="+mn-ea"/>
                <a:cs typeface="Calibri"/>
              </a:rPr>
              <a:t>responsible</a:t>
            </a:r>
            <a:r>
              <a:rPr kumimoji="0" sz="2100" b="1" i="0" u="none" strike="noStrike" kern="1200" cap="none" spc="5" normalizeH="0" baseline="0" noProof="0" dirty="0">
                <a:ln>
                  <a:noFill/>
                </a:ln>
                <a:solidFill>
                  <a:srgbClr val="4A2D83"/>
                </a:solidFill>
                <a:effectLst/>
                <a:uLnTx/>
                <a:uFillTx/>
                <a:latin typeface="Calibri"/>
                <a:ea typeface="+mn-ea"/>
                <a:cs typeface="Calibri"/>
              </a:rPr>
              <a:t> </a:t>
            </a:r>
            <a:r>
              <a:rPr kumimoji="0" sz="2100" b="1" i="0" u="none" strike="noStrike" kern="1200" cap="none" spc="10" normalizeH="0" baseline="0" noProof="0" dirty="0">
                <a:ln>
                  <a:noFill/>
                </a:ln>
                <a:solidFill>
                  <a:srgbClr val="4A2D83"/>
                </a:solidFill>
                <a:effectLst/>
                <a:uLnTx/>
                <a:uFillTx/>
                <a:latin typeface="Calibri"/>
                <a:ea typeface="+mn-ea"/>
                <a:cs typeface="Calibri"/>
              </a:rPr>
              <a:t>-</a:t>
            </a: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1002665" marR="119380" lvl="1" indent="-381000" algn="l" defTabSz="914400" rtl="0" eaLnBrk="1" fontAlgn="auto" latinLnBrk="0" hangingPunct="1">
              <a:lnSpc>
                <a:spcPct val="101499"/>
              </a:lnSpc>
              <a:spcBef>
                <a:spcPts val="10"/>
              </a:spcBef>
              <a:spcAft>
                <a:spcPts val="0"/>
              </a:spcAft>
              <a:buClrTx/>
              <a:buSzTx/>
              <a:buFont typeface="Wingdings"/>
              <a:buChar char=""/>
              <a:tabLst>
                <a:tab pos="1002665" algn="l"/>
                <a:tab pos="1003300" algn="l"/>
              </a:tabLst>
              <a:defRPr/>
            </a:pPr>
            <a:r>
              <a:rPr kumimoji="0" sz="2100" b="0" i="0" u="none" strike="noStrike" kern="1200" cap="none" spc="-15" normalizeH="0" baseline="0" noProof="0" dirty="0">
                <a:ln>
                  <a:noFill/>
                </a:ln>
                <a:solidFill>
                  <a:srgbClr val="4A2D83"/>
                </a:solidFill>
                <a:effectLst/>
                <a:uLnTx/>
                <a:uFillTx/>
                <a:latin typeface="Calibri"/>
                <a:ea typeface="+mn-ea"/>
                <a:cs typeface="Calibri"/>
              </a:rPr>
              <a:t>We </a:t>
            </a:r>
            <a:r>
              <a:rPr kumimoji="0" sz="2100" b="0" i="0" u="none" strike="noStrike" kern="1200" cap="none" spc="5" normalizeH="0" baseline="0" noProof="0" dirty="0">
                <a:ln>
                  <a:noFill/>
                </a:ln>
                <a:solidFill>
                  <a:srgbClr val="4A2D83"/>
                </a:solidFill>
                <a:effectLst/>
                <a:uLnTx/>
                <a:uFillTx/>
                <a:latin typeface="Calibri"/>
                <a:ea typeface="+mn-ea"/>
                <a:cs typeface="Calibri"/>
              </a:rPr>
              <a:t>are </a:t>
            </a:r>
            <a:r>
              <a:rPr kumimoji="0" sz="2100" b="0" i="0" u="none" strike="noStrike" kern="1200" cap="none" spc="10" normalizeH="0" baseline="0" noProof="0" dirty="0">
                <a:ln>
                  <a:noFill/>
                </a:ln>
                <a:solidFill>
                  <a:srgbClr val="4A2D83"/>
                </a:solidFill>
                <a:effectLst/>
                <a:uLnTx/>
                <a:uFillTx/>
                <a:latin typeface="Calibri"/>
                <a:ea typeface="+mn-ea"/>
                <a:cs typeface="Calibri"/>
              </a:rPr>
              <a:t>here </a:t>
            </a:r>
            <a:r>
              <a:rPr kumimoji="0" sz="2100" b="0" i="0" u="none" strike="noStrike" kern="1200" cap="none" spc="5" normalizeH="0" baseline="0" noProof="0" dirty="0">
                <a:ln>
                  <a:noFill/>
                </a:ln>
                <a:solidFill>
                  <a:srgbClr val="4A2D83"/>
                </a:solidFill>
                <a:effectLst/>
                <a:uLnTx/>
                <a:uFillTx/>
                <a:latin typeface="Calibri"/>
                <a:ea typeface="+mn-ea"/>
                <a:cs typeface="Calibri"/>
              </a:rPr>
              <a:t>to </a:t>
            </a:r>
            <a:r>
              <a:rPr kumimoji="0" sz="2100" b="0" i="0" u="none" strike="noStrike" kern="1200" cap="none" spc="15" normalizeH="0" baseline="0" noProof="0" dirty="0">
                <a:ln>
                  <a:noFill/>
                </a:ln>
                <a:solidFill>
                  <a:srgbClr val="4A2D83"/>
                </a:solidFill>
                <a:effectLst/>
                <a:uLnTx/>
                <a:uFillTx/>
                <a:latin typeface="Calibri"/>
                <a:ea typeface="+mn-ea"/>
                <a:cs typeface="Calibri"/>
              </a:rPr>
              <a:t>support </a:t>
            </a:r>
            <a:r>
              <a:rPr kumimoji="0" sz="2100" b="0" i="0" u="none" strike="noStrike" kern="1200" cap="none" spc="10" normalizeH="0" baseline="0" noProof="0" dirty="0">
                <a:ln>
                  <a:noFill/>
                </a:ln>
                <a:solidFill>
                  <a:srgbClr val="4A2D83"/>
                </a:solidFill>
                <a:effectLst/>
                <a:uLnTx/>
                <a:uFillTx/>
                <a:latin typeface="Calibri"/>
                <a:ea typeface="+mn-ea"/>
                <a:cs typeface="Calibri"/>
              </a:rPr>
              <a:t>you </a:t>
            </a:r>
            <a:r>
              <a:rPr kumimoji="0" sz="2100" b="0" i="0" u="none" strike="noStrike" kern="1200" cap="none" spc="15" normalizeH="0" baseline="0" noProof="0" dirty="0">
                <a:ln>
                  <a:noFill/>
                </a:ln>
                <a:solidFill>
                  <a:srgbClr val="4A2D83"/>
                </a:solidFill>
                <a:effectLst/>
                <a:uLnTx/>
                <a:uFillTx/>
                <a:latin typeface="Calibri"/>
                <a:ea typeface="+mn-ea"/>
                <a:cs typeface="Calibri"/>
              </a:rPr>
              <a:t>and </a:t>
            </a:r>
            <a:r>
              <a:rPr kumimoji="0" sz="2100" b="0" i="0" u="none" strike="noStrike" kern="1200" cap="none" spc="10" normalizeH="0" baseline="0" noProof="0" dirty="0">
                <a:ln>
                  <a:noFill/>
                </a:ln>
                <a:solidFill>
                  <a:srgbClr val="4A2D83"/>
                </a:solidFill>
                <a:effectLst/>
                <a:uLnTx/>
                <a:uFillTx/>
                <a:latin typeface="Calibri"/>
                <a:ea typeface="+mn-ea"/>
                <a:cs typeface="Calibri"/>
              </a:rPr>
              <a:t>your </a:t>
            </a:r>
            <a:r>
              <a:rPr kumimoji="0" sz="2100" b="0" i="0" u="none" strike="noStrike" kern="1200" cap="none" spc="5" normalizeH="0" baseline="0" noProof="0" dirty="0">
                <a:ln>
                  <a:noFill/>
                </a:ln>
                <a:solidFill>
                  <a:srgbClr val="4A2D83"/>
                </a:solidFill>
                <a:effectLst/>
                <a:uLnTx/>
                <a:uFillTx/>
                <a:latin typeface="Calibri"/>
                <a:ea typeface="+mn-ea"/>
                <a:cs typeface="Calibri"/>
              </a:rPr>
              <a:t>work </a:t>
            </a:r>
            <a:r>
              <a:rPr kumimoji="0" sz="2100" b="0" i="1" u="none" strike="noStrike" kern="1200" cap="none" spc="20" normalizeH="0" baseline="0" noProof="0" dirty="0">
                <a:ln>
                  <a:noFill/>
                </a:ln>
                <a:solidFill>
                  <a:srgbClr val="4A2D83"/>
                </a:solidFill>
                <a:effectLst/>
                <a:uLnTx/>
                <a:uFillTx/>
                <a:latin typeface="Calibri"/>
                <a:ea typeface="+mn-ea"/>
                <a:cs typeface="Calibri"/>
              </a:rPr>
              <a:t>and </a:t>
            </a:r>
            <a:r>
              <a:rPr kumimoji="0" sz="2100" b="0" i="0" u="none" strike="noStrike" kern="1200" cap="none" spc="10" normalizeH="0" baseline="0" noProof="0" dirty="0">
                <a:ln>
                  <a:noFill/>
                </a:ln>
                <a:solidFill>
                  <a:srgbClr val="4A2D83"/>
                </a:solidFill>
                <a:effectLst/>
                <a:uLnTx/>
                <a:uFillTx/>
                <a:latin typeface="Calibri"/>
                <a:ea typeface="+mn-ea"/>
                <a:cs typeface="Calibri"/>
              </a:rPr>
              <a:t>you must remain </a:t>
            </a:r>
            <a:r>
              <a:rPr kumimoji="0" sz="2100" b="0" i="0" u="none" strike="noStrike" kern="1200" cap="none" spc="0" normalizeH="0" baseline="0" noProof="0" dirty="0">
                <a:ln>
                  <a:noFill/>
                </a:ln>
                <a:solidFill>
                  <a:srgbClr val="4A2D83"/>
                </a:solidFill>
                <a:effectLst/>
                <a:uLnTx/>
                <a:uFillTx/>
                <a:latin typeface="Calibri"/>
                <a:ea typeface="+mn-ea"/>
                <a:cs typeface="Calibri"/>
              </a:rPr>
              <a:t>available </a:t>
            </a:r>
            <a:r>
              <a:rPr kumimoji="0" sz="2100" b="0" i="0" u="none" strike="noStrike" kern="1200" cap="none" spc="10" normalizeH="0" baseline="0" noProof="0" dirty="0">
                <a:ln>
                  <a:noFill/>
                </a:ln>
                <a:solidFill>
                  <a:srgbClr val="4A2D83"/>
                </a:solidFill>
                <a:effectLst/>
                <a:uLnTx/>
                <a:uFillTx/>
                <a:latin typeface="Calibri"/>
                <a:ea typeface="+mn-ea"/>
                <a:cs typeface="Calibri"/>
              </a:rPr>
              <a:t>throughout </a:t>
            </a:r>
            <a:r>
              <a:rPr kumimoji="0" sz="2100" b="0" i="0" u="none" strike="noStrike" kern="1200" cap="none" spc="15" normalizeH="0" baseline="0" noProof="0" dirty="0">
                <a:ln>
                  <a:noFill/>
                </a:ln>
                <a:solidFill>
                  <a:srgbClr val="4A2D83"/>
                </a:solidFill>
                <a:effectLst/>
                <a:uLnTx/>
                <a:uFillTx/>
                <a:latin typeface="Calibri"/>
                <a:ea typeface="+mn-ea"/>
                <a:cs typeface="Calibri"/>
              </a:rPr>
              <a:t>the  </a:t>
            </a:r>
            <a:r>
              <a:rPr kumimoji="0" sz="2100" b="0" i="0" u="none" strike="noStrike" kern="1200" cap="none" spc="10" normalizeH="0" baseline="0" noProof="0" dirty="0">
                <a:ln>
                  <a:noFill/>
                </a:ln>
                <a:solidFill>
                  <a:srgbClr val="4A2D83"/>
                </a:solidFill>
                <a:effectLst/>
                <a:uLnTx/>
                <a:uFillTx/>
                <a:latin typeface="Calibri"/>
                <a:ea typeface="+mn-ea"/>
                <a:cs typeface="Calibri"/>
              </a:rPr>
              <a:t>proposal process until </a:t>
            </a:r>
            <a:r>
              <a:rPr kumimoji="0" sz="2100" b="0" i="0" u="none" strike="noStrike" kern="1200" cap="none" spc="15" normalizeH="0" baseline="0" noProof="0" dirty="0">
                <a:ln>
                  <a:noFill/>
                </a:ln>
                <a:solidFill>
                  <a:srgbClr val="4A2D83"/>
                </a:solidFill>
                <a:effectLst/>
                <a:uLnTx/>
                <a:uFillTx/>
                <a:latin typeface="Calibri"/>
                <a:ea typeface="+mn-ea"/>
                <a:cs typeface="Calibri"/>
              </a:rPr>
              <a:t>submission </a:t>
            </a:r>
            <a:r>
              <a:rPr kumimoji="0" sz="2100" b="0" i="0" u="none" strike="noStrike" kern="1200" cap="none" spc="5" normalizeH="0" baseline="0" noProof="0" dirty="0">
                <a:ln>
                  <a:noFill/>
                </a:ln>
                <a:solidFill>
                  <a:srgbClr val="4A2D83"/>
                </a:solidFill>
                <a:effectLst/>
                <a:uLnTx/>
                <a:uFillTx/>
                <a:latin typeface="Calibri"/>
                <a:ea typeface="+mn-ea"/>
                <a:cs typeface="Calibri"/>
              </a:rPr>
              <a:t>to </a:t>
            </a:r>
            <a:r>
              <a:rPr kumimoji="0" sz="2100" b="0" i="0" u="none" strike="noStrike" kern="1200" cap="none" spc="10" normalizeH="0" baseline="0" noProof="0" dirty="0">
                <a:ln>
                  <a:noFill/>
                </a:ln>
                <a:solidFill>
                  <a:srgbClr val="4A2D83"/>
                </a:solidFill>
                <a:effectLst/>
                <a:uLnTx/>
                <a:uFillTx/>
                <a:latin typeface="Calibri"/>
                <a:ea typeface="+mn-ea"/>
                <a:cs typeface="Calibri"/>
              </a:rPr>
              <a:t>answer </a:t>
            </a:r>
            <a:r>
              <a:rPr kumimoji="0" sz="2100" b="0" i="0" u="none" strike="noStrike" kern="1200" cap="none" spc="15" normalizeH="0" baseline="0" noProof="0" dirty="0">
                <a:ln>
                  <a:noFill/>
                </a:ln>
                <a:solidFill>
                  <a:srgbClr val="4A2D83"/>
                </a:solidFill>
                <a:effectLst/>
                <a:uLnTx/>
                <a:uFillTx/>
                <a:latin typeface="Calibri"/>
                <a:ea typeface="+mn-ea"/>
                <a:cs typeface="Calibri"/>
              </a:rPr>
              <a:t>questions, </a:t>
            </a:r>
            <a:r>
              <a:rPr kumimoji="0" sz="2100" b="0" i="0" u="none" strike="noStrike" kern="1200" cap="none" spc="5" normalizeH="0" baseline="0" noProof="0" dirty="0">
                <a:ln>
                  <a:noFill/>
                </a:ln>
                <a:solidFill>
                  <a:srgbClr val="4A2D83"/>
                </a:solidFill>
                <a:effectLst/>
                <a:uLnTx/>
                <a:uFillTx/>
                <a:latin typeface="Calibri"/>
                <a:ea typeface="+mn-ea"/>
                <a:cs typeface="Calibri"/>
              </a:rPr>
              <a:t>provide </a:t>
            </a:r>
            <a:r>
              <a:rPr kumimoji="0" sz="2100" b="0" i="0" u="none" strike="noStrike" kern="1200" cap="none" spc="15" normalizeH="0" baseline="0" noProof="0" dirty="0">
                <a:ln>
                  <a:noFill/>
                </a:ln>
                <a:solidFill>
                  <a:srgbClr val="4A2D83"/>
                </a:solidFill>
                <a:effectLst/>
                <a:uLnTx/>
                <a:uFillTx/>
                <a:latin typeface="Calibri"/>
                <a:ea typeface="+mn-ea"/>
                <a:cs typeface="Calibri"/>
              </a:rPr>
              <a:t>documents, </a:t>
            </a:r>
            <a:r>
              <a:rPr kumimoji="0" sz="2100" b="0" i="0" u="none" strike="noStrike" kern="1200" cap="none" spc="5" normalizeH="0" baseline="0" noProof="0" dirty="0">
                <a:ln>
                  <a:noFill/>
                </a:ln>
                <a:solidFill>
                  <a:srgbClr val="4A2D83"/>
                </a:solidFill>
                <a:effectLst/>
                <a:uLnTx/>
                <a:uFillTx/>
                <a:latin typeface="Calibri"/>
                <a:ea typeface="+mn-ea"/>
                <a:cs typeface="Calibri"/>
              </a:rPr>
              <a:t>finalize  </a:t>
            </a:r>
            <a:r>
              <a:rPr kumimoji="0" sz="2100" b="0" i="0" u="none" strike="noStrike" kern="1200" cap="none" spc="10" normalizeH="0" baseline="0" noProof="0" dirty="0">
                <a:ln>
                  <a:noFill/>
                </a:ln>
                <a:solidFill>
                  <a:srgbClr val="4A2D83"/>
                </a:solidFill>
                <a:effectLst/>
                <a:uLnTx/>
                <a:uFillTx/>
                <a:latin typeface="Calibri"/>
                <a:ea typeface="+mn-ea"/>
                <a:cs typeface="Calibri"/>
              </a:rPr>
              <a:t>budgets,</a:t>
            </a:r>
            <a:r>
              <a:rPr kumimoji="0" sz="2100" b="0" i="0" u="none" strike="noStrike" kern="1200" cap="none" spc="-30" normalizeH="0" baseline="0" noProof="0" dirty="0">
                <a:ln>
                  <a:noFill/>
                </a:ln>
                <a:solidFill>
                  <a:srgbClr val="4A2D83"/>
                </a:solidFill>
                <a:effectLst/>
                <a:uLnTx/>
                <a:uFillTx/>
                <a:latin typeface="Calibri"/>
                <a:ea typeface="+mn-ea"/>
                <a:cs typeface="Calibri"/>
              </a:rPr>
              <a:t> </a:t>
            </a:r>
            <a:r>
              <a:rPr kumimoji="0" sz="2100" b="0" i="0" u="none" strike="noStrike" kern="1200" cap="none" spc="0" normalizeH="0" baseline="0" noProof="0" dirty="0">
                <a:ln>
                  <a:noFill/>
                </a:ln>
                <a:solidFill>
                  <a:srgbClr val="4A2D83"/>
                </a:solidFill>
                <a:effectLst/>
                <a:uLnTx/>
                <a:uFillTx/>
                <a:latin typeface="Calibri"/>
                <a:ea typeface="+mn-ea"/>
                <a:cs typeface="Calibri"/>
              </a:rPr>
              <a:t>etc.</a:t>
            </a: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2451100" marR="0" lvl="0" indent="0" algn="l" defTabSz="914400" rtl="0" eaLnBrk="1" fontAlgn="auto" latinLnBrk="0" hangingPunct="1">
              <a:lnSpc>
                <a:spcPts val="2855"/>
              </a:lnSpc>
              <a:spcBef>
                <a:spcPts val="0"/>
              </a:spcBef>
              <a:spcAft>
                <a:spcPts val="0"/>
              </a:spcAft>
              <a:buClrTx/>
              <a:buSzTx/>
              <a:buFontTx/>
              <a:buNone/>
              <a:tabLst/>
              <a:defRPr/>
            </a:pPr>
            <a:r>
              <a:rPr kumimoji="0" sz="2400" b="0" i="0" u="none" strike="noStrike" kern="1200" cap="none" spc="0" normalizeH="0" baseline="0" noProof="0" dirty="0">
                <a:ln>
                  <a:noFill/>
                </a:ln>
                <a:solidFill>
                  <a:srgbClr val="9E7927"/>
                </a:solidFill>
                <a:effectLst/>
                <a:uLnTx/>
                <a:uFillTx/>
                <a:latin typeface="Book Antiqua"/>
                <a:ea typeface="+mn-ea"/>
                <a:cs typeface="Book Antiqua"/>
              </a:rPr>
              <a:t>We </a:t>
            </a:r>
            <a:r>
              <a:rPr kumimoji="0" sz="2400" b="0" i="0" u="none" strike="noStrike" kern="1200" cap="none" spc="-5" normalizeH="0" baseline="0" noProof="0" dirty="0">
                <a:ln>
                  <a:noFill/>
                </a:ln>
                <a:solidFill>
                  <a:srgbClr val="9E7927"/>
                </a:solidFill>
                <a:effectLst/>
                <a:uLnTx/>
                <a:uFillTx/>
                <a:latin typeface="Book Antiqua"/>
                <a:ea typeface="+mn-ea"/>
                <a:cs typeface="Book Antiqua"/>
              </a:rPr>
              <a:t>look forward to working with</a:t>
            </a:r>
            <a:r>
              <a:rPr kumimoji="0" sz="2400" b="0" i="0" u="none" strike="noStrike" kern="1200" cap="none" spc="55" normalizeH="0" baseline="0" noProof="0" dirty="0">
                <a:ln>
                  <a:noFill/>
                </a:ln>
                <a:solidFill>
                  <a:srgbClr val="9E7927"/>
                </a:solidFill>
                <a:effectLst/>
                <a:uLnTx/>
                <a:uFillTx/>
                <a:latin typeface="Book Antiqua"/>
                <a:ea typeface="+mn-ea"/>
                <a:cs typeface="Book Antiqua"/>
              </a:rPr>
              <a:t> </a:t>
            </a:r>
            <a:r>
              <a:rPr kumimoji="0" sz="2400" b="0" i="0" u="none" strike="noStrike" kern="1200" cap="none" spc="-5" normalizeH="0" baseline="0" noProof="0" dirty="0">
                <a:ln>
                  <a:noFill/>
                </a:ln>
                <a:solidFill>
                  <a:srgbClr val="9E7927"/>
                </a:solidFill>
                <a:effectLst/>
                <a:uLnTx/>
                <a:uFillTx/>
                <a:latin typeface="Book Antiqua"/>
                <a:ea typeface="+mn-ea"/>
                <a:cs typeface="Book Antiqua"/>
              </a:rPr>
              <a:t>you!</a:t>
            </a:r>
            <a:endParaRPr kumimoji="0" sz="2400" b="0" i="0" u="none" strike="noStrike" kern="1200" cap="none" spc="0" normalizeH="0" baseline="0" noProof="0">
              <a:ln>
                <a:noFill/>
              </a:ln>
              <a:solidFill>
                <a:prstClr val="black"/>
              </a:solidFill>
              <a:effectLst/>
              <a:uLnTx/>
              <a:uFillTx/>
              <a:latin typeface="Book Antiqua"/>
              <a:ea typeface="+mn-ea"/>
              <a:cs typeface="Book Antiqu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2C434E-7CD2-2AD0-A17A-9255FF1FF0E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0B302D2-1849-0590-0AD4-7195F4E734FA}"/>
              </a:ext>
            </a:extLst>
          </p:cNvPr>
          <p:cNvSpPr/>
          <p:nvPr/>
        </p:nvSpPr>
        <p:spPr>
          <a:xfrm>
            <a:off x="732045" y="1818009"/>
            <a:ext cx="1470660" cy="128905"/>
          </a:xfrm>
          <a:custGeom>
            <a:avLst/>
            <a:gdLst/>
            <a:ahLst/>
            <a:cxnLst/>
            <a:rect l="l" t="t" r="r" b="b"/>
            <a:pathLst>
              <a:path w="1470660" h="128905">
                <a:moveTo>
                  <a:pt x="1436420" y="128485"/>
                </a:moveTo>
                <a:lnTo>
                  <a:pt x="0" y="128485"/>
                </a:lnTo>
                <a:lnTo>
                  <a:pt x="0" y="0"/>
                </a:lnTo>
                <a:lnTo>
                  <a:pt x="1470230" y="0"/>
                </a:lnTo>
                <a:lnTo>
                  <a:pt x="1436420" y="128485"/>
                </a:lnTo>
                <a:close/>
              </a:path>
            </a:pathLst>
          </a:custGeom>
          <a:solidFill>
            <a:srgbClr val="E8D2A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a:extLst>
              <a:ext uri="{FF2B5EF4-FFF2-40B4-BE49-F238E27FC236}">
                <a16:creationId xmlns:a16="http://schemas.microsoft.com/office/drawing/2014/main" id="{241B6E13-3E48-39E1-DDB0-CF71AEE3DC93}"/>
              </a:ext>
            </a:extLst>
          </p:cNvPr>
          <p:cNvSpPr/>
          <p:nvPr/>
        </p:nvSpPr>
        <p:spPr>
          <a:xfrm>
            <a:off x="9978555" y="5626849"/>
            <a:ext cx="1828796" cy="123091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a:extLst>
              <a:ext uri="{FF2B5EF4-FFF2-40B4-BE49-F238E27FC236}">
                <a16:creationId xmlns:a16="http://schemas.microsoft.com/office/drawing/2014/main" id="{BF864267-F11D-6ECE-2B39-105561C1E4E8}"/>
              </a:ext>
            </a:extLst>
          </p:cNvPr>
          <p:cNvSpPr/>
          <p:nvPr/>
        </p:nvSpPr>
        <p:spPr>
          <a:xfrm>
            <a:off x="388620" y="2066544"/>
            <a:ext cx="9547859" cy="448055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a:extLst>
              <a:ext uri="{FF2B5EF4-FFF2-40B4-BE49-F238E27FC236}">
                <a16:creationId xmlns:a16="http://schemas.microsoft.com/office/drawing/2014/main" id="{9FFEC12C-789F-2632-43C0-39E1E995EB4D}"/>
              </a:ext>
            </a:extLst>
          </p:cNvPr>
          <p:cNvSpPr/>
          <p:nvPr/>
        </p:nvSpPr>
        <p:spPr>
          <a:xfrm>
            <a:off x="9425813" y="2141220"/>
            <a:ext cx="429894" cy="46327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DA68EDBA-98E1-C0AD-0F7F-0D8EE5C51140}"/>
              </a:ext>
            </a:extLst>
          </p:cNvPr>
          <p:cNvSpPr/>
          <p:nvPr/>
        </p:nvSpPr>
        <p:spPr>
          <a:xfrm>
            <a:off x="473963" y="2141220"/>
            <a:ext cx="424675" cy="44707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a:extLst>
              <a:ext uri="{FF2B5EF4-FFF2-40B4-BE49-F238E27FC236}">
                <a16:creationId xmlns:a16="http://schemas.microsoft.com/office/drawing/2014/main" id="{81853893-2197-0319-6220-1133FF80D360}"/>
              </a:ext>
            </a:extLst>
          </p:cNvPr>
          <p:cNvSpPr/>
          <p:nvPr/>
        </p:nvSpPr>
        <p:spPr>
          <a:xfrm>
            <a:off x="473963" y="5961875"/>
            <a:ext cx="9381743" cy="55170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5CB3EBBB-E80A-EBF5-CC4A-09BDAB2C5045}"/>
              </a:ext>
            </a:extLst>
          </p:cNvPr>
          <p:cNvSpPr/>
          <p:nvPr/>
        </p:nvSpPr>
        <p:spPr>
          <a:xfrm>
            <a:off x="436037" y="2090381"/>
            <a:ext cx="9452373" cy="4385599"/>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4B8E7AD1-AC4D-18DB-92C8-05BAFD6E9672}"/>
              </a:ext>
            </a:extLst>
          </p:cNvPr>
          <p:cNvSpPr/>
          <p:nvPr/>
        </p:nvSpPr>
        <p:spPr>
          <a:xfrm>
            <a:off x="436036" y="2090381"/>
            <a:ext cx="9452610" cy="4385945"/>
          </a:xfrm>
          <a:custGeom>
            <a:avLst/>
            <a:gdLst/>
            <a:ahLst/>
            <a:cxnLst/>
            <a:rect l="l" t="t" r="r" b="b"/>
            <a:pathLst>
              <a:path w="9452610" h="4385945">
                <a:moveTo>
                  <a:pt x="0" y="730948"/>
                </a:moveTo>
                <a:lnTo>
                  <a:pt x="1554" y="682888"/>
                </a:lnTo>
                <a:lnTo>
                  <a:pt x="6154" y="635657"/>
                </a:lnTo>
                <a:lnTo>
                  <a:pt x="13703" y="589354"/>
                </a:lnTo>
                <a:lnTo>
                  <a:pt x="24105" y="544072"/>
                </a:lnTo>
                <a:lnTo>
                  <a:pt x="37263" y="499911"/>
                </a:lnTo>
                <a:lnTo>
                  <a:pt x="53082" y="456964"/>
                </a:lnTo>
                <a:lnTo>
                  <a:pt x="71464" y="415329"/>
                </a:lnTo>
                <a:lnTo>
                  <a:pt x="92313" y="375102"/>
                </a:lnTo>
                <a:lnTo>
                  <a:pt x="115534" y="336380"/>
                </a:lnTo>
                <a:lnTo>
                  <a:pt x="141029" y="299258"/>
                </a:lnTo>
                <a:lnTo>
                  <a:pt x="168703" y="263833"/>
                </a:lnTo>
                <a:lnTo>
                  <a:pt x="198459" y="230201"/>
                </a:lnTo>
                <a:lnTo>
                  <a:pt x="230201" y="198459"/>
                </a:lnTo>
                <a:lnTo>
                  <a:pt x="263833" y="168703"/>
                </a:lnTo>
                <a:lnTo>
                  <a:pt x="299258" y="141029"/>
                </a:lnTo>
                <a:lnTo>
                  <a:pt x="336380" y="115534"/>
                </a:lnTo>
                <a:lnTo>
                  <a:pt x="375102" y="92313"/>
                </a:lnTo>
                <a:lnTo>
                  <a:pt x="415329" y="71464"/>
                </a:lnTo>
                <a:lnTo>
                  <a:pt x="456964" y="53082"/>
                </a:lnTo>
                <a:lnTo>
                  <a:pt x="499911" y="37263"/>
                </a:lnTo>
                <a:lnTo>
                  <a:pt x="544072" y="24105"/>
                </a:lnTo>
                <a:lnTo>
                  <a:pt x="589354" y="13703"/>
                </a:lnTo>
                <a:lnTo>
                  <a:pt x="635657" y="6154"/>
                </a:lnTo>
                <a:lnTo>
                  <a:pt x="682888" y="1554"/>
                </a:lnTo>
                <a:lnTo>
                  <a:pt x="730948" y="0"/>
                </a:lnTo>
                <a:lnTo>
                  <a:pt x="8721432" y="0"/>
                </a:lnTo>
                <a:lnTo>
                  <a:pt x="8769491" y="1554"/>
                </a:lnTo>
                <a:lnTo>
                  <a:pt x="8816720" y="6154"/>
                </a:lnTo>
                <a:lnTo>
                  <a:pt x="8863023" y="13703"/>
                </a:lnTo>
                <a:lnTo>
                  <a:pt x="8908303" y="24105"/>
                </a:lnTo>
                <a:lnTo>
                  <a:pt x="8952464" y="37263"/>
                </a:lnTo>
                <a:lnTo>
                  <a:pt x="8995409" y="53082"/>
                </a:lnTo>
                <a:lnTo>
                  <a:pt x="9037043" y="71464"/>
                </a:lnTo>
                <a:lnTo>
                  <a:pt x="9077269" y="92313"/>
                </a:lnTo>
                <a:lnTo>
                  <a:pt x="9115991" y="115534"/>
                </a:lnTo>
                <a:lnTo>
                  <a:pt x="9153113" y="141029"/>
                </a:lnTo>
                <a:lnTo>
                  <a:pt x="9188537" y="168703"/>
                </a:lnTo>
                <a:lnTo>
                  <a:pt x="9222168" y="198459"/>
                </a:lnTo>
                <a:lnTo>
                  <a:pt x="9253910" y="230201"/>
                </a:lnTo>
                <a:lnTo>
                  <a:pt x="9283666" y="263833"/>
                </a:lnTo>
                <a:lnTo>
                  <a:pt x="9311339" y="299258"/>
                </a:lnTo>
                <a:lnTo>
                  <a:pt x="9336834" y="336380"/>
                </a:lnTo>
                <a:lnTo>
                  <a:pt x="9360055" y="375102"/>
                </a:lnTo>
                <a:lnTo>
                  <a:pt x="9380904" y="415329"/>
                </a:lnTo>
                <a:lnTo>
                  <a:pt x="9399286" y="456964"/>
                </a:lnTo>
                <a:lnTo>
                  <a:pt x="9415104" y="499911"/>
                </a:lnTo>
                <a:lnTo>
                  <a:pt x="9428263" y="544072"/>
                </a:lnTo>
                <a:lnTo>
                  <a:pt x="9438664" y="589354"/>
                </a:lnTo>
                <a:lnTo>
                  <a:pt x="9446213" y="635657"/>
                </a:lnTo>
                <a:lnTo>
                  <a:pt x="9450813" y="682888"/>
                </a:lnTo>
                <a:lnTo>
                  <a:pt x="9452368" y="730948"/>
                </a:lnTo>
                <a:lnTo>
                  <a:pt x="9452368" y="3654653"/>
                </a:lnTo>
                <a:lnTo>
                  <a:pt x="9450813" y="3702714"/>
                </a:lnTo>
                <a:lnTo>
                  <a:pt x="9446213" y="3749944"/>
                </a:lnTo>
                <a:lnTo>
                  <a:pt x="9438664" y="3796248"/>
                </a:lnTo>
                <a:lnTo>
                  <a:pt x="9428263" y="3841529"/>
                </a:lnTo>
                <a:lnTo>
                  <a:pt x="9415104" y="3885691"/>
                </a:lnTo>
                <a:lnTo>
                  <a:pt x="9399286" y="3928637"/>
                </a:lnTo>
                <a:lnTo>
                  <a:pt x="9380904" y="3970272"/>
                </a:lnTo>
                <a:lnTo>
                  <a:pt x="9360055" y="4010499"/>
                </a:lnTo>
                <a:lnTo>
                  <a:pt x="9336834" y="4049221"/>
                </a:lnTo>
                <a:lnTo>
                  <a:pt x="9311339" y="4086343"/>
                </a:lnTo>
                <a:lnTo>
                  <a:pt x="9283666" y="4121768"/>
                </a:lnTo>
                <a:lnTo>
                  <a:pt x="9253910" y="4155400"/>
                </a:lnTo>
                <a:lnTo>
                  <a:pt x="9222168" y="4187142"/>
                </a:lnTo>
                <a:lnTo>
                  <a:pt x="9188537" y="4216898"/>
                </a:lnTo>
                <a:lnTo>
                  <a:pt x="9153113" y="4244572"/>
                </a:lnTo>
                <a:lnTo>
                  <a:pt x="9115991" y="4270067"/>
                </a:lnTo>
                <a:lnTo>
                  <a:pt x="9077269" y="4293288"/>
                </a:lnTo>
                <a:lnTo>
                  <a:pt x="9037043" y="4314137"/>
                </a:lnTo>
                <a:lnTo>
                  <a:pt x="8995409" y="4332519"/>
                </a:lnTo>
                <a:lnTo>
                  <a:pt x="8952464" y="4348338"/>
                </a:lnTo>
                <a:lnTo>
                  <a:pt x="8908303" y="4361496"/>
                </a:lnTo>
                <a:lnTo>
                  <a:pt x="8863023" y="4371898"/>
                </a:lnTo>
                <a:lnTo>
                  <a:pt x="8816720" y="4379447"/>
                </a:lnTo>
                <a:lnTo>
                  <a:pt x="8769491" y="4384047"/>
                </a:lnTo>
                <a:lnTo>
                  <a:pt x="8721432" y="4385602"/>
                </a:lnTo>
                <a:lnTo>
                  <a:pt x="730948" y="4385602"/>
                </a:lnTo>
                <a:lnTo>
                  <a:pt x="682888" y="4384047"/>
                </a:lnTo>
                <a:lnTo>
                  <a:pt x="635657" y="4379447"/>
                </a:lnTo>
                <a:lnTo>
                  <a:pt x="589354" y="4371898"/>
                </a:lnTo>
                <a:lnTo>
                  <a:pt x="544072" y="4361496"/>
                </a:lnTo>
                <a:lnTo>
                  <a:pt x="499911" y="4348338"/>
                </a:lnTo>
                <a:lnTo>
                  <a:pt x="456964" y="4332519"/>
                </a:lnTo>
                <a:lnTo>
                  <a:pt x="415329" y="4314137"/>
                </a:lnTo>
                <a:lnTo>
                  <a:pt x="375102" y="4293288"/>
                </a:lnTo>
                <a:lnTo>
                  <a:pt x="336380" y="4270067"/>
                </a:lnTo>
                <a:lnTo>
                  <a:pt x="299258" y="4244572"/>
                </a:lnTo>
                <a:lnTo>
                  <a:pt x="263833" y="4216898"/>
                </a:lnTo>
                <a:lnTo>
                  <a:pt x="230201" y="4187142"/>
                </a:lnTo>
                <a:lnTo>
                  <a:pt x="198459" y="4155400"/>
                </a:lnTo>
                <a:lnTo>
                  <a:pt x="168703" y="4121768"/>
                </a:lnTo>
                <a:lnTo>
                  <a:pt x="141029" y="4086343"/>
                </a:lnTo>
                <a:lnTo>
                  <a:pt x="115534" y="4049221"/>
                </a:lnTo>
                <a:lnTo>
                  <a:pt x="92313" y="4010499"/>
                </a:lnTo>
                <a:lnTo>
                  <a:pt x="71464" y="3970272"/>
                </a:lnTo>
                <a:lnTo>
                  <a:pt x="53082" y="3928637"/>
                </a:lnTo>
                <a:lnTo>
                  <a:pt x="37263" y="3885691"/>
                </a:lnTo>
                <a:lnTo>
                  <a:pt x="24105" y="3841529"/>
                </a:lnTo>
                <a:lnTo>
                  <a:pt x="13703" y="3796248"/>
                </a:lnTo>
                <a:lnTo>
                  <a:pt x="6154" y="3749944"/>
                </a:lnTo>
                <a:lnTo>
                  <a:pt x="1554" y="3702714"/>
                </a:lnTo>
                <a:lnTo>
                  <a:pt x="0" y="3654653"/>
                </a:lnTo>
                <a:lnTo>
                  <a:pt x="0" y="730948"/>
                </a:lnTo>
                <a:close/>
              </a:path>
            </a:pathLst>
          </a:custGeom>
          <a:ln w="9525">
            <a:solidFill>
              <a:srgbClr val="472B8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3A77CBC1-48B2-2D2D-0E06-FA0D0AEFDA31}"/>
              </a:ext>
            </a:extLst>
          </p:cNvPr>
          <p:cNvSpPr txBox="1"/>
          <p:nvPr/>
        </p:nvSpPr>
        <p:spPr>
          <a:xfrm>
            <a:off x="728864" y="2243118"/>
            <a:ext cx="8860155" cy="4037965"/>
          </a:xfrm>
          <a:prstGeom prst="rect">
            <a:avLst/>
          </a:prstGeom>
        </p:spPr>
        <p:txBody>
          <a:bodyPr vert="horz" wrap="square" lIns="0" tIns="12065" rIns="0" bIns="0" rtlCol="0">
            <a:spAutoFit/>
          </a:bodyPr>
          <a:lstStyle/>
          <a:p>
            <a:pPr marL="393700" marR="20955" lvl="0" indent="-381000" algn="l" defTabSz="914400" rtl="0" eaLnBrk="1" fontAlgn="auto" latinLnBrk="0" hangingPunct="1">
              <a:lnSpc>
                <a:spcPct val="100200"/>
              </a:lnSpc>
              <a:spcBef>
                <a:spcPts val="95"/>
              </a:spcBef>
              <a:spcAft>
                <a:spcPts val="0"/>
              </a:spcAft>
              <a:buClr>
                <a:srgbClr val="FFFFFF"/>
              </a:buClr>
              <a:buSzTx/>
              <a:buFont typeface="Wingdings"/>
              <a:buChar char=""/>
              <a:tabLst>
                <a:tab pos="393700" algn="l"/>
              </a:tabLst>
              <a:defRPr/>
            </a:pPr>
            <a:r>
              <a:rPr kumimoji="0" sz="3200" b="1" i="0" u="heavy" strike="noStrike" kern="1200" cap="none" spc="-5" normalizeH="0" baseline="0" noProof="0" dirty="0">
                <a:ln>
                  <a:noFill/>
                </a:ln>
                <a:solidFill>
                  <a:srgbClr val="FFFFFF"/>
                </a:solidFill>
                <a:effectLst/>
                <a:uLnTx/>
                <a:uFill>
                  <a:solidFill>
                    <a:srgbClr val="FFFFFF"/>
                  </a:solidFill>
                </a:uFill>
                <a:latin typeface="Calibri"/>
                <a:ea typeface="+mn-ea"/>
                <a:cs typeface="Calibri"/>
              </a:rPr>
              <a:t>Proposal Support</a:t>
            </a:r>
            <a:r>
              <a:rPr kumimoji="0" sz="3200" b="0" i="0" u="none" strike="noStrike" kern="1200" cap="none" spc="-5" normalizeH="0" baseline="0" noProof="0" dirty="0">
                <a:ln>
                  <a:noFill/>
                </a:ln>
                <a:solidFill>
                  <a:srgbClr val="FFFFFF"/>
                </a:solidFill>
                <a:effectLst/>
                <a:uLnTx/>
                <a:uFillTx/>
                <a:latin typeface="Calibri"/>
                <a:ea typeface="+mn-ea"/>
                <a:cs typeface="Calibri"/>
              </a:rPr>
              <a:t>: </a:t>
            </a:r>
            <a:r>
              <a:rPr kumimoji="0" sz="2400" b="0" i="0" u="none" strike="noStrike" kern="1200" cap="none" spc="-45" normalizeH="0" baseline="0" noProof="0" dirty="0">
                <a:ln>
                  <a:noFill/>
                </a:ln>
                <a:solidFill>
                  <a:srgbClr val="FFFFFF"/>
                </a:solidFill>
                <a:effectLst/>
                <a:uLnTx/>
                <a:uFillTx/>
                <a:latin typeface="Calibri"/>
                <a:ea typeface="+mn-ea"/>
                <a:cs typeface="Calibri"/>
              </a:rPr>
              <a:t>We </a:t>
            </a:r>
            <a:r>
              <a:rPr kumimoji="0" sz="2400" b="0" i="0" u="none" strike="noStrike" kern="1200" cap="none" spc="-10" normalizeH="0" baseline="0" noProof="0" dirty="0">
                <a:ln>
                  <a:noFill/>
                </a:ln>
                <a:solidFill>
                  <a:srgbClr val="FFFFFF"/>
                </a:solidFill>
                <a:effectLst/>
                <a:uLnTx/>
                <a:uFillTx/>
                <a:latin typeface="Calibri"/>
                <a:ea typeface="+mn-ea"/>
                <a:cs typeface="Calibri"/>
              </a:rPr>
              <a:t>provide </a:t>
            </a:r>
            <a:r>
              <a:rPr kumimoji="0" sz="2400" b="0" i="0" u="none" strike="noStrike" kern="1200" cap="none" spc="-5" normalizeH="0" baseline="0" noProof="0" dirty="0">
                <a:ln>
                  <a:noFill/>
                </a:ln>
                <a:solidFill>
                  <a:srgbClr val="FFFFFF"/>
                </a:solidFill>
                <a:effectLst/>
                <a:uLnTx/>
                <a:uFillTx/>
                <a:latin typeface="Calibri"/>
                <a:ea typeface="+mn-ea"/>
                <a:cs typeface="Calibri"/>
              </a:rPr>
              <a:t>direct </a:t>
            </a:r>
            <a:r>
              <a:rPr kumimoji="0" sz="2400" b="0" i="0" u="none" strike="noStrike" kern="1200" cap="none" spc="-10" normalizeH="0" baseline="0" noProof="0" dirty="0">
                <a:ln>
                  <a:noFill/>
                </a:ln>
                <a:solidFill>
                  <a:srgbClr val="FFFFFF"/>
                </a:solidFill>
                <a:effectLst/>
                <a:uLnTx/>
                <a:uFillTx/>
                <a:latin typeface="Calibri"/>
                <a:ea typeface="+mn-ea"/>
                <a:cs typeface="Calibri"/>
              </a:rPr>
              <a:t>assistance </a:t>
            </a:r>
            <a:r>
              <a:rPr kumimoji="0" sz="2400" b="0" i="0" u="none" strike="noStrike" kern="1200" cap="none" spc="-15" normalizeH="0" baseline="0" noProof="0" dirty="0">
                <a:ln>
                  <a:noFill/>
                </a:ln>
                <a:solidFill>
                  <a:srgbClr val="FFFFFF"/>
                </a:solidFill>
                <a:effectLst/>
                <a:uLnTx/>
                <a:uFillTx/>
                <a:latin typeface="Calibri"/>
                <a:ea typeface="+mn-ea"/>
                <a:cs typeface="Calibri"/>
              </a:rPr>
              <a:t>to </a:t>
            </a:r>
            <a:r>
              <a:rPr kumimoji="0" sz="2400" b="0" i="0" u="none" strike="noStrike" kern="1200" cap="none" spc="-5" normalizeH="0" baseline="0" noProof="0" dirty="0">
                <a:ln>
                  <a:noFill/>
                </a:ln>
                <a:solidFill>
                  <a:srgbClr val="FFFFFF"/>
                </a:solidFill>
                <a:effectLst/>
                <a:uLnTx/>
                <a:uFillTx/>
                <a:latin typeface="Calibri"/>
                <a:ea typeface="+mn-ea"/>
                <a:cs typeface="Calibri"/>
              </a:rPr>
              <a:t>UWT  </a:t>
            </a:r>
            <a:r>
              <a:rPr kumimoji="0" sz="2400" b="0" i="0" u="none" strike="noStrike" kern="1200" cap="none" spc="-10" normalizeH="0" baseline="0" noProof="0" dirty="0">
                <a:ln>
                  <a:noFill/>
                </a:ln>
                <a:solidFill>
                  <a:srgbClr val="FFFFFF"/>
                </a:solidFill>
                <a:effectLst/>
                <a:uLnTx/>
                <a:uFillTx/>
                <a:latin typeface="Calibri"/>
                <a:ea typeface="+mn-ea"/>
                <a:cs typeface="Calibri"/>
              </a:rPr>
              <a:t>faculty </a:t>
            </a:r>
            <a:r>
              <a:rPr kumimoji="0" sz="2400" b="0" i="0" u="none" strike="noStrike" kern="1200" cap="none" spc="0" normalizeH="0" baseline="0" noProof="0" dirty="0">
                <a:ln>
                  <a:noFill/>
                </a:ln>
                <a:solidFill>
                  <a:srgbClr val="FFFFFF"/>
                </a:solidFill>
                <a:effectLst/>
                <a:uLnTx/>
                <a:uFillTx/>
                <a:latin typeface="Calibri"/>
                <a:ea typeface="+mn-ea"/>
                <a:cs typeface="Calibri"/>
              </a:rPr>
              <a:t>with the </a:t>
            </a:r>
            <a:r>
              <a:rPr kumimoji="0" sz="2400" b="0" i="0" u="none" strike="noStrike" kern="1200" cap="none" spc="-10" normalizeH="0" baseline="0" noProof="0" dirty="0">
                <a:ln>
                  <a:noFill/>
                </a:ln>
                <a:solidFill>
                  <a:srgbClr val="FFFFFF"/>
                </a:solidFill>
                <a:effectLst/>
                <a:uLnTx/>
                <a:uFillTx/>
                <a:latin typeface="Calibri"/>
                <a:ea typeface="+mn-ea"/>
                <a:cs typeface="Calibri"/>
              </a:rPr>
              <a:t>proposal </a:t>
            </a:r>
            <a:r>
              <a:rPr kumimoji="0" sz="2400" b="0" i="0" u="none" strike="noStrike" kern="1200" cap="none" spc="-5" normalizeH="0" baseline="0" noProof="0" dirty="0">
                <a:ln>
                  <a:noFill/>
                </a:ln>
                <a:solidFill>
                  <a:srgbClr val="FFFFFF"/>
                </a:solidFill>
                <a:effectLst/>
                <a:uLnTx/>
                <a:uFillTx/>
                <a:latin typeface="Calibri"/>
                <a:ea typeface="+mn-ea"/>
                <a:cs typeface="Calibri"/>
              </a:rPr>
              <a:t>submission </a:t>
            </a:r>
            <a:r>
              <a:rPr kumimoji="0" sz="2400" b="0" i="0" u="none" strike="noStrike" kern="1200" cap="none" spc="-10" normalizeH="0" baseline="0" noProof="0" dirty="0">
                <a:ln>
                  <a:noFill/>
                </a:ln>
                <a:solidFill>
                  <a:srgbClr val="FFFFFF"/>
                </a:solidFill>
                <a:effectLst/>
                <a:uLnTx/>
                <a:uFillTx/>
                <a:latin typeface="Calibri"/>
                <a:ea typeface="+mn-ea"/>
                <a:cs typeface="Calibri"/>
              </a:rPr>
              <a:t>process </a:t>
            </a:r>
            <a:r>
              <a:rPr kumimoji="0" sz="2400" b="0" i="0" u="none" strike="noStrike" kern="1200" cap="none" spc="-20" normalizeH="0" baseline="0" noProof="0" dirty="0">
                <a:ln>
                  <a:noFill/>
                </a:ln>
                <a:solidFill>
                  <a:srgbClr val="FFFFFF"/>
                </a:solidFill>
                <a:effectLst/>
                <a:uLnTx/>
                <a:uFillTx/>
                <a:latin typeface="Calibri"/>
                <a:ea typeface="+mn-ea"/>
                <a:cs typeface="Calibri"/>
              </a:rPr>
              <a:t>for </a:t>
            </a:r>
            <a:r>
              <a:rPr kumimoji="0" sz="2400" b="0" i="0" u="none" strike="noStrike" kern="1200" cap="none" spc="-10" normalizeH="0" baseline="0" noProof="0" dirty="0">
                <a:ln>
                  <a:noFill/>
                </a:ln>
                <a:solidFill>
                  <a:srgbClr val="FFFFFF"/>
                </a:solidFill>
                <a:effectLst/>
                <a:uLnTx/>
                <a:uFillTx/>
                <a:latin typeface="Calibri"/>
                <a:ea typeface="+mn-ea"/>
                <a:cs typeface="Calibri"/>
              </a:rPr>
              <a:t>sponsored  projects. </a:t>
            </a:r>
            <a:r>
              <a:rPr kumimoji="0" sz="2400" b="0" i="0" u="none" strike="noStrike" kern="1200" cap="none" spc="-45" normalizeH="0" baseline="0" noProof="0" dirty="0">
                <a:ln>
                  <a:noFill/>
                </a:ln>
                <a:solidFill>
                  <a:srgbClr val="FFFFFF"/>
                </a:solidFill>
                <a:effectLst/>
                <a:uLnTx/>
                <a:uFillTx/>
                <a:latin typeface="Calibri"/>
                <a:ea typeface="+mn-ea"/>
                <a:cs typeface="Calibri"/>
              </a:rPr>
              <a:t>We </a:t>
            </a:r>
            <a:r>
              <a:rPr kumimoji="0" sz="2400" b="0" i="0" u="none" strike="noStrike" kern="1200" cap="none" spc="-5" normalizeH="0" baseline="0" noProof="0" dirty="0">
                <a:ln>
                  <a:noFill/>
                </a:ln>
                <a:solidFill>
                  <a:srgbClr val="FFFFFF"/>
                </a:solidFill>
                <a:effectLst/>
                <a:uLnTx/>
                <a:uFillTx/>
                <a:latin typeface="Calibri"/>
                <a:ea typeface="+mn-ea"/>
                <a:cs typeface="Calibri"/>
              </a:rPr>
              <a:t>manage the </a:t>
            </a:r>
            <a:r>
              <a:rPr kumimoji="0" sz="2400" b="0" i="0" u="none" strike="noStrike" kern="1200" cap="none" spc="-10" normalizeH="0" baseline="0" noProof="0" dirty="0">
                <a:ln>
                  <a:noFill/>
                </a:ln>
                <a:solidFill>
                  <a:srgbClr val="FFFFFF"/>
                </a:solidFill>
                <a:effectLst/>
                <a:uLnTx/>
                <a:uFillTx/>
                <a:latin typeface="Calibri"/>
                <a:ea typeface="+mn-ea"/>
                <a:cs typeface="Calibri"/>
              </a:rPr>
              <a:t>SAGE </a:t>
            </a:r>
            <a:r>
              <a:rPr kumimoji="0" sz="2400" b="0" i="0" u="none" strike="noStrike" kern="1200" cap="none" spc="-5" normalizeH="0" baseline="0" noProof="0" dirty="0">
                <a:ln>
                  <a:noFill/>
                </a:ln>
                <a:solidFill>
                  <a:srgbClr val="FFFFFF"/>
                </a:solidFill>
                <a:effectLst/>
                <a:uLnTx/>
                <a:uFillTx/>
                <a:latin typeface="Calibri"/>
                <a:ea typeface="+mn-ea"/>
                <a:cs typeface="Calibri"/>
              </a:rPr>
              <a:t>eGC1, logistics, compliance </a:t>
            </a:r>
            <a:r>
              <a:rPr kumimoji="0" sz="2400" b="0" i="0" u="none" strike="noStrike" kern="1200" cap="none" spc="0" normalizeH="0" baseline="0" noProof="0" dirty="0">
                <a:ln>
                  <a:noFill/>
                </a:ln>
                <a:solidFill>
                  <a:srgbClr val="FFFFFF"/>
                </a:solidFill>
                <a:effectLst/>
                <a:uLnTx/>
                <a:uFillTx/>
                <a:latin typeface="Calibri"/>
                <a:ea typeface="+mn-ea"/>
                <a:cs typeface="Calibri"/>
              </a:rPr>
              <a:t>and  </a:t>
            </a:r>
            <a:r>
              <a:rPr kumimoji="0" sz="2400" b="0" i="0" u="none" strike="noStrike" kern="1200" cap="none" spc="-5" normalizeH="0" baseline="0" noProof="0" dirty="0">
                <a:ln>
                  <a:noFill/>
                </a:ln>
                <a:solidFill>
                  <a:srgbClr val="FFFFFF"/>
                </a:solidFill>
                <a:effectLst/>
                <a:uLnTx/>
                <a:uFillTx/>
                <a:latin typeface="Calibri"/>
                <a:ea typeface="+mn-ea"/>
                <a:cs typeface="Calibri"/>
              </a:rPr>
              <a:t>business </a:t>
            </a:r>
            <a:r>
              <a:rPr kumimoji="0" sz="2400" b="0" i="0" u="none" strike="noStrike" kern="1200" cap="none" spc="-10" normalizeH="0" baseline="0" noProof="0" dirty="0">
                <a:ln>
                  <a:noFill/>
                </a:ln>
                <a:solidFill>
                  <a:srgbClr val="FFFFFF"/>
                </a:solidFill>
                <a:effectLst/>
                <a:uLnTx/>
                <a:uFillTx/>
                <a:latin typeface="Calibri"/>
                <a:ea typeface="+mn-ea"/>
                <a:cs typeface="Calibri"/>
              </a:rPr>
              <a:t>process </a:t>
            </a:r>
            <a:r>
              <a:rPr kumimoji="0" sz="2400" b="0" i="0" u="none" strike="noStrike" kern="1200" cap="none" spc="-5" normalizeH="0" baseline="0" noProof="0" dirty="0">
                <a:ln>
                  <a:noFill/>
                </a:ln>
                <a:solidFill>
                  <a:srgbClr val="FFFFFF"/>
                </a:solidFill>
                <a:effectLst/>
                <a:uLnTx/>
                <a:uFillTx/>
                <a:latin typeface="Calibri"/>
                <a:ea typeface="+mn-ea"/>
                <a:cs typeface="Calibri"/>
              </a:rPr>
              <a:t>of </a:t>
            </a:r>
            <a:r>
              <a:rPr kumimoji="0" sz="2400" b="0" i="0" u="none" strike="noStrike" kern="1200" cap="none" spc="-10" normalizeH="0" baseline="0" noProof="0" dirty="0">
                <a:ln>
                  <a:noFill/>
                </a:ln>
                <a:solidFill>
                  <a:srgbClr val="FFFFFF"/>
                </a:solidFill>
                <a:effectLst/>
                <a:uLnTx/>
                <a:uFillTx/>
                <a:latin typeface="Calibri"/>
                <a:ea typeface="+mn-ea"/>
                <a:cs typeface="Calibri"/>
              </a:rPr>
              <a:t>proposal </a:t>
            </a:r>
            <a:r>
              <a:rPr kumimoji="0" sz="2400" b="0" i="0" u="none" strike="noStrike" kern="1200" cap="none" spc="-5" normalizeH="0" baseline="0" noProof="0" dirty="0">
                <a:ln>
                  <a:noFill/>
                </a:ln>
                <a:solidFill>
                  <a:srgbClr val="FFFFFF"/>
                </a:solidFill>
                <a:effectLst/>
                <a:uLnTx/>
                <a:uFillTx/>
                <a:latin typeface="Calibri"/>
                <a:ea typeface="+mn-ea"/>
                <a:cs typeface="Calibri"/>
              </a:rPr>
              <a:t>submission so </a:t>
            </a:r>
            <a:r>
              <a:rPr kumimoji="0" sz="2400" b="0" i="0" u="none" strike="noStrike" kern="1200" cap="none" spc="0" normalizeH="0" baseline="0" noProof="0" dirty="0">
                <a:ln>
                  <a:noFill/>
                </a:ln>
                <a:solidFill>
                  <a:srgbClr val="FFFFFF"/>
                </a:solidFill>
                <a:effectLst/>
                <a:uLnTx/>
                <a:uFillTx/>
                <a:latin typeface="Calibri"/>
                <a:ea typeface="+mn-ea"/>
                <a:cs typeface="Calibri"/>
              </a:rPr>
              <a:t>the </a:t>
            </a:r>
            <a:r>
              <a:rPr kumimoji="0" sz="2400" b="0" i="0" u="none" strike="noStrike" kern="1200" cap="none" spc="-5" normalizeH="0" baseline="0" noProof="0" dirty="0">
                <a:ln>
                  <a:noFill/>
                </a:ln>
                <a:solidFill>
                  <a:srgbClr val="FFFFFF"/>
                </a:solidFill>
                <a:effectLst/>
                <a:uLnTx/>
                <a:uFillTx/>
                <a:latin typeface="Calibri"/>
                <a:ea typeface="+mn-ea"/>
                <a:cs typeface="Calibri"/>
              </a:rPr>
              <a:t>Principal  </a:t>
            </a:r>
            <a:r>
              <a:rPr kumimoji="0" sz="2400" b="0" i="0" u="none" strike="noStrike" kern="1200" cap="none" spc="-20" normalizeH="0" baseline="0" noProof="0" dirty="0">
                <a:ln>
                  <a:noFill/>
                </a:ln>
                <a:solidFill>
                  <a:srgbClr val="FFFFFF"/>
                </a:solidFill>
                <a:effectLst/>
                <a:uLnTx/>
                <a:uFillTx/>
                <a:latin typeface="Calibri"/>
                <a:ea typeface="+mn-ea"/>
                <a:cs typeface="Calibri"/>
              </a:rPr>
              <a:t>Investigator </a:t>
            </a:r>
            <a:r>
              <a:rPr kumimoji="0" sz="2400" b="0" i="0" u="none" strike="noStrike" kern="1200" cap="none" spc="-10" normalizeH="0" baseline="0" noProof="0" dirty="0">
                <a:ln>
                  <a:noFill/>
                </a:ln>
                <a:solidFill>
                  <a:srgbClr val="FFFFFF"/>
                </a:solidFill>
                <a:effectLst/>
                <a:uLnTx/>
                <a:uFillTx/>
                <a:latin typeface="Calibri"/>
                <a:ea typeface="+mn-ea"/>
                <a:cs typeface="Calibri"/>
              </a:rPr>
              <a:t>can </a:t>
            </a:r>
            <a:r>
              <a:rPr kumimoji="0" sz="2400" b="0" i="0" u="none" strike="noStrike" kern="1200" cap="none" spc="-15" normalizeH="0" baseline="0" noProof="0" dirty="0">
                <a:ln>
                  <a:noFill/>
                </a:ln>
                <a:solidFill>
                  <a:srgbClr val="FFFFFF"/>
                </a:solidFill>
                <a:effectLst/>
                <a:uLnTx/>
                <a:uFillTx/>
                <a:latin typeface="Calibri"/>
                <a:ea typeface="+mn-ea"/>
                <a:cs typeface="Calibri"/>
              </a:rPr>
              <a:t>focus </a:t>
            </a:r>
            <a:r>
              <a:rPr kumimoji="0" sz="2400" b="0" i="0" u="none" strike="noStrike" kern="1200" cap="none" spc="-5" normalizeH="0" baseline="0" noProof="0" dirty="0">
                <a:ln>
                  <a:noFill/>
                </a:ln>
                <a:solidFill>
                  <a:srgbClr val="FFFFFF"/>
                </a:solidFill>
                <a:effectLst/>
                <a:uLnTx/>
                <a:uFillTx/>
                <a:latin typeface="Calibri"/>
                <a:ea typeface="+mn-ea"/>
                <a:cs typeface="Calibri"/>
              </a:rPr>
              <a:t>on </a:t>
            </a:r>
            <a:r>
              <a:rPr kumimoji="0" sz="2400" b="0" i="0" u="none" strike="noStrike" kern="1200" cap="none" spc="0" normalizeH="0" baseline="0" noProof="0" dirty="0">
                <a:ln>
                  <a:noFill/>
                </a:ln>
                <a:solidFill>
                  <a:srgbClr val="FFFFFF"/>
                </a:solidFill>
                <a:effectLst/>
                <a:uLnTx/>
                <a:uFillTx/>
                <a:latin typeface="Calibri"/>
                <a:ea typeface="+mn-ea"/>
                <a:cs typeface="Calibri"/>
              </a:rPr>
              <a:t>the </a:t>
            </a:r>
            <a:r>
              <a:rPr kumimoji="0" sz="2400" b="0" i="0" u="none" strike="noStrike" kern="1200" cap="none" spc="-10" normalizeH="0" baseline="0" noProof="0" dirty="0">
                <a:ln>
                  <a:noFill/>
                </a:ln>
                <a:solidFill>
                  <a:srgbClr val="FFFFFF"/>
                </a:solidFill>
                <a:effectLst/>
                <a:uLnTx/>
                <a:uFillTx/>
                <a:latin typeface="Calibri"/>
                <a:ea typeface="+mn-ea"/>
                <a:cs typeface="Calibri"/>
              </a:rPr>
              <a:t>research. </a:t>
            </a:r>
            <a:r>
              <a:rPr kumimoji="0" sz="2400" b="0" i="0" u="none" strike="noStrike" kern="1200" cap="none" spc="-5" normalizeH="0" baseline="0" noProof="0" dirty="0">
                <a:ln>
                  <a:noFill/>
                </a:ln>
                <a:solidFill>
                  <a:srgbClr val="FFFFFF"/>
                </a:solidFill>
                <a:effectLst/>
                <a:uLnTx/>
                <a:uFillTx/>
                <a:latin typeface="Calibri"/>
                <a:ea typeface="+mn-ea"/>
                <a:cs typeface="Calibri"/>
              </a:rPr>
              <a:t>On behalf of UWT and </a:t>
            </a:r>
            <a:r>
              <a:rPr kumimoji="0" sz="2400" b="0" i="0" u="none" strike="noStrike" kern="1200" cap="none" spc="0" normalizeH="0" baseline="0" noProof="0" dirty="0">
                <a:ln>
                  <a:noFill/>
                </a:ln>
                <a:solidFill>
                  <a:srgbClr val="FFFFFF"/>
                </a:solidFill>
                <a:effectLst/>
                <a:uLnTx/>
                <a:uFillTx/>
                <a:latin typeface="Calibri"/>
                <a:ea typeface="+mn-ea"/>
                <a:cs typeface="Calibri"/>
              </a:rPr>
              <a:t>the </a:t>
            </a:r>
            <a:r>
              <a:rPr kumimoji="0" sz="2400" b="0" i="0" u="none" strike="noStrike" kern="1200" cap="none" spc="-5" normalizeH="0" baseline="0" noProof="0" dirty="0">
                <a:ln>
                  <a:noFill/>
                </a:ln>
                <a:solidFill>
                  <a:srgbClr val="FFFFFF"/>
                </a:solidFill>
                <a:effectLst/>
                <a:uLnTx/>
                <a:uFillTx/>
                <a:latin typeface="Calibri"/>
                <a:ea typeface="+mn-ea"/>
                <a:cs typeface="Calibri"/>
              </a:rPr>
              <a:t>PI,  our </a:t>
            </a:r>
            <a:r>
              <a:rPr kumimoji="0" sz="2400" b="0" i="0" u="none" strike="noStrike" kern="1200" cap="none" spc="-20" normalizeH="0" baseline="0" noProof="0" dirty="0">
                <a:ln>
                  <a:noFill/>
                </a:ln>
                <a:solidFill>
                  <a:srgbClr val="FFFFFF"/>
                </a:solidFill>
                <a:effectLst/>
                <a:uLnTx/>
                <a:uFillTx/>
                <a:latin typeface="Calibri"/>
                <a:ea typeface="+mn-ea"/>
                <a:cs typeface="Calibri"/>
              </a:rPr>
              <a:t>staff </a:t>
            </a:r>
            <a:r>
              <a:rPr kumimoji="0" sz="2400" b="0" i="0" u="none" strike="noStrike" kern="1200" cap="none" spc="-15" normalizeH="0" baseline="0" noProof="0" dirty="0">
                <a:ln>
                  <a:noFill/>
                </a:ln>
                <a:solidFill>
                  <a:srgbClr val="FFFFFF"/>
                </a:solidFill>
                <a:effectLst/>
                <a:uLnTx/>
                <a:uFillTx/>
                <a:latin typeface="Calibri"/>
                <a:ea typeface="+mn-ea"/>
                <a:cs typeface="Calibri"/>
              </a:rPr>
              <a:t>works </a:t>
            </a:r>
            <a:r>
              <a:rPr kumimoji="0" sz="2400" b="0" i="0" u="none" strike="noStrike" kern="1200" cap="none" spc="-5" normalizeH="0" baseline="0" noProof="0" dirty="0">
                <a:ln>
                  <a:noFill/>
                </a:ln>
                <a:solidFill>
                  <a:srgbClr val="FFFFFF"/>
                </a:solidFill>
                <a:effectLst/>
                <a:uLnTx/>
                <a:uFillTx/>
                <a:latin typeface="Calibri"/>
                <a:ea typeface="+mn-ea"/>
                <a:cs typeface="Calibri"/>
              </a:rPr>
              <a:t>directly </a:t>
            </a:r>
            <a:r>
              <a:rPr kumimoji="0" sz="2400" b="0" i="0" u="none" strike="noStrike" kern="1200" cap="none" spc="0" normalizeH="0" baseline="0" noProof="0" dirty="0">
                <a:ln>
                  <a:noFill/>
                </a:ln>
                <a:solidFill>
                  <a:srgbClr val="FFFFFF"/>
                </a:solidFill>
                <a:effectLst/>
                <a:uLnTx/>
                <a:uFillTx/>
                <a:latin typeface="Calibri"/>
                <a:ea typeface="+mn-ea"/>
                <a:cs typeface="Calibri"/>
              </a:rPr>
              <a:t>with </a:t>
            </a:r>
            <a:r>
              <a:rPr kumimoji="0" sz="2400" b="0" i="0" u="none" strike="noStrike" kern="1200" cap="none" spc="-5" normalizeH="0" baseline="0" noProof="0" dirty="0">
                <a:ln>
                  <a:noFill/>
                </a:ln>
                <a:solidFill>
                  <a:srgbClr val="FFFFFF"/>
                </a:solidFill>
                <a:effectLst/>
                <a:uLnTx/>
                <a:uFillTx/>
                <a:latin typeface="Calibri"/>
                <a:ea typeface="+mn-ea"/>
                <a:cs typeface="Calibri"/>
              </a:rPr>
              <a:t>UW </a:t>
            </a:r>
            <a:r>
              <a:rPr kumimoji="0" sz="2400" b="0" i="0" u="none" strike="noStrike" kern="1200" cap="none" spc="-10" normalizeH="0" baseline="0" noProof="0" dirty="0">
                <a:ln>
                  <a:noFill/>
                </a:ln>
                <a:solidFill>
                  <a:srgbClr val="FFFFFF"/>
                </a:solidFill>
                <a:effectLst/>
                <a:uLnTx/>
                <a:uFillTx/>
                <a:latin typeface="Calibri"/>
                <a:ea typeface="+mn-ea"/>
                <a:cs typeface="Calibri"/>
              </a:rPr>
              <a:t>Office </a:t>
            </a:r>
            <a:r>
              <a:rPr kumimoji="0" sz="2400" b="0" i="0" u="none" strike="noStrike" kern="1200" cap="none" spc="-5" normalizeH="0" baseline="0" noProof="0" dirty="0">
                <a:ln>
                  <a:noFill/>
                </a:ln>
                <a:solidFill>
                  <a:srgbClr val="FFFFFF"/>
                </a:solidFill>
                <a:effectLst/>
                <a:uLnTx/>
                <a:uFillTx/>
                <a:latin typeface="Calibri"/>
                <a:ea typeface="+mn-ea"/>
                <a:cs typeface="Calibri"/>
              </a:rPr>
              <a:t>of </a:t>
            </a:r>
            <a:r>
              <a:rPr kumimoji="0" sz="2400" b="0" i="0" u="none" strike="noStrike" kern="1200" cap="none" spc="-10" normalizeH="0" baseline="0" noProof="0" dirty="0">
                <a:ln>
                  <a:noFill/>
                </a:ln>
                <a:solidFill>
                  <a:srgbClr val="FFFFFF"/>
                </a:solidFill>
                <a:effectLst/>
                <a:uLnTx/>
                <a:uFillTx/>
                <a:latin typeface="Calibri"/>
                <a:ea typeface="+mn-ea"/>
                <a:cs typeface="Calibri"/>
              </a:rPr>
              <a:t>Sponsored</a:t>
            </a:r>
            <a:r>
              <a:rPr kumimoji="0" sz="2400" b="0" i="0" u="none" strike="noStrike" kern="1200" cap="none" spc="5" normalizeH="0" baseline="0" noProof="0" dirty="0">
                <a:ln>
                  <a:noFill/>
                </a:ln>
                <a:solidFill>
                  <a:srgbClr val="FFFFFF"/>
                </a:solidFill>
                <a:effectLst/>
                <a:uLnTx/>
                <a:uFillTx/>
                <a:latin typeface="Calibri"/>
                <a:ea typeface="+mn-ea"/>
                <a:cs typeface="Calibri"/>
              </a:rPr>
              <a:t> </a:t>
            </a:r>
            <a:r>
              <a:rPr kumimoji="0" sz="2400" b="0" i="0" u="none" strike="noStrike" kern="1200" cap="none" spc="-15" normalizeH="0" baseline="0" noProof="0" dirty="0">
                <a:ln>
                  <a:noFill/>
                </a:ln>
                <a:solidFill>
                  <a:srgbClr val="FFFFFF"/>
                </a:solidFill>
                <a:effectLst/>
                <a:uLnTx/>
                <a:uFillTx/>
                <a:latin typeface="Calibri"/>
                <a:ea typeface="+mn-ea"/>
                <a:cs typeface="Calibri"/>
              </a:rPr>
              <a:t>Programs.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393065" marR="5080" lvl="0" indent="-381000" algn="l" defTabSz="914400" rtl="0" eaLnBrk="1" fontAlgn="auto" latinLnBrk="0" hangingPunct="1">
              <a:lnSpc>
                <a:spcPct val="102000"/>
              </a:lnSpc>
              <a:spcBef>
                <a:spcPts val="1630"/>
              </a:spcBef>
              <a:spcAft>
                <a:spcPts val="0"/>
              </a:spcAft>
              <a:buClrTx/>
              <a:buSzTx/>
              <a:buFont typeface="Wingdings"/>
              <a:buChar char=""/>
              <a:tabLst>
                <a:tab pos="393700" algn="l"/>
              </a:tabLst>
              <a:defRPr/>
            </a:pPr>
            <a:r>
              <a:rPr kumimoji="0" sz="3200" b="1" i="0" u="heavy" strike="noStrike" kern="1200" cap="none" spc="-30" normalizeH="0" baseline="0" noProof="0" dirty="0">
                <a:ln>
                  <a:noFill/>
                </a:ln>
                <a:solidFill>
                  <a:srgbClr val="FFFFFF"/>
                </a:solidFill>
                <a:effectLst/>
                <a:uLnTx/>
                <a:uFill>
                  <a:solidFill>
                    <a:srgbClr val="FFFFFF"/>
                  </a:solidFill>
                </a:uFill>
                <a:latin typeface="Calibri"/>
                <a:ea typeface="+mn-ea"/>
                <a:cs typeface="Calibri"/>
              </a:rPr>
              <a:t>Grant/Award </a:t>
            </a:r>
            <a:r>
              <a:rPr kumimoji="0" sz="3200" b="1" i="0" u="heavy" strike="noStrike" kern="1200" cap="none" spc="-5" normalizeH="0" baseline="0" noProof="0" dirty="0">
                <a:ln>
                  <a:noFill/>
                </a:ln>
                <a:solidFill>
                  <a:srgbClr val="FFFFFF"/>
                </a:solidFill>
                <a:effectLst/>
                <a:uLnTx/>
                <a:uFill>
                  <a:solidFill>
                    <a:srgbClr val="FFFFFF"/>
                  </a:solidFill>
                </a:uFill>
                <a:latin typeface="Calibri"/>
                <a:ea typeface="+mn-ea"/>
                <a:cs typeface="Calibri"/>
              </a:rPr>
              <a:t>Support</a:t>
            </a:r>
            <a:r>
              <a:rPr kumimoji="0" sz="3200" b="0" i="0" u="none" strike="noStrike" kern="1200" cap="none" spc="-5" normalizeH="0" baseline="0" noProof="0" dirty="0">
                <a:ln>
                  <a:noFill/>
                </a:ln>
                <a:solidFill>
                  <a:srgbClr val="FFFFFF"/>
                </a:solidFill>
                <a:effectLst/>
                <a:uLnTx/>
                <a:uFillTx/>
                <a:latin typeface="Calibri"/>
                <a:ea typeface="+mn-ea"/>
                <a:cs typeface="Calibri"/>
              </a:rPr>
              <a:t>: </a:t>
            </a:r>
            <a:r>
              <a:rPr kumimoji="0" sz="2100" b="0" i="0" u="none" strike="noStrike" kern="1200" cap="none" spc="-15" normalizeH="0" baseline="0" noProof="0" dirty="0">
                <a:ln>
                  <a:noFill/>
                </a:ln>
                <a:solidFill>
                  <a:srgbClr val="FFFFFF"/>
                </a:solidFill>
                <a:effectLst/>
                <a:uLnTx/>
                <a:uFillTx/>
                <a:latin typeface="Calibri"/>
                <a:ea typeface="+mn-ea"/>
                <a:cs typeface="Calibri"/>
              </a:rPr>
              <a:t>We </a:t>
            </a:r>
            <a:r>
              <a:rPr kumimoji="0" sz="2100" b="0" i="0" u="none" strike="noStrike" kern="1200" cap="none" spc="5" normalizeH="0" baseline="0" noProof="0" dirty="0">
                <a:ln>
                  <a:noFill/>
                </a:ln>
                <a:solidFill>
                  <a:srgbClr val="FFFFFF"/>
                </a:solidFill>
                <a:effectLst/>
                <a:uLnTx/>
                <a:uFillTx/>
                <a:latin typeface="Calibri"/>
                <a:ea typeface="+mn-ea"/>
                <a:cs typeface="Calibri"/>
              </a:rPr>
              <a:t>work </a:t>
            </a:r>
            <a:r>
              <a:rPr kumimoji="0" sz="2100" b="0" i="0" u="none" strike="noStrike" kern="1200" cap="none" spc="10" normalizeH="0" baseline="0" noProof="0" dirty="0">
                <a:ln>
                  <a:noFill/>
                </a:ln>
                <a:solidFill>
                  <a:srgbClr val="FFFFFF"/>
                </a:solidFill>
                <a:effectLst/>
                <a:uLnTx/>
                <a:uFillTx/>
                <a:latin typeface="Calibri"/>
                <a:ea typeface="+mn-ea"/>
                <a:cs typeface="Calibri"/>
              </a:rPr>
              <a:t>directly </a:t>
            </a:r>
            <a:r>
              <a:rPr kumimoji="0" sz="2100" b="0" i="0" u="none" strike="noStrike" kern="1200" cap="none" spc="15" normalizeH="0" baseline="0" noProof="0" dirty="0">
                <a:ln>
                  <a:noFill/>
                </a:ln>
                <a:solidFill>
                  <a:srgbClr val="FFFFFF"/>
                </a:solidFill>
                <a:effectLst/>
                <a:uLnTx/>
                <a:uFillTx/>
                <a:latin typeface="Calibri"/>
                <a:ea typeface="+mn-ea"/>
                <a:cs typeface="Calibri"/>
              </a:rPr>
              <a:t>with OSP and </a:t>
            </a:r>
            <a:r>
              <a:rPr kumimoji="0" sz="2100" b="0" i="0" u="none" strike="noStrike" kern="1200" cap="none" spc="10" normalizeH="0" baseline="0" noProof="0" dirty="0">
                <a:ln>
                  <a:noFill/>
                </a:ln>
                <a:solidFill>
                  <a:srgbClr val="FFFFFF"/>
                </a:solidFill>
                <a:effectLst/>
                <a:uLnTx/>
                <a:uFillTx/>
                <a:latin typeface="Calibri"/>
                <a:ea typeface="+mn-ea"/>
                <a:cs typeface="Calibri"/>
              </a:rPr>
              <a:t>in SAGE </a:t>
            </a:r>
            <a:r>
              <a:rPr kumimoji="0" sz="2100" b="0" i="0" u="none" strike="noStrike" kern="1200" cap="none" spc="5" normalizeH="0" baseline="0" noProof="0" dirty="0">
                <a:ln>
                  <a:noFill/>
                </a:ln>
                <a:solidFill>
                  <a:srgbClr val="FFFFFF"/>
                </a:solidFill>
                <a:effectLst/>
                <a:uLnTx/>
                <a:uFillTx/>
                <a:latin typeface="Calibri"/>
                <a:ea typeface="+mn-ea"/>
                <a:cs typeface="Calibri"/>
              </a:rPr>
              <a:t>to  </a:t>
            </a:r>
            <a:r>
              <a:rPr kumimoji="0" sz="2100" b="0" i="0" u="none" strike="noStrike" kern="1200" cap="none" spc="15" normalizeH="0" baseline="0" noProof="0" dirty="0">
                <a:ln>
                  <a:noFill/>
                </a:ln>
                <a:solidFill>
                  <a:srgbClr val="FFFFFF"/>
                </a:solidFill>
                <a:effectLst/>
                <a:uLnTx/>
                <a:uFillTx/>
                <a:latin typeface="Calibri"/>
                <a:ea typeface="+mn-ea"/>
                <a:cs typeface="Calibri"/>
              </a:rPr>
              <a:t>manage </a:t>
            </a:r>
            <a:r>
              <a:rPr kumimoji="0" sz="2100" b="0" i="0" u="none" strike="noStrike" kern="1200" cap="none" spc="5" normalizeH="0" baseline="0" noProof="0" dirty="0">
                <a:ln>
                  <a:noFill/>
                </a:ln>
                <a:solidFill>
                  <a:srgbClr val="FFFFFF"/>
                </a:solidFill>
                <a:effectLst/>
                <a:uLnTx/>
                <a:uFillTx/>
                <a:latin typeface="Calibri"/>
                <a:ea typeface="+mn-ea"/>
                <a:cs typeface="Calibri"/>
              </a:rPr>
              <a:t>all post-award </a:t>
            </a:r>
            <a:r>
              <a:rPr kumimoji="0" sz="2100" b="0" i="0" u="none" strike="noStrike" kern="1200" cap="none" spc="10" normalizeH="0" baseline="0" noProof="0" dirty="0">
                <a:ln>
                  <a:noFill/>
                </a:ln>
                <a:solidFill>
                  <a:srgbClr val="FFFFFF"/>
                </a:solidFill>
                <a:effectLst/>
                <a:uLnTx/>
                <a:uFillTx/>
                <a:latin typeface="Calibri"/>
                <a:ea typeface="+mn-ea"/>
                <a:cs typeface="Calibri"/>
              </a:rPr>
              <a:t>processes </a:t>
            </a:r>
            <a:r>
              <a:rPr kumimoji="0" sz="2100" b="0" i="0" u="none" strike="noStrike" kern="1200" cap="none" spc="5" normalizeH="0" baseline="0" noProof="0" dirty="0">
                <a:ln>
                  <a:noFill/>
                </a:ln>
                <a:solidFill>
                  <a:srgbClr val="FFFFFF"/>
                </a:solidFill>
                <a:effectLst/>
                <a:uLnTx/>
                <a:uFillTx/>
                <a:latin typeface="Calibri"/>
                <a:ea typeface="+mn-ea"/>
                <a:cs typeface="Calibri"/>
              </a:rPr>
              <a:t>related to </a:t>
            </a:r>
            <a:r>
              <a:rPr kumimoji="0" sz="2100" b="0" i="0" u="none" strike="noStrike" kern="1200" cap="none" spc="15" normalizeH="0" baseline="0" noProof="0" dirty="0">
                <a:ln>
                  <a:noFill/>
                </a:ln>
                <a:solidFill>
                  <a:srgbClr val="FFFFFF"/>
                </a:solidFill>
                <a:effectLst/>
                <a:uLnTx/>
                <a:uFillTx/>
                <a:latin typeface="Calibri"/>
                <a:ea typeface="+mn-ea"/>
                <a:cs typeface="Calibri"/>
              </a:rPr>
              <a:t>the </a:t>
            </a:r>
            <a:r>
              <a:rPr kumimoji="0" sz="2100" b="0" i="0" u="none" strike="noStrike" kern="1200" cap="none" spc="0" normalizeH="0" baseline="0" noProof="0" dirty="0">
                <a:ln>
                  <a:noFill/>
                </a:ln>
                <a:solidFill>
                  <a:srgbClr val="FFFFFF"/>
                </a:solidFill>
                <a:effectLst/>
                <a:uLnTx/>
                <a:uFillTx/>
                <a:latin typeface="Calibri"/>
                <a:ea typeface="+mn-ea"/>
                <a:cs typeface="Calibri"/>
              </a:rPr>
              <a:t>award </a:t>
            </a:r>
            <a:r>
              <a:rPr kumimoji="0" sz="2100" b="0" i="0" u="none" strike="noStrike" kern="1200" cap="none" spc="10" normalizeH="0" baseline="0" noProof="0" dirty="0">
                <a:ln>
                  <a:noFill/>
                </a:ln>
                <a:solidFill>
                  <a:srgbClr val="FFFFFF"/>
                </a:solidFill>
                <a:effectLst/>
                <a:uLnTx/>
                <a:uFillTx/>
                <a:latin typeface="Calibri"/>
                <a:ea typeface="+mn-ea"/>
                <a:cs typeface="Calibri"/>
              </a:rPr>
              <a:t>agreement </a:t>
            </a:r>
            <a:r>
              <a:rPr kumimoji="0" sz="2100" b="0" i="0" u="none" strike="noStrike" kern="1200" cap="none" spc="15" normalizeH="0" baseline="0" noProof="0" dirty="0">
                <a:ln>
                  <a:noFill/>
                </a:ln>
                <a:solidFill>
                  <a:srgbClr val="FFFFFF"/>
                </a:solidFill>
                <a:effectLst/>
                <a:uLnTx/>
                <a:uFillTx/>
                <a:latin typeface="Calibri"/>
                <a:ea typeface="+mn-ea"/>
                <a:cs typeface="Calibri"/>
              </a:rPr>
              <a:t>or sponsor  </a:t>
            </a:r>
            <a:r>
              <a:rPr kumimoji="0" sz="2100" b="0" i="0" u="none" strike="noStrike" kern="1200" cap="none" spc="10" normalizeH="0" baseline="0" noProof="0" dirty="0">
                <a:ln>
                  <a:noFill/>
                </a:ln>
                <a:solidFill>
                  <a:srgbClr val="FFFFFF"/>
                </a:solidFill>
                <a:effectLst/>
                <a:uLnTx/>
                <a:uFillTx/>
                <a:latin typeface="Calibri"/>
                <a:ea typeface="+mn-ea"/>
                <a:cs typeface="Calibri"/>
              </a:rPr>
              <a:t>requests </a:t>
            </a:r>
            <a:r>
              <a:rPr kumimoji="0" sz="2100" b="0" i="0" u="none" strike="noStrike" kern="1200" cap="none" spc="15" normalizeH="0" baseline="0" noProof="0" dirty="0">
                <a:ln>
                  <a:noFill/>
                </a:ln>
                <a:solidFill>
                  <a:srgbClr val="FFFFFF"/>
                </a:solidFill>
                <a:effectLst/>
                <a:uLnTx/>
                <a:uFillTx/>
                <a:latin typeface="Calibri"/>
                <a:ea typeface="+mn-ea"/>
                <a:cs typeface="Calibri"/>
              </a:rPr>
              <a:t>and </a:t>
            </a:r>
            <a:r>
              <a:rPr kumimoji="0" sz="2100" b="0" i="0" u="none" strike="noStrike" kern="1200" cap="none" spc="5" normalizeH="0" baseline="0" noProof="0" dirty="0">
                <a:ln>
                  <a:noFill/>
                </a:ln>
                <a:solidFill>
                  <a:srgbClr val="FFFFFF"/>
                </a:solidFill>
                <a:effectLst/>
                <a:uLnTx/>
                <a:uFillTx/>
                <a:latin typeface="Calibri"/>
                <a:ea typeface="+mn-ea"/>
                <a:cs typeface="Calibri"/>
              </a:rPr>
              <a:t>we provide </a:t>
            </a:r>
            <a:r>
              <a:rPr kumimoji="0" sz="2100" b="0" i="0" u="none" strike="noStrike" kern="1200" cap="none" spc="15" normalizeH="0" baseline="0" noProof="0" dirty="0">
                <a:ln>
                  <a:noFill/>
                </a:ln>
                <a:solidFill>
                  <a:srgbClr val="FFFFFF"/>
                </a:solidFill>
                <a:effectLst/>
                <a:uLnTx/>
                <a:uFillTx/>
                <a:latin typeface="Calibri"/>
                <a:ea typeface="+mn-ea"/>
                <a:cs typeface="Calibri"/>
              </a:rPr>
              <a:t>support and guidance </a:t>
            </a:r>
            <a:r>
              <a:rPr kumimoji="0" sz="2100" b="0" i="0" u="none" strike="noStrike" kern="1200" cap="none" spc="5" normalizeH="0" baseline="0" noProof="0" dirty="0">
                <a:ln>
                  <a:noFill/>
                </a:ln>
                <a:solidFill>
                  <a:srgbClr val="FFFFFF"/>
                </a:solidFill>
                <a:effectLst/>
                <a:uLnTx/>
                <a:uFillTx/>
                <a:latin typeface="Calibri"/>
                <a:ea typeface="+mn-ea"/>
                <a:cs typeface="Calibri"/>
              </a:rPr>
              <a:t>to </a:t>
            </a:r>
            <a:r>
              <a:rPr kumimoji="0" sz="2100" b="0" i="0" u="none" strike="noStrike" kern="1200" cap="none" spc="10" normalizeH="0" baseline="0" noProof="0" dirty="0">
                <a:ln>
                  <a:noFill/>
                </a:ln>
                <a:solidFill>
                  <a:srgbClr val="FFFFFF"/>
                </a:solidFill>
                <a:effectLst/>
                <a:uLnTx/>
                <a:uFillTx/>
                <a:latin typeface="Calibri"/>
                <a:ea typeface="+mn-ea"/>
                <a:cs typeface="Calibri"/>
              </a:rPr>
              <a:t>PIs </a:t>
            </a:r>
            <a:r>
              <a:rPr kumimoji="0" sz="2100" b="0" i="0" u="none" strike="noStrike" kern="1200" cap="none" spc="15" normalizeH="0" baseline="0" noProof="0" dirty="0">
                <a:ln>
                  <a:noFill/>
                </a:ln>
                <a:solidFill>
                  <a:srgbClr val="FFFFFF"/>
                </a:solidFill>
                <a:effectLst/>
                <a:uLnTx/>
                <a:uFillTx/>
                <a:latin typeface="Calibri"/>
                <a:ea typeface="+mn-ea"/>
                <a:cs typeface="Calibri"/>
              </a:rPr>
              <a:t>and </a:t>
            </a:r>
            <a:r>
              <a:rPr kumimoji="0" sz="2100" b="0" i="0" u="none" strike="noStrike" kern="1200" cap="none" spc="10" normalizeH="0" baseline="0" noProof="0" dirty="0">
                <a:ln>
                  <a:noFill/>
                </a:ln>
                <a:solidFill>
                  <a:srgbClr val="FFFFFF"/>
                </a:solidFill>
                <a:effectLst/>
                <a:uLnTx/>
                <a:uFillTx/>
                <a:latin typeface="Calibri"/>
                <a:ea typeface="+mn-ea"/>
                <a:cs typeface="Calibri"/>
              </a:rPr>
              <a:t>academic </a:t>
            </a:r>
            <a:r>
              <a:rPr kumimoji="0" sz="2100" b="0" i="0" u="none" strike="noStrike" kern="1200" cap="none" spc="15" normalizeH="0" baseline="0" noProof="0" dirty="0">
                <a:ln>
                  <a:noFill/>
                </a:ln>
                <a:solidFill>
                  <a:srgbClr val="FFFFFF"/>
                </a:solidFill>
                <a:effectLst/>
                <a:uLnTx/>
                <a:uFillTx/>
                <a:latin typeface="Calibri"/>
                <a:ea typeface="+mn-ea"/>
                <a:cs typeface="Calibri"/>
              </a:rPr>
              <a:t>units on  </a:t>
            </a:r>
            <a:r>
              <a:rPr kumimoji="0" sz="2100" b="0" i="0" u="none" strike="noStrike" kern="1200" cap="none" spc="5" normalizeH="0" baseline="0" noProof="0" dirty="0">
                <a:ln>
                  <a:noFill/>
                </a:ln>
                <a:solidFill>
                  <a:srgbClr val="FFFFFF"/>
                </a:solidFill>
                <a:effectLst/>
                <a:uLnTx/>
                <a:uFillTx/>
                <a:latin typeface="Calibri"/>
                <a:ea typeface="+mn-ea"/>
                <a:cs typeface="Calibri"/>
              </a:rPr>
              <a:t>post-award </a:t>
            </a:r>
            <a:r>
              <a:rPr kumimoji="0" sz="2100" b="0" i="0" u="none" strike="noStrike" kern="1200" cap="none" spc="0" normalizeH="0" baseline="0" noProof="0" dirty="0">
                <a:ln>
                  <a:noFill/>
                </a:ln>
                <a:solidFill>
                  <a:srgbClr val="FFFFFF"/>
                </a:solidFill>
                <a:effectLst/>
                <a:uLnTx/>
                <a:uFillTx/>
                <a:latin typeface="Calibri"/>
                <a:ea typeface="+mn-ea"/>
                <a:cs typeface="Calibri"/>
              </a:rPr>
              <a:t>grant</a:t>
            </a:r>
            <a:r>
              <a:rPr kumimoji="0" sz="2100" b="0" i="0" u="none" strike="noStrike" kern="1200" cap="none" spc="-20" normalizeH="0" baseline="0" noProof="0" dirty="0">
                <a:ln>
                  <a:noFill/>
                </a:ln>
                <a:solidFill>
                  <a:srgbClr val="FFFFFF"/>
                </a:solidFill>
                <a:effectLst/>
                <a:uLnTx/>
                <a:uFillTx/>
                <a:latin typeface="Calibri"/>
                <a:ea typeface="+mn-ea"/>
                <a:cs typeface="Calibri"/>
              </a:rPr>
              <a:t> </a:t>
            </a:r>
            <a:r>
              <a:rPr kumimoji="0" sz="2100" b="0" i="0" u="none" strike="noStrike" kern="1200" cap="none" spc="10" normalizeH="0" baseline="0" noProof="0" dirty="0">
                <a:ln>
                  <a:noFill/>
                </a:ln>
                <a:solidFill>
                  <a:srgbClr val="FFFFFF"/>
                </a:solidFill>
                <a:effectLst/>
                <a:uLnTx/>
                <a:uFillTx/>
                <a:latin typeface="Calibri"/>
                <a:ea typeface="+mn-ea"/>
                <a:cs typeface="Calibri"/>
              </a:rPr>
              <a:t>management.</a:t>
            </a:r>
            <a:endParaRPr kumimoji="0" sz="21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a:extLst>
              <a:ext uri="{FF2B5EF4-FFF2-40B4-BE49-F238E27FC236}">
                <a16:creationId xmlns:a16="http://schemas.microsoft.com/office/drawing/2014/main" id="{3D4F6370-CD8C-1BA4-DA60-81CBEF168E8F}"/>
              </a:ext>
            </a:extLst>
          </p:cNvPr>
          <p:cNvSpPr/>
          <p:nvPr/>
        </p:nvSpPr>
        <p:spPr>
          <a:xfrm>
            <a:off x="241287" y="178473"/>
            <a:ext cx="7258925" cy="1484072"/>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8EF0B511-9C79-3375-96A7-1775349B1D9A}"/>
              </a:ext>
            </a:extLst>
          </p:cNvPr>
          <p:cNvSpPr/>
          <p:nvPr/>
        </p:nvSpPr>
        <p:spPr>
          <a:xfrm>
            <a:off x="7271004" y="176784"/>
            <a:ext cx="4451603" cy="1764791"/>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16DC238A-43A0-CF2B-4E2C-C3B4A0F25599}"/>
              </a:ext>
            </a:extLst>
          </p:cNvPr>
          <p:cNvSpPr/>
          <p:nvPr/>
        </p:nvSpPr>
        <p:spPr>
          <a:xfrm>
            <a:off x="10505605" y="591312"/>
            <a:ext cx="276693" cy="110540"/>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4C7C2B9B-1470-76A8-DDBA-3D3C05C4C240}"/>
              </a:ext>
            </a:extLst>
          </p:cNvPr>
          <p:cNvSpPr/>
          <p:nvPr/>
        </p:nvSpPr>
        <p:spPr>
          <a:xfrm>
            <a:off x="8203692" y="1366723"/>
            <a:ext cx="416102" cy="160324"/>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2A80D44F-BDFF-8470-6784-2406534D6B34}"/>
              </a:ext>
            </a:extLst>
          </p:cNvPr>
          <p:cNvSpPr/>
          <p:nvPr/>
        </p:nvSpPr>
        <p:spPr>
          <a:xfrm>
            <a:off x="7313506" y="195855"/>
            <a:ext cx="4366654" cy="1680211"/>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5655456"/>
      </p:ext>
    </p:extLst>
  </p:cSld>
  <p:clrMapOvr>
    <a:masterClrMapping/>
  </p:clrMapOvr>
</p:sld>
</file>

<file path=ppt/theme/theme1.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 Tacoma PPT Template" id="{729D586A-3730-4930-BE43-BAA08CE22FBB}" vid="{A3080CA3-68DF-4C23-B681-E2B6D74C8CEE}"/>
    </a:ext>
  </a:ext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TotalTime>
  <Words>1310</Words>
  <Application>Microsoft Office PowerPoint</Application>
  <PresentationFormat>Widescreen</PresentationFormat>
  <Paragraphs>134</Paragraphs>
  <Slides>14</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Aptos</vt:lpstr>
      <vt:lpstr>Arial</vt:lpstr>
      <vt:lpstr>Book Antiqua</vt:lpstr>
      <vt:lpstr>Calibri</vt:lpstr>
      <vt:lpstr>Encode Sans Normal Black</vt:lpstr>
      <vt:lpstr>Lucida Grande</vt:lpstr>
      <vt:lpstr>Open Sans Extrabold</vt:lpstr>
      <vt:lpstr>Open Sans Light</vt:lpstr>
      <vt:lpstr>Uni Sans Regular</vt:lpstr>
      <vt:lpstr>Wingdings</vt:lpstr>
      <vt:lpstr>2_Custom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PROPOSAL SUPPORT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Cheryl L. Greengrove</dc:creator>
  <cp:lastModifiedBy>Cheryl L. Greengrove</cp:lastModifiedBy>
  <cp:revision>9</cp:revision>
  <dcterms:created xsi:type="dcterms:W3CDTF">2025-11-14T22:10:53Z</dcterms:created>
  <dcterms:modified xsi:type="dcterms:W3CDTF">2026-02-12T17:51:24Z</dcterms:modified>
</cp:coreProperties>
</file>