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3072" y="28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E911C-362F-4E0E-92E9-DFCD0BC3A243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24ADC035-F31A-42C3-BE93-ADDDBF146625}"/>
              </a:ext>
            </a:extLst>
          </p:cNvPr>
          <p:cNvSpPr/>
          <p:nvPr/>
        </p:nvSpPr>
        <p:spPr>
          <a:xfrm>
            <a:off x="114300" y="1005840"/>
            <a:ext cx="834390" cy="74295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18" y="1165643"/>
            <a:ext cx="666667" cy="400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8EF340-F54D-41EF-8ABC-F3D27D7A6090}"/>
              </a:ext>
            </a:extLst>
          </p:cNvPr>
          <p:cNvSpPr txBox="1"/>
          <p:nvPr/>
        </p:nvSpPr>
        <p:spPr>
          <a:xfrm>
            <a:off x="4546854" y="6863524"/>
            <a:ext cx="827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Computer and A/V Desk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403FB2A-08E2-4A8B-B2AA-A58C767D0D28}"/>
              </a:ext>
            </a:extLst>
          </p:cNvPr>
          <p:cNvSpPr txBox="1"/>
          <p:nvPr/>
        </p:nvSpPr>
        <p:spPr>
          <a:xfrm>
            <a:off x="2764514" y="7512035"/>
            <a:ext cx="1798612" cy="153888"/>
          </a:xfrm>
          <a:prstGeom prst="rect">
            <a:avLst/>
          </a:prstGeom>
          <a:solidFill>
            <a:schemeClr val="accent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sz="1000" spc="600" dirty="0">
                <a:solidFill>
                  <a:schemeClr val="bg1"/>
                </a:solidFill>
              </a:rPr>
              <a:t>SCREEN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28F18E1-46C6-4896-8FEE-275A8DD174AE}"/>
              </a:ext>
            </a:extLst>
          </p:cNvPr>
          <p:cNvSpPr txBox="1"/>
          <p:nvPr/>
        </p:nvSpPr>
        <p:spPr>
          <a:xfrm>
            <a:off x="4175760" y="96628"/>
            <a:ext cx="2567940" cy="738664"/>
          </a:xfrm>
          <a:prstGeom prst="rect">
            <a:avLst/>
          </a:prstGeom>
          <a:solidFill>
            <a:srgbClr val="FF797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050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Diagram is </a:t>
            </a:r>
            <a:r>
              <a:rPr lang="en-US" sz="1050" u="sng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1050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 100% up to scale. Actual furniture setup may have a few adjustments to accommodate spacing and adhere to fire code.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33996B3-302E-43A2-B0C5-B86BE2343C9F}"/>
              </a:ext>
            </a:extLst>
          </p:cNvPr>
          <p:cNvSpPr/>
          <p:nvPr/>
        </p:nvSpPr>
        <p:spPr>
          <a:xfrm>
            <a:off x="366634" y="3077659"/>
            <a:ext cx="1000071" cy="11846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9F2E0E-9199-4ED3-A600-B526609F0599}"/>
              </a:ext>
            </a:extLst>
          </p:cNvPr>
          <p:cNvSpPr/>
          <p:nvPr/>
        </p:nvSpPr>
        <p:spPr>
          <a:xfrm>
            <a:off x="366634" y="6720130"/>
            <a:ext cx="1000071" cy="103213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5F8BA8-ECCB-423C-8890-98778B39129C}"/>
              </a:ext>
            </a:extLst>
          </p:cNvPr>
          <p:cNvSpPr txBox="1"/>
          <p:nvPr/>
        </p:nvSpPr>
        <p:spPr>
          <a:xfrm>
            <a:off x="1675293" y="1407645"/>
            <a:ext cx="3977054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AREAS: </a:t>
            </a:r>
          </a:p>
          <a:p>
            <a:pPr algn="ctr"/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Fire exits, entry ways, narrow hallways, and stairwells —</a:t>
            </a:r>
          </a:p>
          <a:p>
            <a:pPr algn="ctr"/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NO furniture can be placed in these areas </a:t>
            </a:r>
          </a:p>
          <a:p>
            <a:pPr algn="ctr"/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(highlighted in red boxes).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F2E8067-899A-4EDF-A2C7-573EE23BD261}"/>
              </a:ext>
            </a:extLst>
          </p:cNvPr>
          <p:cNvSpPr txBox="1"/>
          <p:nvPr/>
        </p:nvSpPr>
        <p:spPr>
          <a:xfrm>
            <a:off x="348541" y="96629"/>
            <a:ext cx="363537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MILGARD 110 (MLG 110)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F04A44-D0EB-4EB1-A0B8-86CCC6A786E6}"/>
              </a:ext>
            </a:extLst>
          </p:cNvPr>
          <p:cNvSpPr txBox="1"/>
          <p:nvPr/>
        </p:nvSpPr>
        <p:spPr>
          <a:xfrm>
            <a:off x="2730527" y="2624730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15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95004D-FA5F-423D-99BC-7102CD332061}"/>
              </a:ext>
            </a:extLst>
          </p:cNvPr>
          <p:cNvSpPr txBox="1"/>
          <p:nvPr/>
        </p:nvSpPr>
        <p:spPr>
          <a:xfrm>
            <a:off x="1675293" y="5403765"/>
            <a:ext cx="3977054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ea typeface="Open Sans" panose="020B0606030504020204" pitchFamily="34" charset="0"/>
                <a:cs typeface="Open Sans" panose="020B0606030504020204" pitchFamily="34" charset="0"/>
              </a:rPr>
              <a:t>Customizable diagram </a:t>
            </a:r>
          </a:p>
          <a:p>
            <a:pPr algn="ctr"/>
            <a:r>
              <a:rPr lang="en-US" sz="2400" b="1" dirty="0">
                <a:ea typeface="Open Sans" panose="020B0606030504020204" pitchFamily="34" charset="0"/>
                <a:cs typeface="Open Sans" panose="020B0606030504020204" pitchFamily="34" charset="0"/>
              </a:rPr>
              <a:t>on next page</a:t>
            </a:r>
            <a:endParaRPr lang="en-US" sz="2400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07507139-6DE4-4335-8682-BE51B3905651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</a:rPr>
              <a:t>www.tacoma.uw.edu/conference/MLG110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7688200-2ACD-402A-9FDA-5D413AA210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2589" y="7993378"/>
            <a:ext cx="602679" cy="60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6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24ADC035-F31A-42C3-BE93-ADDDBF146625}"/>
              </a:ext>
            </a:extLst>
          </p:cNvPr>
          <p:cNvSpPr/>
          <p:nvPr/>
        </p:nvSpPr>
        <p:spPr>
          <a:xfrm>
            <a:off x="114300" y="1005840"/>
            <a:ext cx="834390" cy="742950"/>
          </a:xfrm>
          <a:prstGeom prst="rect">
            <a:avLst/>
          </a:prstGeom>
          <a:gradFill flip="none" rotWithShape="1">
            <a:gsLst>
              <a:gs pos="0">
                <a:schemeClr val="accent6">
                  <a:tint val="66000"/>
                  <a:satMod val="160000"/>
                </a:schemeClr>
              </a:gs>
              <a:gs pos="50000">
                <a:schemeClr val="accent6">
                  <a:tint val="44500"/>
                  <a:satMod val="160000"/>
                </a:schemeClr>
              </a:gs>
              <a:gs pos="100000">
                <a:schemeClr val="accent6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18" y="1165643"/>
            <a:ext cx="666667" cy="400000"/>
          </a:xfrm>
          <a:prstGeom prst="rect">
            <a:avLst/>
          </a:prstGeom>
          <a:solidFill>
            <a:schemeClr val="accent6"/>
          </a:solidFill>
        </p:spPr>
      </p:pic>
      <p:sp>
        <p:nvSpPr>
          <p:cNvPr id="183" name="TextBox 182">
            <a:extLst>
              <a:ext uri="{FF2B5EF4-FFF2-40B4-BE49-F238E27FC236}">
                <a16:creationId xmlns:a16="http://schemas.microsoft.com/office/drawing/2014/main" id="{4D8457C4-5F32-4BB8-898E-B3A897F96738}"/>
              </a:ext>
            </a:extLst>
          </p:cNvPr>
          <p:cNvSpPr txBox="1"/>
          <p:nvPr/>
        </p:nvSpPr>
        <p:spPr>
          <a:xfrm>
            <a:off x="7000915" y="6498543"/>
            <a:ext cx="256794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5’ Tables – 57 available</a:t>
            </a:r>
          </a:p>
          <a:p>
            <a:endParaRPr lang="en-US" dirty="0"/>
          </a:p>
          <a:p>
            <a:r>
              <a:rPr lang="en-US" dirty="0"/>
              <a:t>5’5” ADA Tables – 3 available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07B9850C-CEEC-4825-B918-1475388EE8A7}"/>
              </a:ext>
            </a:extLst>
          </p:cNvPr>
          <p:cNvSpPr txBox="1"/>
          <p:nvPr/>
        </p:nvSpPr>
        <p:spPr>
          <a:xfrm>
            <a:off x="7000915" y="7777873"/>
            <a:ext cx="25679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Chairs – 117 Available</a:t>
            </a:r>
          </a:p>
          <a:p>
            <a:r>
              <a:rPr lang="en-US" dirty="0"/>
              <a:t>ADA Chairs – 3 Available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8EF340-F54D-41EF-8ABC-F3D27D7A6090}"/>
              </a:ext>
            </a:extLst>
          </p:cNvPr>
          <p:cNvSpPr txBox="1"/>
          <p:nvPr/>
        </p:nvSpPr>
        <p:spPr>
          <a:xfrm>
            <a:off x="4546854" y="6863524"/>
            <a:ext cx="8273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chemeClr val="bg1"/>
                </a:solidFill>
              </a:rPr>
              <a:t>Computer and A/V Desk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403FB2A-08E2-4A8B-B2AA-A58C767D0D28}"/>
              </a:ext>
            </a:extLst>
          </p:cNvPr>
          <p:cNvSpPr txBox="1"/>
          <p:nvPr/>
        </p:nvSpPr>
        <p:spPr>
          <a:xfrm>
            <a:off x="2764514" y="7512035"/>
            <a:ext cx="1798612" cy="153888"/>
          </a:xfrm>
          <a:prstGeom prst="rect">
            <a:avLst/>
          </a:prstGeom>
          <a:solidFill>
            <a:schemeClr val="accent1"/>
          </a:solidFill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sz="1000" spc="600" dirty="0">
                <a:solidFill>
                  <a:schemeClr val="bg1"/>
                </a:solidFill>
              </a:rPr>
              <a:t>SCREEN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EC11936-6754-45B2-AEBB-4CF54EAE9054}"/>
              </a:ext>
            </a:extLst>
          </p:cNvPr>
          <p:cNvSpPr txBox="1"/>
          <p:nvPr/>
        </p:nvSpPr>
        <p:spPr>
          <a:xfrm>
            <a:off x="348541" y="96629"/>
            <a:ext cx="363537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328F18E1-46C6-4896-8FEE-275A8DD174AE}"/>
              </a:ext>
            </a:extLst>
          </p:cNvPr>
          <p:cNvSpPr txBox="1"/>
          <p:nvPr/>
        </p:nvSpPr>
        <p:spPr>
          <a:xfrm>
            <a:off x="4175760" y="96628"/>
            <a:ext cx="2567940" cy="738664"/>
          </a:xfrm>
          <a:prstGeom prst="rect">
            <a:avLst/>
          </a:prstGeom>
          <a:solidFill>
            <a:srgbClr val="FF797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050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Diagram is </a:t>
            </a:r>
            <a:r>
              <a:rPr lang="en-US" sz="1050" u="sng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not</a:t>
            </a:r>
            <a:r>
              <a:rPr lang="en-US" sz="1050" dirty="0">
                <a:latin typeface="Calibri "/>
                <a:ea typeface="Open Sans" panose="020B0606030504020204" pitchFamily="34" charset="0"/>
                <a:cs typeface="Open Sans" panose="020B0606030504020204" pitchFamily="34" charset="0"/>
              </a:rPr>
              <a:t> 100% up to scale. Actual furniture setup may have a few adjustments to accommodate spacing and adhere to fire code.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BBA4C21-DAD3-44B9-9F7F-7D242B0E68AC}"/>
              </a:ext>
            </a:extLst>
          </p:cNvPr>
          <p:cNvSpPr txBox="1"/>
          <p:nvPr/>
        </p:nvSpPr>
        <p:spPr>
          <a:xfrm>
            <a:off x="114300" y="7995374"/>
            <a:ext cx="2077495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384A327-4756-444E-970A-DA8B39BFA8C9}"/>
              </a:ext>
            </a:extLst>
          </p:cNvPr>
          <p:cNvSpPr txBox="1"/>
          <p:nvPr/>
        </p:nvSpPr>
        <p:spPr>
          <a:xfrm>
            <a:off x="50936" y="4445467"/>
            <a:ext cx="1000071" cy="1938992"/>
          </a:xfrm>
          <a:prstGeom prst="rect">
            <a:avLst/>
          </a:prstGeom>
          <a:solidFill>
            <a:srgbClr val="FF7979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As tables are on wheels, furniture is allowed to be shifted by occupying group but </a:t>
            </a:r>
            <a:r>
              <a:rPr lang="en-US" sz="1000" u="sng" dirty="0">
                <a:ea typeface="Open Sans" panose="020B0606030504020204" pitchFamily="34" charset="0"/>
                <a:cs typeface="Open Sans" panose="020B0606030504020204" pitchFamily="34" charset="0"/>
              </a:rPr>
              <a:t>must be reset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in this configuration at end of event. Unless noted otherwise.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FB13EA-10BC-4EB8-88B0-D7E5BCEEEA96}"/>
              </a:ext>
            </a:extLst>
          </p:cNvPr>
          <p:cNvSpPr txBox="1"/>
          <p:nvPr/>
        </p:nvSpPr>
        <p:spPr>
          <a:xfrm>
            <a:off x="2520525" y="7976292"/>
            <a:ext cx="13661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ADA Chairs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5FF100-6F8F-43C4-A383-558FAC951E71}"/>
              </a:ext>
            </a:extLst>
          </p:cNvPr>
          <p:cNvSpPr txBox="1"/>
          <p:nvPr/>
        </p:nvSpPr>
        <p:spPr>
          <a:xfrm>
            <a:off x="4379177" y="7979204"/>
            <a:ext cx="21664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5’ Tables on wheels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5’5” ADA Tables on wheels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F8D819-9894-48AD-8C72-7EC311BEB7E1}"/>
              </a:ext>
            </a:extLst>
          </p:cNvPr>
          <p:cNvSpPr/>
          <p:nvPr/>
        </p:nvSpPr>
        <p:spPr>
          <a:xfrm>
            <a:off x="3739098" y="8041443"/>
            <a:ext cx="594360" cy="2286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E2DBC6-1B1F-42BC-902D-C58591320512}"/>
              </a:ext>
            </a:extLst>
          </p:cNvPr>
          <p:cNvSpPr/>
          <p:nvPr/>
        </p:nvSpPr>
        <p:spPr>
          <a:xfrm>
            <a:off x="2356753" y="8070197"/>
            <a:ext cx="137693" cy="13769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Flowchart: Delay 23">
            <a:extLst>
              <a:ext uri="{FF2B5EF4-FFF2-40B4-BE49-F238E27FC236}">
                <a16:creationId xmlns:a16="http://schemas.microsoft.com/office/drawing/2014/main" id="{FD319386-13CA-4D8A-9145-BD503E04B158}"/>
              </a:ext>
            </a:extLst>
          </p:cNvPr>
          <p:cNvSpPr/>
          <p:nvPr/>
        </p:nvSpPr>
        <p:spPr>
          <a:xfrm rot="16200000">
            <a:off x="2356753" y="8482850"/>
            <a:ext cx="141495" cy="141495"/>
          </a:xfrm>
          <a:prstGeom prst="flowChartDelay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792CFB0-C2F1-41BD-9AA3-8081D7D638CC}"/>
              </a:ext>
            </a:extLst>
          </p:cNvPr>
          <p:cNvSpPr/>
          <p:nvPr/>
        </p:nvSpPr>
        <p:spPr>
          <a:xfrm>
            <a:off x="3697332" y="8433058"/>
            <a:ext cx="640080" cy="2743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60B3BA0A-1EAF-4B76-A0D9-224C9B135280}"/>
              </a:ext>
            </a:extLst>
          </p:cNvPr>
          <p:cNvSpPr txBox="1">
            <a:spLocks/>
          </p:cNvSpPr>
          <p:nvPr/>
        </p:nvSpPr>
        <p:spPr>
          <a:xfrm>
            <a:off x="7000915" y="3858123"/>
            <a:ext cx="3114635" cy="707886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For layout samples + more info: </a:t>
            </a:r>
          </a:p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www.tacoma.uw.edu/conference/MLG110</a:t>
            </a:r>
          </a:p>
          <a:p>
            <a:r>
              <a:rPr lang="en-US" sz="1400" dirty="0">
                <a:solidFill>
                  <a:schemeClr val="bg1"/>
                </a:solidFill>
                <a:latin typeface="+mn-lt"/>
              </a:rPr>
              <a:t>Or scan the QR code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9334165-A2CD-4A53-9D4C-35C8FCEF040D}"/>
              </a:ext>
            </a:extLst>
          </p:cNvPr>
          <p:cNvSpPr txBox="1"/>
          <p:nvPr/>
        </p:nvSpPr>
        <p:spPr>
          <a:xfrm>
            <a:off x="7000915" y="8503205"/>
            <a:ext cx="25679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Describe # of chairs </a:t>
            </a: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808D27F5-D449-4992-8080-AD5822BA80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0915" y="4696954"/>
            <a:ext cx="602679" cy="60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0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</TotalTime>
  <Words>318</Words>
  <Application>Microsoft Office PowerPoint</Application>
  <PresentationFormat>Letter Paper (8.5x11 in)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</vt:lpstr>
      <vt:lpstr>Calibri Light</vt:lpstr>
      <vt:lpstr>Uni Sans Book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84</cp:revision>
  <dcterms:created xsi:type="dcterms:W3CDTF">2025-11-14T00:26:13Z</dcterms:created>
  <dcterms:modified xsi:type="dcterms:W3CDTF">2026-08-25T22:18:43Z</dcterms:modified>
</cp:coreProperties>
</file>