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Lst>
  <p:notesMasterIdLst>
    <p:notesMasterId r:id="rId15"/>
  </p:notesMasterIdLst>
  <p:sldIdLst>
    <p:sldId id="259" r:id="rId4"/>
    <p:sldId id="258" r:id="rId5"/>
    <p:sldId id="261" r:id="rId6"/>
    <p:sldId id="256" r:id="rId7"/>
    <p:sldId id="263" r:id="rId8"/>
    <p:sldId id="266" r:id="rId9"/>
    <p:sldId id="257" r:id="rId10"/>
    <p:sldId id="267" r:id="rId11"/>
    <p:sldId id="268" r:id="rId12"/>
    <p:sldId id="265" r:id="rId13"/>
    <p:sldId id="269" r:id="rId1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49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A0A"/>
    <a:srgbClr val="FF0066"/>
    <a:srgbClr val="4B2E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 dt="2026-09-14T23:08:47.621"/>
    <p1510:client id="{5ADAECBB-2E3D-B2DD-5DB8-7931C52EC561}" v="22" dt="2026-09-14T23:08:10.842"/>
    <p1510:client id="{64B5CF5E-6171-AA3C-86DE-44E4940318E5}" v="13" dt="2026-09-14T23:09:48.404"/>
    <p1510:client id="{70DEA325-1F84-F8D1-4F22-04D7213CE95E}" v="1686" dt="2026-09-14T22:57:42.883"/>
    <p1510:client id="{88913800-9D3D-A809-6D03-6644837C81E0}" v="4" dt="2026-09-14T23:05:43.840"/>
    <p1510:client id="{A1B22C67-9B77-7852-D1D9-EF7856BA444C}" v="4" dt="2026-09-14T23:01:58.581"/>
    <p1510:client id="{BDED2034-CB90-C839-A58C-F5C5B4E55AC0}" v="26" dt="2026-09-14T23:05:10.607"/>
    <p1510:client id="{F76B87ED-53D7-77FB-0AD3-8039CD5752EF}" v="35" dt="2026-09-16T20:10:57.620"/>
    <p1510:client id="{F9C1F74C-B7E7-0D1A-CED0-C08570217FB8}" v="96" dt="2026-09-14T23:01:19.6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491"/>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871798-2C1A-42D8-B64F-7217D84D47A4}"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F5E58F65-8525-4F1A-A9A5-9A2B107EB0D2}">
      <dgm:prSet custT="1"/>
      <dgm:spPr/>
      <dgm:t>
        <a:bodyPr/>
        <a:lstStyle/>
        <a:p>
          <a:r>
            <a:rPr lang="en-US" sz="1000" b="1" i="0" baseline="0">
              <a:latin typeface="Calibri"/>
              <a:ea typeface="Calibri"/>
              <a:cs typeface="Calibri"/>
            </a:rPr>
            <a:t>Hire </a:t>
          </a:r>
          <a:endParaRPr lang="en-US" sz="1000">
            <a:latin typeface="Calibri"/>
            <a:ea typeface="Calibri"/>
            <a:cs typeface="Calibri"/>
          </a:endParaRPr>
        </a:p>
      </dgm:t>
    </dgm:pt>
    <dgm:pt modelId="{5772610D-2DD4-48E2-A5EB-A24AE43C34AA}" type="parTrans" cxnId="{D8DFF009-75D8-41AB-84DA-A989F2FE58C1}">
      <dgm:prSet/>
      <dgm:spPr/>
      <dgm:t>
        <a:bodyPr/>
        <a:lstStyle/>
        <a:p>
          <a:endParaRPr lang="en-US"/>
        </a:p>
      </dgm:t>
    </dgm:pt>
    <dgm:pt modelId="{214FD064-C4A8-4580-901E-F8C1967A4D16}" type="sibTrans" cxnId="{D8DFF009-75D8-41AB-84DA-A989F2FE58C1}">
      <dgm:prSet/>
      <dgm:spPr/>
      <dgm:t>
        <a:bodyPr/>
        <a:lstStyle/>
        <a:p>
          <a:endParaRPr lang="en-US"/>
        </a:p>
      </dgm:t>
    </dgm:pt>
    <dgm:pt modelId="{E5263630-2620-45E5-A564-21B508094CED}">
      <dgm:prSet custT="1"/>
      <dgm:spPr/>
      <dgm:t>
        <a:bodyPr/>
        <a:lstStyle/>
        <a:p>
          <a:r>
            <a:rPr lang="en-US" sz="1000" b="1" i="0" baseline="0">
              <a:latin typeface="Calibri"/>
              <a:ea typeface="Calibri"/>
              <a:cs typeface="Calibri"/>
            </a:rPr>
            <a:t>onboarding </a:t>
          </a:r>
          <a:endParaRPr lang="en-US" sz="1000">
            <a:latin typeface="Calibri"/>
            <a:ea typeface="Calibri"/>
            <a:cs typeface="Calibri"/>
          </a:endParaRPr>
        </a:p>
      </dgm:t>
    </dgm:pt>
    <dgm:pt modelId="{08154B8E-BBF9-4216-9596-AD2C3F0A8EC1}" type="parTrans" cxnId="{221D2423-9993-46FD-97C4-C81E40929ABC}">
      <dgm:prSet/>
      <dgm:spPr/>
      <dgm:t>
        <a:bodyPr/>
        <a:lstStyle/>
        <a:p>
          <a:endParaRPr lang="en-US"/>
        </a:p>
      </dgm:t>
    </dgm:pt>
    <dgm:pt modelId="{634D1DDA-23C8-4BCA-891B-DC343900EE91}" type="sibTrans" cxnId="{221D2423-9993-46FD-97C4-C81E40929ABC}">
      <dgm:prSet/>
      <dgm:spPr/>
      <dgm:t>
        <a:bodyPr/>
        <a:lstStyle/>
        <a:p>
          <a:endParaRPr lang="en-US"/>
        </a:p>
      </dgm:t>
    </dgm:pt>
    <dgm:pt modelId="{F5242F39-B193-447E-B6EB-640514E6DF6D}">
      <dgm:prSet/>
      <dgm:spPr/>
      <dgm:t>
        <a:bodyPr/>
        <a:lstStyle/>
        <a:p>
          <a:r>
            <a:rPr lang="en-US" sz="1000" b="1" i="0" baseline="0">
              <a:latin typeface="Calibri"/>
              <a:ea typeface="Calibri"/>
              <a:cs typeface="Calibri"/>
            </a:rPr>
            <a:t>First year regular conference</a:t>
          </a:r>
          <a:endParaRPr lang="en-US" sz="1000">
            <a:latin typeface="Calibri"/>
            <a:ea typeface="Calibri"/>
            <a:cs typeface="Calibri"/>
          </a:endParaRPr>
        </a:p>
      </dgm:t>
    </dgm:pt>
    <dgm:pt modelId="{60B845F9-F6CE-4F0C-845C-3A74C1254772}" type="parTrans" cxnId="{649206F8-C308-4A6E-B8CA-DD6292205D94}">
      <dgm:prSet/>
      <dgm:spPr/>
      <dgm:t>
        <a:bodyPr/>
        <a:lstStyle/>
        <a:p>
          <a:endParaRPr lang="en-US"/>
        </a:p>
      </dgm:t>
    </dgm:pt>
    <dgm:pt modelId="{4ECA72FC-CD0A-4BA7-A677-48445AE0BA73}" type="sibTrans" cxnId="{649206F8-C308-4A6E-B8CA-DD6292205D94}">
      <dgm:prSet/>
      <dgm:spPr/>
      <dgm:t>
        <a:bodyPr/>
        <a:lstStyle/>
        <a:p>
          <a:endParaRPr lang="en-US"/>
        </a:p>
      </dgm:t>
    </dgm:pt>
    <dgm:pt modelId="{32F4C3DA-607A-432A-B788-895E42C7EAE5}">
      <dgm:prSet custT="1"/>
      <dgm:spPr/>
      <dgm:t>
        <a:bodyPr/>
        <a:lstStyle/>
        <a:p>
          <a:r>
            <a:rPr lang="en-US" sz="1000" b="1" i="0" baseline="0">
              <a:latin typeface="Calibri"/>
              <a:ea typeface="Calibri"/>
              <a:cs typeface="Calibri"/>
            </a:rPr>
            <a:t>Merit </a:t>
          </a:r>
          <a:endParaRPr lang="en-US" sz="1000">
            <a:latin typeface="Calibri"/>
            <a:ea typeface="Calibri"/>
            <a:cs typeface="Calibri"/>
          </a:endParaRPr>
        </a:p>
      </dgm:t>
    </dgm:pt>
    <dgm:pt modelId="{C0241DF4-D1D3-4837-98AF-4D9D9B1617C6}" type="parTrans" cxnId="{29D71E66-1C24-4B0C-B3FB-02161EF56D21}">
      <dgm:prSet/>
      <dgm:spPr/>
      <dgm:t>
        <a:bodyPr/>
        <a:lstStyle/>
        <a:p>
          <a:endParaRPr lang="en-US"/>
        </a:p>
      </dgm:t>
    </dgm:pt>
    <dgm:pt modelId="{1A04B3AC-AEAF-4A14-AB64-2F6B4B571258}" type="sibTrans" cxnId="{29D71E66-1C24-4B0C-B3FB-02161EF56D21}">
      <dgm:prSet/>
      <dgm:spPr/>
      <dgm:t>
        <a:bodyPr/>
        <a:lstStyle/>
        <a:p>
          <a:endParaRPr lang="en-US"/>
        </a:p>
      </dgm:t>
    </dgm:pt>
    <dgm:pt modelId="{2479C6AC-23F0-4DFE-97EF-3EC44C223D71}">
      <dgm:prSet custT="1"/>
      <dgm:spPr/>
      <dgm:t>
        <a:bodyPr/>
        <a:lstStyle/>
        <a:p>
          <a:r>
            <a:rPr lang="en-US" sz="1000" b="1" i="0" baseline="0">
              <a:latin typeface="Calibri"/>
              <a:ea typeface="Calibri"/>
              <a:cs typeface="Calibri"/>
            </a:rPr>
            <a:t>summer hiatus</a:t>
          </a:r>
          <a:endParaRPr lang="en-US" sz="1000">
            <a:latin typeface="Calibri"/>
            <a:ea typeface="Calibri"/>
            <a:cs typeface="Calibri"/>
          </a:endParaRPr>
        </a:p>
      </dgm:t>
    </dgm:pt>
    <dgm:pt modelId="{D44E9E67-D47A-4383-A42A-8827B3B5D5F6}" type="parTrans" cxnId="{65BC0D81-1463-43B0-B0DC-873BE4D4FC74}">
      <dgm:prSet/>
      <dgm:spPr/>
      <dgm:t>
        <a:bodyPr/>
        <a:lstStyle/>
        <a:p>
          <a:endParaRPr lang="en-US"/>
        </a:p>
      </dgm:t>
    </dgm:pt>
    <dgm:pt modelId="{96C51AB7-E23A-46CC-8B56-A904873C9FAF}" type="sibTrans" cxnId="{65BC0D81-1463-43B0-B0DC-873BE4D4FC74}">
      <dgm:prSet/>
      <dgm:spPr/>
      <dgm:t>
        <a:bodyPr/>
        <a:lstStyle/>
        <a:p>
          <a:endParaRPr lang="en-US"/>
        </a:p>
      </dgm:t>
    </dgm:pt>
    <dgm:pt modelId="{6A8DDA3A-338E-4360-B447-D042FECD6883}">
      <dgm:prSet custT="1"/>
      <dgm:spPr/>
      <dgm:t>
        <a:bodyPr/>
        <a:lstStyle/>
        <a:p>
          <a:r>
            <a:rPr lang="en-US" sz="1000" b="1" i="0" baseline="0">
              <a:latin typeface="Calibri"/>
              <a:ea typeface="Calibri"/>
              <a:cs typeface="Calibri"/>
            </a:rPr>
            <a:t>academic review</a:t>
          </a:r>
          <a:endParaRPr lang="en-US" sz="1000">
            <a:latin typeface="Calibri"/>
            <a:ea typeface="Calibri"/>
            <a:cs typeface="Calibri"/>
          </a:endParaRPr>
        </a:p>
      </dgm:t>
    </dgm:pt>
    <dgm:pt modelId="{ABC4F73D-4036-49B9-B1E3-463945D26CB9}" type="parTrans" cxnId="{4C84A33F-E82D-423E-89EF-E3C432649C66}">
      <dgm:prSet/>
      <dgm:spPr/>
      <dgm:t>
        <a:bodyPr/>
        <a:lstStyle/>
        <a:p>
          <a:endParaRPr lang="en-US"/>
        </a:p>
      </dgm:t>
    </dgm:pt>
    <dgm:pt modelId="{F8F027B3-433C-4177-9879-816E783F15DB}" type="sibTrans" cxnId="{4C84A33F-E82D-423E-89EF-E3C432649C66}">
      <dgm:prSet/>
      <dgm:spPr/>
      <dgm:t>
        <a:bodyPr/>
        <a:lstStyle/>
        <a:p>
          <a:endParaRPr lang="en-US"/>
        </a:p>
      </dgm:t>
    </dgm:pt>
    <dgm:pt modelId="{7FA47C0C-4D35-4106-8E39-052EEF3EDDEA}">
      <dgm:prSet custT="1"/>
      <dgm:spPr/>
      <dgm:t>
        <a:bodyPr/>
        <a:lstStyle/>
        <a:p>
          <a:r>
            <a:rPr lang="en-US" sz="1000" b="1" i="0" baseline="0">
              <a:latin typeface="Calibri"/>
              <a:ea typeface="Calibri"/>
              <a:cs typeface="Calibri"/>
            </a:rPr>
            <a:t>Year 7 Promotion</a:t>
          </a:r>
          <a:endParaRPr lang="en-US" sz="1000">
            <a:latin typeface="Calibri"/>
            <a:ea typeface="Calibri"/>
            <a:cs typeface="Calibri"/>
          </a:endParaRPr>
        </a:p>
      </dgm:t>
    </dgm:pt>
    <dgm:pt modelId="{72F57925-5DCE-4A39-B2E6-C96544AF9DA8}" type="parTrans" cxnId="{26441EEA-DC1A-469D-B863-631B89026C5B}">
      <dgm:prSet/>
      <dgm:spPr/>
      <dgm:t>
        <a:bodyPr/>
        <a:lstStyle/>
        <a:p>
          <a:endParaRPr lang="en-US"/>
        </a:p>
      </dgm:t>
    </dgm:pt>
    <dgm:pt modelId="{21B81428-C7E6-45DD-8432-B3EF5C128F40}" type="sibTrans" cxnId="{26441EEA-DC1A-469D-B863-631B89026C5B}">
      <dgm:prSet/>
      <dgm:spPr/>
      <dgm:t>
        <a:bodyPr/>
        <a:lstStyle/>
        <a:p>
          <a:endParaRPr lang="en-US"/>
        </a:p>
      </dgm:t>
    </dgm:pt>
    <dgm:pt modelId="{EA885BBF-2758-4D79-B7E9-29AAA08CB823}">
      <dgm:prSet custT="1"/>
      <dgm:spPr/>
      <dgm:t>
        <a:bodyPr/>
        <a:lstStyle/>
        <a:p>
          <a:r>
            <a:rPr lang="en-US" sz="1000" b="1" i="0" baseline="0">
              <a:latin typeface="Calibri"/>
              <a:ea typeface="Calibri"/>
              <a:cs typeface="Calibri"/>
            </a:rPr>
            <a:t>leave </a:t>
          </a:r>
          <a:endParaRPr lang="en-US" sz="1000">
            <a:latin typeface="Calibri"/>
            <a:ea typeface="Calibri"/>
            <a:cs typeface="Calibri"/>
          </a:endParaRPr>
        </a:p>
      </dgm:t>
    </dgm:pt>
    <dgm:pt modelId="{0ABA5B83-C09C-464F-83EC-1CD1683944BB}" type="parTrans" cxnId="{AC53ABC2-848D-466B-B277-05A3507EAB5A}">
      <dgm:prSet/>
      <dgm:spPr/>
      <dgm:t>
        <a:bodyPr/>
        <a:lstStyle/>
        <a:p>
          <a:endParaRPr lang="en-US"/>
        </a:p>
      </dgm:t>
    </dgm:pt>
    <dgm:pt modelId="{3CC1FCBF-E396-4216-9E9B-0387B95543C3}" type="sibTrans" cxnId="{AC53ABC2-848D-466B-B277-05A3507EAB5A}">
      <dgm:prSet/>
      <dgm:spPr/>
      <dgm:t>
        <a:bodyPr/>
        <a:lstStyle/>
        <a:p>
          <a:endParaRPr lang="en-US"/>
        </a:p>
      </dgm:t>
    </dgm:pt>
    <dgm:pt modelId="{A6378D72-A38A-435C-B56A-32FF9283872F}">
      <dgm:prSet custT="1"/>
      <dgm:spPr/>
      <dgm:t>
        <a:bodyPr/>
        <a:lstStyle/>
        <a:p>
          <a:r>
            <a:rPr lang="en-US" sz="1000" b="1" i="0" baseline="0">
              <a:latin typeface="Calibri"/>
              <a:ea typeface="Calibri"/>
              <a:cs typeface="Calibri"/>
            </a:rPr>
            <a:t>administrative appointment </a:t>
          </a:r>
          <a:endParaRPr lang="en-US" sz="1000">
            <a:latin typeface="Calibri"/>
            <a:ea typeface="Calibri"/>
            <a:cs typeface="Calibri"/>
          </a:endParaRPr>
        </a:p>
      </dgm:t>
    </dgm:pt>
    <dgm:pt modelId="{33618F71-688C-4A4B-AF65-ACE59515CAD5}" type="parTrans" cxnId="{C3A656F0-5B77-48B4-A3D5-5D4118910C57}">
      <dgm:prSet/>
      <dgm:spPr/>
      <dgm:t>
        <a:bodyPr/>
        <a:lstStyle/>
        <a:p>
          <a:endParaRPr lang="en-US"/>
        </a:p>
      </dgm:t>
    </dgm:pt>
    <dgm:pt modelId="{26873CE4-96B4-4839-AA30-530B23644BB8}" type="sibTrans" cxnId="{C3A656F0-5B77-48B4-A3D5-5D4118910C57}">
      <dgm:prSet/>
      <dgm:spPr/>
      <dgm:t>
        <a:bodyPr/>
        <a:lstStyle/>
        <a:p>
          <a:endParaRPr lang="en-US"/>
        </a:p>
      </dgm:t>
    </dgm:pt>
    <dgm:pt modelId="{C1E67160-D4DA-43FD-839B-244DDD7771DC}">
      <dgm:prSet custT="1"/>
      <dgm:spPr/>
      <dgm:t>
        <a:bodyPr/>
        <a:lstStyle/>
        <a:p>
          <a:r>
            <a:rPr lang="en-US" sz="1000" b="1" i="0" baseline="0">
              <a:latin typeface="Calibri"/>
              <a:ea typeface="Calibri"/>
              <a:cs typeface="Calibri"/>
            </a:rPr>
            <a:t>sabbatical </a:t>
          </a:r>
          <a:endParaRPr lang="en-US" sz="1000">
            <a:latin typeface="Calibri"/>
            <a:ea typeface="Calibri"/>
            <a:cs typeface="Calibri"/>
          </a:endParaRPr>
        </a:p>
      </dgm:t>
    </dgm:pt>
    <dgm:pt modelId="{107AF80B-5541-45AC-BB8A-2C6D267761E8}" type="parTrans" cxnId="{D916B4A2-B7C9-4A8A-8505-FE200786D33E}">
      <dgm:prSet/>
      <dgm:spPr/>
      <dgm:t>
        <a:bodyPr/>
        <a:lstStyle/>
        <a:p>
          <a:endParaRPr lang="en-US"/>
        </a:p>
      </dgm:t>
    </dgm:pt>
    <dgm:pt modelId="{1B537A28-97F2-4DBF-A451-BAC8BA9C30B9}" type="sibTrans" cxnId="{D916B4A2-B7C9-4A8A-8505-FE200786D33E}">
      <dgm:prSet/>
      <dgm:spPr/>
      <dgm:t>
        <a:bodyPr/>
        <a:lstStyle/>
        <a:p>
          <a:endParaRPr lang="en-US"/>
        </a:p>
      </dgm:t>
    </dgm:pt>
    <dgm:pt modelId="{3F02B4DF-086A-4B9B-B976-BF27A8DC2286}" type="pres">
      <dgm:prSet presAssocID="{B6871798-2C1A-42D8-B64F-7217D84D47A4}" presName="cycle" presStyleCnt="0">
        <dgm:presLayoutVars>
          <dgm:dir/>
          <dgm:resizeHandles val="exact"/>
        </dgm:presLayoutVars>
      </dgm:prSet>
      <dgm:spPr/>
    </dgm:pt>
    <dgm:pt modelId="{4410CF5F-5578-43C9-AFB1-5F9B13238601}" type="pres">
      <dgm:prSet presAssocID="{F5E58F65-8525-4F1A-A9A5-9A2B107EB0D2}" presName="node" presStyleLbl="node1" presStyleIdx="0" presStyleCnt="10" custRadScaleRad="100096" custRadScaleInc="-4033">
        <dgm:presLayoutVars>
          <dgm:bulletEnabled val="1"/>
        </dgm:presLayoutVars>
      </dgm:prSet>
      <dgm:spPr/>
    </dgm:pt>
    <dgm:pt modelId="{3B23A989-BF5F-4F13-A16E-D1FF211D45D4}" type="pres">
      <dgm:prSet presAssocID="{214FD064-C4A8-4580-901E-F8C1967A4D16}" presName="sibTrans" presStyleLbl="sibTrans2D1" presStyleIdx="0" presStyleCnt="10"/>
      <dgm:spPr/>
    </dgm:pt>
    <dgm:pt modelId="{7DC92AE7-D764-44C1-A1B8-4400ADEE1CFA}" type="pres">
      <dgm:prSet presAssocID="{214FD064-C4A8-4580-901E-F8C1967A4D16}" presName="connectorText" presStyleLbl="sibTrans2D1" presStyleIdx="0" presStyleCnt="10"/>
      <dgm:spPr/>
    </dgm:pt>
    <dgm:pt modelId="{CBD231A5-131E-4B68-80B4-82735B3669F4}" type="pres">
      <dgm:prSet presAssocID="{E5263630-2620-45E5-A564-21B508094CED}" presName="node" presStyleLbl="node1" presStyleIdx="1" presStyleCnt="10" custScaleX="125092">
        <dgm:presLayoutVars>
          <dgm:bulletEnabled val="1"/>
        </dgm:presLayoutVars>
      </dgm:prSet>
      <dgm:spPr/>
    </dgm:pt>
    <dgm:pt modelId="{75343928-6DAA-4C8D-BA13-6C7704FDBDBD}" type="pres">
      <dgm:prSet presAssocID="{634D1DDA-23C8-4BCA-891B-DC343900EE91}" presName="sibTrans" presStyleLbl="sibTrans2D1" presStyleIdx="1" presStyleCnt="10"/>
      <dgm:spPr/>
    </dgm:pt>
    <dgm:pt modelId="{36FA753F-69DE-4C46-A283-67407532F481}" type="pres">
      <dgm:prSet presAssocID="{634D1DDA-23C8-4BCA-891B-DC343900EE91}" presName="connectorText" presStyleLbl="sibTrans2D1" presStyleIdx="1" presStyleCnt="10"/>
      <dgm:spPr/>
    </dgm:pt>
    <dgm:pt modelId="{8AB15CF3-11BF-435E-817F-AA3C32948960}" type="pres">
      <dgm:prSet presAssocID="{F5242F39-B193-447E-B6EB-640514E6DF6D}" presName="node" presStyleLbl="node1" presStyleIdx="2" presStyleCnt="10" custScaleX="136502">
        <dgm:presLayoutVars>
          <dgm:bulletEnabled val="1"/>
        </dgm:presLayoutVars>
      </dgm:prSet>
      <dgm:spPr/>
    </dgm:pt>
    <dgm:pt modelId="{FDDC74A3-A850-4F81-913D-4DBA3B654C48}" type="pres">
      <dgm:prSet presAssocID="{4ECA72FC-CD0A-4BA7-A677-48445AE0BA73}" presName="sibTrans" presStyleLbl="sibTrans2D1" presStyleIdx="2" presStyleCnt="10"/>
      <dgm:spPr/>
    </dgm:pt>
    <dgm:pt modelId="{3A635F78-B1E2-400D-B3AD-EB44124996BE}" type="pres">
      <dgm:prSet presAssocID="{4ECA72FC-CD0A-4BA7-A677-48445AE0BA73}" presName="connectorText" presStyleLbl="sibTrans2D1" presStyleIdx="2" presStyleCnt="10"/>
      <dgm:spPr/>
    </dgm:pt>
    <dgm:pt modelId="{1BB7B6B8-20D1-40A8-A181-C941CF6070B7}" type="pres">
      <dgm:prSet presAssocID="{32F4C3DA-607A-432A-B788-895E42C7EAE5}" presName="node" presStyleLbl="node1" presStyleIdx="3" presStyleCnt="10" custScaleX="132179">
        <dgm:presLayoutVars>
          <dgm:bulletEnabled val="1"/>
        </dgm:presLayoutVars>
      </dgm:prSet>
      <dgm:spPr/>
    </dgm:pt>
    <dgm:pt modelId="{3D4398C7-3073-46DB-81BD-70BD09AF5D1E}" type="pres">
      <dgm:prSet presAssocID="{1A04B3AC-AEAF-4A14-AB64-2F6B4B571258}" presName="sibTrans" presStyleLbl="sibTrans2D1" presStyleIdx="3" presStyleCnt="10"/>
      <dgm:spPr/>
    </dgm:pt>
    <dgm:pt modelId="{39DA1AF5-BC7A-41BB-858C-BA1E7A4E48B0}" type="pres">
      <dgm:prSet presAssocID="{1A04B3AC-AEAF-4A14-AB64-2F6B4B571258}" presName="connectorText" presStyleLbl="sibTrans2D1" presStyleIdx="3" presStyleCnt="10"/>
      <dgm:spPr/>
    </dgm:pt>
    <dgm:pt modelId="{2015D7CB-A694-4873-85EA-014278B89E3F}" type="pres">
      <dgm:prSet presAssocID="{2479C6AC-23F0-4DFE-97EF-3EC44C223D71}" presName="node" presStyleLbl="node1" presStyleIdx="4" presStyleCnt="10" custScaleX="132048">
        <dgm:presLayoutVars>
          <dgm:bulletEnabled val="1"/>
        </dgm:presLayoutVars>
      </dgm:prSet>
      <dgm:spPr/>
    </dgm:pt>
    <dgm:pt modelId="{8E2AE534-1D9B-4672-B2BD-1B113EFF90E4}" type="pres">
      <dgm:prSet presAssocID="{96C51AB7-E23A-46CC-8B56-A904873C9FAF}" presName="sibTrans" presStyleLbl="sibTrans2D1" presStyleIdx="4" presStyleCnt="10"/>
      <dgm:spPr/>
    </dgm:pt>
    <dgm:pt modelId="{8DCD8A8E-6FBA-4B2A-96AD-FDEF12B153C7}" type="pres">
      <dgm:prSet presAssocID="{96C51AB7-E23A-46CC-8B56-A904873C9FAF}" presName="connectorText" presStyleLbl="sibTrans2D1" presStyleIdx="4" presStyleCnt="10"/>
      <dgm:spPr/>
    </dgm:pt>
    <dgm:pt modelId="{20CFABFF-3856-4B51-94A6-D15B68B9AEAB}" type="pres">
      <dgm:prSet presAssocID="{6A8DDA3A-338E-4360-B447-D042FECD6883}" presName="node" presStyleLbl="node1" presStyleIdx="5" presStyleCnt="10">
        <dgm:presLayoutVars>
          <dgm:bulletEnabled val="1"/>
        </dgm:presLayoutVars>
      </dgm:prSet>
      <dgm:spPr/>
    </dgm:pt>
    <dgm:pt modelId="{649208A4-161D-4995-B403-8F6BEDF95FDB}" type="pres">
      <dgm:prSet presAssocID="{F8F027B3-433C-4177-9879-816E783F15DB}" presName="sibTrans" presStyleLbl="sibTrans2D1" presStyleIdx="5" presStyleCnt="10"/>
      <dgm:spPr/>
    </dgm:pt>
    <dgm:pt modelId="{709C772D-A907-43FE-9C96-3A47F5E8D59F}" type="pres">
      <dgm:prSet presAssocID="{F8F027B3-433C-4177-9879-816E783F15DB}" presName="connectorText" presStyleLbl="sibTrans2D1" presStyleIdx="5" presStyleCnt="10"/>
      <dgm:spPr/>
    </dgm:pt>
    <dgm:pt modelId="{E3081227-C6E6-4753-B7EE-7FED0B5C2510}" type="pres">
      <dgm:prSet presAssocID="{7FA47C0C-4D35-4106-8E39-052EEF3EDDEA}" presName="node" presStyleLbl="node1" presStyleIdx="6" presStyleCnt="10" custScaleX="124035">
        <dgm:presLayoutVars>
          <dgm:bulletEnabled val="1"/>
        </dgm:presLayoutVars>
      </dgm:prSet>
      <dgm:spPr/>
    </dgm:pt>
    <dgm:pt modelId="{FC3DF2E3-1B82-4DBF-94DD-2546516BB43B}" type="pres">
      <dgm:prSet presAssocID="{21B81428-C7E6-45DD-8432-B3EF5C128F40}" presName="sibTrans" presStyleLbl="sibTrans2D1" presStyleIdx="6" presStyleCnt="10"/>
      <dgm:spPr/>
    </dgm:pt>
    <dgm:pt modelId="{FD556B5E-5A24-495B-A4AB-4A3C7A062908}" type="pres">
      <dgm:prSet presAssocID="{21B81428-C7E6-45DD-8432-B3EF5C128F40}" presName="connectorText" presStyleLbl="sibTrans2D1" presStyleIdx="6" presStyleCnt="10"/>
      <dgm:spPr/>
    </dgm:pt>
    <dgm:pt modelId="{E98B87D0-9CAB-473B-A374-82AEC3EA7FCD}" type="pres">
      <dgm:prSet presAssocID="{EA885BBF-2758-4D79-B7E9-29AAA08CB823}" presName="node" presStyleLbl="node1" presStyleIdx="7" presStyleCnt="10">
        <dgm:presLayoutVars>
          <dgm:bulletEnabled val="1"/>
        </dgm:presLayoutVars>
      </dgm:prSet>
      <dgm:spPr/>
    </dgm:pt>
    <dgm:pt modelId="{FCB823A4-0043-458A-980C-22DC5D43219B}" type="pres">
      <dgm:prSet presAssocID="{3CC1FCBF-E396-4216-9E9B-0387B95543C3}" presName="sibTrans" presStyleLbl="sibTrans2D1" presStyleIdx="7" presStyleCnt="10"/>
      <dgm:spPr/>
    </dgm:pt>
    <dgm:pt modelId="{D9349628-442F-4514-86F4-12BE088759C7}" type="pres">
      <dgm:prSet presAssocID="{3CC1FCBF-E396-4216-9E9B-0387B95543C3}" presName="connectorText" presStyleLbl="sibTrans2D1" presStyleIdx="7" presStyleCnt="10"/>
      <dgm:spPr/>
    </dgm:pt>
    <dgm:pt modelId="{4F763B61-0995-47E7-A959-AE65FC0E99F6}" type="pres">
      <dgm:prSet presAssocID="{A6378D72-A38A-435C-B56A-32FF9283872F}" presName="node" presStyleLbl="node1" presStyleIdx="8" presStyleCnt="10" custScaleX="122122">
        <dgm:presLayoutVars>
          <dgm:bulletEnabled val="1"/>
        </dgm:presLayoutVars>
      </dgm:prSet>
      <dgm:spPr/>
    </dgm:pt>
    <dgm:pt modelId="{0F7F3E33-27EE-4865-9FEB-5586AC3ECB93}" type="pres">
      <dgm:prSet presAssocID="{26873CE4-96B4-4839-AA30-530B23644BB8}" presName="sibTrans" presStyleLbl="sibTrans2D1" presStyleIdx="8" presStyleCnt="10"/>
      <dgm:spPr/>
    </dgm:pt>
    <dgm:pt modelId="{61A826B3-BE16-4F0D-862A-6B9D53210726}" type="pres">
      <dgm:prSet presAssocID="{26873CE4-96B4-4839-AA30-530B23644BB8}" presName="connectorText" presStyleLbl="sibTrans2D1" presStyleIdx="8" presStyleCnt="10"/>
      <dgm:spPr/>
    </dgm:pt>
    <dgm:pt modelId="{50DCF835-7F47-4230-B4B4-E159F6DA906F}" type="pres">
      <dgm:prSet presAssocID="{C1E67160-D4DA-43FD-839B-244DDD7771DC}" presName="node" presStyleLbl="node1" presStyleIdx="9" presStyleCnt="10" custScaleX="123235">
        <dgm:presLayoutVars>
          <dgm:bulletEnabled val="1"/>
        </dgm:presLayoutVars>
      </dgm:prSet>
      <dgm:spPr/>
    </dgm:pt>
    <dgm:pt modelId="{274E7972-D4CC-4ABE-9AB6-CE7E42B87B3E}" type="pres">
      <dgm:prSet presAssocID="{1B537A28-97F2-4DBF-A451-BAC8BA9C30B9}" presName="sibTrans" presStyleLbl="sibTrans2D1" presStyleIdx="9" presStyleCnt="10"/>
      <dgm:spPr/>
    </dgm:pt>
    <dgm:pt modelId="{E8C59554-DB47-4BD5-9E20-6CC57E858048}" type="pres">
      <dgm:prSet presAssocID="{1B537A28-97F2-4DBF-A451-BAC8BA9C30B9}" presName="connectorText" presStyleLbl="sibTrans2D1" presStyleIdx="9" presStyleCnt="10"/>
      <dgm:spPr/>
    </dgm:pt>
  </dgm:ptLst>
  <dgm:cxnLst>
    <dgm:cxn modelId="{D8DFF009-75D8-41AB-84DA-A989F2FE58C1}" srcId="{B6871798-2C1A-42D8-B64F-7217D84D47A4}" destId="{F5E58F65-8525-4F1A-A9A5-9A2B107EB0D2}" srcOrd="0" destOrd="0" parTransId="{5772610D-2DD4-48E2-A5EB-A24AE43C34AA}" sibTransId="{214FD064-C4A8-4580-901E-F8C1967A4D16}"/>
    <dgm:cxn modelId="{12D03318-EA0C-48FE-939D-BDD05AFC9E1E}" type="presOf" srcId="{3CC1FCBF-E396-4216-9E9B-0387B95543C3}" destId="{D9349628-442F-4514-86F4-12BE088759C7}" srcOrd="1" destOrd="0" presId="urn:microsoft.com/office/officeart/2005/8/layout/cycle2"/>
    <dgm:cxn modelId="{BFC2701B-8511-40F5-966A-412ECCD9281A}" type="presOf" srcId="{1A04B3AC-AEAF-4A14-AB64-2F6B4B571258}" destId="{39DA1AF5-BC7A-41BB-858C-BA1E7A4E48B0}" srcOrd="1" destOrd="0" presId="urn:microsoft.com/office/officeart/2005/8/layout/cycle2"/>
    <dgm:cxn modelId="{A2158B1D-8790-4FF2-862B-13DBE67A2B66}" type="presOf" srcId="{B6871798-2C1A-42D8-B64F-7217D84D47A4}" destId="{3F02B4DF-086A-4B9B-B976-BF27A8DC2286}" srcOrd="0" destOrd="0" presId="urn:microsoft.com/office/officeart/2005/8/layout/cycle2"/>
    <dgm:cxn modelId="{6A687B22-4067-4289-A098-783AD5668AA1}" type="presOf" srcId="{4ECA72FC-CD0A-4BA7-A677-48445AE0BA73}" destId="{FDDC74A3-A850-4F81-913D-4DBA3B654C48}" srcOrd="0" destOrd="0" presId="urn:microsoft.com/office/officeart/2005/8/layout/cycle2"/>
    <dgm:cxn modelId="{221D2423-9993-46FD-97C4-C81E40929ABC}" srcId="{B6871798-2C1A-42D8-B64F-7217D84D47A4}" destId="{E5263630-2620-45E5-A564-21B508094CED}" srcOrd="1" destOrd="0" parTransId="{08154B8E-BBF9-4216-9596-AD2C3F0A8EC1}" sibTransId="{634D1DDA-23C8-4BCA-891B-DC343900EE91}"/>
    <dgm:cxn modelId="{E3EAE025-5F68-4902-9368-9A1202498ACA}" type="presOf" srcId="{21B81428-C7E6-45DD-8432-B3EF5C128F40}" destId="{FC3DF2E3-1B82-4DBF-94DD-2546516BB43B}" srcOrd="0" destOrd="0" presId="urn:microsoft.com/office/officeart/2005/8/layout/cycle2"/>
    <dgm:cxn modelId="{FDE1B531-69F8-45BC-987C-FAF638A7477A}" type="presOf" srcId="{214FD064-C4A8-4580-901E-F8C1967A4D16}" destId="{3B23A989-BF5F-4F13-A16E-D1FF211D45D4}" srcOrd="0" destOrd="0" presId="urn:microsoft.com/office/officeart/2005/8/layout/cycle2"/>
    <dgm:cxn modelId="{BD573E3D-2B99-4F51-8B8D-188A6FDE50D9}" type="presOf" srcId="{EA885BBF-2758-4D79-B7E9-29AAA08CB823}" destId="{E98B87D0-9CAB-473B-A374-82AEC3EA7FCD}" srcOrd="0" destOrd="0" presId="urn:microsoft.com/office/officeart/2005/8/layout/cycle2"/>
    <dgm:cxn modelId="{4C84A33F-E82D-423E-89EF-E3C432649C66}" srcId="{B6871798-2C1A-42D8-B64F-7217D84D47A4}" destId="{6A8DDA3A-338E-4360-B447-D042FECD6883}" srcOrd="5" destOrd="0" parTransId="{ABC4F73D-4036-49B9-B1E3-463945D26CB9}" sibTransId="{F8F027B3-433C-4177-9879-816E783F15DB}"/>
    <dgm:cxn modelId="{A45C5740-F99F-4CFC-9F36-ED878CE56525}" type="presOf" srcId="{F5E58F65-8525-4F1A-A9A5-9A2B107EB0D2}" destId="{4410CF5F-5578-43C9-AFB1-5F9B13238601}" srcOrd="0" destOrd="0" presId="urn:microsoft.com/office/officeart/2005/8/layout/cycle2"/>
    <dgm:cxn modelId="{988C515D-61F8-455D-93DE-D3875C791C34}" type="presOf" srcId="{F5242F39-B193-447E-B6EB-640514E6DF6D}" destId="{8AB15CF3-11BF-435E-817F-AA3C32948960}" srcOrd="0" destOrd="0" presId="urn:microsoft.com/office/officeart/2005/8/layout/cycle2"/>
    <dgm:cxn modelId="{BBDD4142-6877-4651-A128-C1D13CCE8532}" type="presOf" srcId="{F8F027B3-433C-4177-9879-816E783F15DB}" destId="{709C772D-A907-43FE-9C96-3A47F5E8D59F}" srcOrd="1" destOrd="0" presId="urn:microsoft.com/office/officeart/2005/8/layout/cycle2"/>
    <dgm:cxn modelId="{29D71E66-1C24-4B0C-B3FB-02161EF56D21}" srcId="{B6871798-2C1A-42D8-B64F-7217D84D47A4}" destId="{32F4C3DA-607A-432A-B788-895E42C7EAE5}" srcOrd="3" destOrd="0" parTransId="{C0241DF4-D1D3-4837-98AF-4D9D9B1617C6}" sibTransId="{1A04B3AC-AEAF-4A14-AB64-2F6B4B571258}"/>
    <dgm:cxn modelId="{89F3026C-09B1-4135-9E9F-EA6D8BF53E81}" type="presOf" srcId="{634D1DDA-23C8-4BCA-891B-DC343900EE91}" destId="{36FA753F-69DE-4C46-A283-67407532F481}" srcOrd="1" destOrd="0" presId="urn:microsoft.com/office/officeart/2005/8/layout/cycle2"/>
    <dgm:cxn modelId="{6C16964C-08E0-428B-84A9-CEB280D99CA6}" type="presOf" srcId="{A6378D72-A38A-435C-B56A-32FF9283872F}" destId="{4F763B61-0995-47E7-A959-AE65FC0E99F6}" srcOrd="0" destOrd="0" presId="urn:microsoft.com/office/officeart/2005/8/layout/cycle2"/>
    <dgm:cxn modelId="{690E676F-57CD-43E6-BF44-A4D02B9E4EC8}" type="presOf" srcId="{21B81428-C7E6-45DD-8432-B3EF5C128F40}" destId="{FD556B5E-5A24-495B-A4AB-4A3C7A062908}" srcOrd="1" destOrd="0" presId="urn:microsoft.com/office/officeart/2005/8/layout/cycle2"/>
    <dgm:cxn modelId="{E49A3C52-2726-4865-ADD9-29384949FE38}" type="presOf" srcId="{1A04B3AC-AEAF-4A14-AB64-2F6B4B571258}" destId="{3D4398C7-3073-46DB-81BD-70BD09AF5D1E}" srcOrd="0" destOrd="0" presId="urn:microsoft.com/office/officeart/2005/8/layout/cycle2"/>
    <dgm:cxn modelId="{BFFF5574-EC18-46DF-8447-E446EFD56938}" type="presOf" srcId="{2479C6AC-23F0-4DFE-97EF-3EC44C223D71}" destId="{2015D7CB-A694-4873-85EA-014278B89E3F}" srcOrd="0" destOrd="0" presId="urn:microsoft.com/office/officeart/2005/8/layout/cycle2"/>
    <dgm:cxn modelId="{DBDA1D78-064A-4D6D-9540-12A3D4D5B0ED}" type="presOf" srcId="{C1E67160-D4DA-43FD-839B-244DDD7771DC}" destId="{50DCF835-7F47-4230-B4B4-E159F6DA906F}" srcOrd="0" destOrd="0" presId="urn:microsoft.com/office/officeart/2005/8/layout/cycle2"/>
    <dgm:cxn modelId="{0E866480-C89A-4350-B5D0-C7D962CE10AE}" type="presOf" srcId="{E5263630-2620-45E5-A564-21B508094CED}" destId="{CBD231A5-131E-4B68-80B4-82735B3669F4}" srcOrd="0" destOrd="0" presId="urn:microsoft.com/office/officeart/2005/8/layout/cycle2"/>
    <dgm:cxn modelId="{65BC0D81-1463-43B0-B0DC-873BE4D4FC74}" srcId="{B6871798-2C1A-42D8-B64F-7217D84D47A4}" destId="{2479C6AC-23F0-4DFE-97EF-3EC44C223D71}" srcOrd="4" destOrd="0" parTransId="{D44E9E67-D47A-4383-A42A-8827B3B5D5F6}" sibTransId="{96C51AB7-E23A-46CC-8B56-A904873C9FAF}"/>
    <dgm:cxn modelId="{C3E06F86-EDDF-45A6-BB75-60CFA5F7DF80}" type="presOf" srcId="{32F4C3DA-607A-432A-B788-895E42C7EAE5}" destId="{1BB7B6B8-20D1-40A8-A181-C941CF6070B7}" srcOrd="0" destOrd="0" presId="urn:microsoft.com/office/officeart/2005/8/layout/cycle2"/>
    <dgm:cxn modelId="{E4CCE887-1AEE-463C-B15A-86821B3A1A49}" type="presOf" srcId="{26873CE4-96B4-4839-AA30-530B23644BB8}" destId="{0F7F3E33-27EE-4865-9FEB-5586AC3ECB93}" srcOrd="0" destOrd="0" presId="urn:microsoft.com/office/officeart/2005/8/layout/cycle2"/>
    <dgm:cxn modelId="{D18C1591-6C3D-4B6B-8A10-93996290CC0D}" type="presOf" srcId="{F8F027B3-433C-4177-9879-816E783F15DB}" destId="{649208A4-161D-4995-B403-8F6BEDF95FDB}" srcOrd="0" destOrd="0" presId="urn:microsoft.com/office/officeart/2005/8/layout/cycle2"/>
    <dgm:cxn modelId="{B5739891-8B28-4143-854B-C7D206638137}" type="presOf" srcId="{26873CE4-96B4-4839-AA30-530B23644BB8}" destId="{61A826B3-BE16-4F0D-862A-6B9D53210726}" srcOrd="1" destOrd="0" presId="urn:microsoft.com/office/officeart/2005/8/layout/cycle2"/>
    <dgm:cxn modelId="{D916B4A2-B7C9-4A8A-8505-FE200786D33E}" srcId="{B6871798-2C1A-42D8-B64F-7217D84D47A4}" destId="{C1E67160-D4DA-43FD-839B-244DDD7771DC}" srcOrd="9" destOrd="0" parTransId="{107AF80B-5541-45AC-BB8A-2C6D267761E8}" sibTransId="{1B537A28-97F2-4DBF-A451-BAC8BA9C30B9}"/>
    <dgm:cxn modelId="{58CF16B6-A4C3-4E48-AC6F-F8EDFCA70B37}" type="presOf" srcId="{96C51AB7-E23A-46CC-8B56-A904873C9FAF}" destId="{8E2AE534-1D9B-4672-B2BD-1B113EFF90E4}" srcOrd="0" destOrd="0" presId="urn:microsoft.com/office/officeart/2005/8/layout/cycle2"/>
    <dgm:cxn modelId="{F0A49AB9-8998-41AC-9BD6-4B71ECFBDDA5}" type="presOf" srcId="{96C51AB7-E23A-46CC-8B56-A904873C9FAF}" destId="{8DCD8A8E-6FBA-4B2A-96AD-FDEF12B153C7}" srcOrd="1" destOrd="0" presId="urn:microsoft.com/office/officeart/2005/8/layout/cycle2"/>
    <dgm:cxn modelId="{87A957BE-F55C-40E4-819F-7C9590DBAB8A}" type="presOf" srcId="{1B537A28-97F2-4DBF-A451-BAC8BA9C30B9}" destId="{274E7972-D4CC-4ABE-9AB6-CE7E42B87B3E}" srcOrd="0" destOrd="0" presId="urn:microsoft.com/office/officeart/2005/8/layout/cycle2"/>
    <dgm:cxn modelId="{AC53ABC2-848D-466B-B277-05A3507EAB5A}" srcId="{B6871798-2C1A-42D8-B64F-7217D84D47A4}" destId="{EA885BBF-2758-4D79-B7E9-29AAA08CB823}" srcOrd="7" destOrd="0" parTransId="{0ABA5B83-C09C-464F-83EC-1CD1683944BB}" sibTransId="{3CC1FCBF-E396-4216-9E9B-0387B95543C3}"/>
    <dgm:cxn modelId="{52EF3DC4-0005-4896-BF6D-43124FE6593C}" type="presOf" srcId="{6A8DDA3A-338E-4360-B447-D042FECD6883}" destId="{20CFABFF-3856-4B51-94A6-D15B68B9AEAB}" srcOrd="0" destOrd="0" presId="urn:microsoft.com/office/officeart/2005/8/layout/cycle2"/>
    <dgm:cxn modelId="{BD5954CF-FA1A-4FD4-B776-3375B88C48CA}" type="presOf" srcId="{634D1DDA-23C8-4BCA-891B-DC343900EE91}" destId="{75343928-6DAA-4C8D-BA13-6C7704FDBDBD}" srcOrd="0" destOrd="0" presId="urn:microsoft.com/office/officeart/2005/8/layout/cycle2"/>
    <dgm:cxn modelId="{2C92E3D2-A091-48FE-B7EA-4BE22DAA2591}" type="presOf" srcId="{1B537A28-97F2-4DBF-A451-BAC8BA9C30B9}" destId="{E8C59554-DB47-4BD5-9E20-6CC57E858048}" srcOrd="1" destOrd="0" presId="urn:microsoft.com/office/officeart/2005/8/layout/cycle2"/>
    <dgm:cxn modelId="{002FEAE4-E54B-4A5E-AAD5-05A386B3503E}" type="presOf" srcId="{4ECA72FC-CD0A-4BA7-A677-48445AE0BA73}" destId="{3A635F78-B1E2-400D-B3AD-EB44124996BE}" srcOrd="1" destOrd="0" presId="urn:microsoft.com/office/officeart/2005/8/layout/cycle2"/>
    <dgm:cxn modelId="{26441EEA-DC1A-469D-B863-631B89026C5B}" srcId="{B6871798-2C1A-42D8-B64F-7217D84D47A4}" destId="{7FA47C0C-4D35-4106-8E39-052EEF3EDDEA}" srcOrd="6" destOrd="0" parTransId="{72F57925-5DCE-4A39-B2E6-C96544AF9DA8}" sibTransId="{21B81428-C7E6-45DD-8432-B3EF5C128F40}"/>
    <dgm:cxn modelId="{C3A656F0-5B77-48B4-A3D5-5D4118910C57}" srcId="{B6871798-2C1A-42D8-B64F-7217D84D47A4}" destId="{A6378D72-A38A-435C-B56A-32FF9283872F}" srcOrd="8" destOrd="0" parTransId="{33618F71-688C-4A4B-AF65-ACE59515CAD5}" sibTransId="{26873CE4-96B4-4839-AA30-530B23644BB8}"/>
    <dgm:cxn modelId="{327196F0-A76A-4684-B3C3-094A6898223B}" type="presOf" srcId="{214FD064-C4A8-4580-901E-F8C1967A4D16}" destId="{7DC92AE7-D764-44C1-A1B8-4400ADEE1CFA}" srcOrd="1" destOrd="0" presId="urn:microsoft.com/office/officeart/2005/8/layout/cycle2"/>
    <dgm:cxn modelId="{649206F8-C308-4A6E-B8CA-DD6292205D94}" srcId="{B6871798-2C1A-42D8-B64F-7217D84D47A4}" destId="{F5242F39-B193-447E-B6EB-640514E6DF6D}" srcOrd="2" destOrd="0" parTransId="{60B845F9-F6CE-4F0C-845C-3A74C1254772}" sibTransId="{4ECA72FC-CD0A-4BA7-A677-48445AE0BA73}"/>
    <dgm:cxn modelId="{6E8220F8-9FE9-49B7-8397-E18B13F092B6}" type="presOf" srcId="{7FA47C0C-4D35-4106-8E39-052EEF3EDDEA}" destId="{E3081227-C6E6-4753-B7EE-7FED0B5C2510}" srcOrd="0" destOrd="0" presId="urn:microsoft.com/office/officeart/2005/8/layout/cycle2"/>
    <dgm:cxn modelId="{5B8C33F8-BA77-424D-AB1D-D2909F15083B}" type="presOf" srcId="{3CC1FCBF-E396-4216-9E9B-0387B95543C3}" destId="{FCB823A4-0043-458A-980C-22DC5D43219B}" srcOrd="0" destOrd="0" presId="urn:microsoft.com/office/officeart/2005/8/layout/cycle2"/>
    <dgm:cxn modelId="{14ECC156-7DE8-446B-95A2-FAFB01B1D2D1}" type="presParOf" srcId="{3F02B4DF-086A-4B9B-B976-BF27A8DC2286}" destId="{4410CF5F-5578-43C9-AFB1-5F9B13238601}" srcOrd="0" destOrd="0" presId="urn:microsoft.com/office/officeart/2005/8/layout/cycle2"/>
    <dgm:cxn modelId="{2D7E24E8-55A3-4F5B-A0BE-C6A3C43E596B}" type="presParOf" srcId="{3F02B4DF-086A-4B9B-B976-BF27A8DC2286}" destId="{3B23A989-BF5F-4F13-A16E-D1FF211D45D4}" srcOrd="1" destOrd="0" presId="urn:microsoft.com/office/officeart/2005/8/layout/cycle2"/>
    <dgm:cxn modelId="{6D992228-F077-4B3E-92FF-F0FD620242E2}" type="presParOf" srcId="{3B23A989-BF5F-4F13-A16E-D1FF211D45D4}" destId="{7DC92AE7-D764-44C1-A1B8-4400ADEE1CFA}" srcOrd="0" destOrd="0" presId="urn:microsoft.com/office/officeart/2005/8/layout/cycle2"/>
    <dgm:cxn modelId="{DC029527-6BBB-41D2-BD34-6EB5E8E846BE}" type="presParOf" srcId="{3F02B4DF-086A-4B9B-B976-BF27A8DC2286}" destId="{CBD231A5-131E-4B68-80B4-82735B3669F4}" srcOrd="2" destOrd="0" presId="urn:microsoft.com/office/officeart/2005/8/layout/cycle2"/>
    <dgm:cxn modelId="{A07AC9D2-DEB7-49AE-A6E7-85961C89CA2D}" type="presParOf" srcId="{3F02B4DF-086A-4B9B-B976-BF27A8DC2286}" destId="{75343928-6DAA-4C8D-BA13-6C7704FDBDBD}" srcOrd="3" destOrd="0" presId="urn:microsoft.com/office/officeart/2005/8/layout/cycle2"/>
    <dgm:cxn modelId="{8C410ADA-4BFE-441F-9760-D47B3E23B3DB}" type="presParOf" srcId="{75343928-6DAA-4C8D-BA13-6C7704FDBDBD}" destId="{36FA753F-69DE-4C46-A283-67407532F481}" srcOrd="0" destOrd="0" presId="urn:microsoft.com/office/officeart/2005/8/layout/cycle2"/>
    <dgm:cxn modelId="{C00D5FB6-52A6-41F7-92B4-71569B0E7CDF}" type="presParOf" srcId="{3F02B4DF-086A-4B9B-B976-BF27A8DC2286}" destId="{8AB15CF3-11BF-435E-817F-AA3C32948960}" srcOrd="4" destOrd="0" presId="urn:microsoft.com/office/officeart/2005/8/layout/cycle2"/>
    <dgm:cxn modelId="{18CB3139-8902-4DF0-86AE-E988E5EA2FED}" type="presParOf" srcId="{3F02B4DF-086A-4B9B-B976-BF27A8DC2286}" destId="{FDDC74A3-A850-4F81-913D-4DBA3B654C48}" srcOrd="5" destOrd="0" presId="urn:microsoft.com/office/officeart/2005/8/layout/cycle2"/>
    <dgm:cxn modelId="{FC01A6E5-AD46-4966-BEDA-64DE64D6B918}" type="presParOf" srcId="{FDDC74A3-A850-4F81-913D-4DBA3B654C48}" destId="{3A635F78-B1E2-400D-B3AD-EB44124996BE}" srcOrd="0" destOrd="0" presId="urn:microsoft.com/office/officeart/2005/8/layout/cycle2"/>
    <dgm:cxn modelId="{EFF86020-0674-4475-A075-8BF9BAA339AA}" type="presParOf" srcId="{3F02B4DF-086A-4B9B-B976-BF27A8DC2286}" destId="{1BB7B6B8-20D1-40A8-A181-C941CF6070B7}" srcOrd="6" destOrd="0" presId="urn:microsoft.com/office/officeart/2005/8/layout/cycle2"/>
    <dgm:cxn modelId="{C30A488E-6994-4945-B0F0-B522476C3D20}" type="presParOf" srcId="{3F02B4DF-086A-4B9B-B976-BF27A8DC2286}" destId="{3D4398C7-3073-46DB-81BD-70BD09AF5D1E}" srcOrd="7" destOrd="0" presId="urn:microsoft.com/office/officeart/2005/8/layout/cycle2"/>
    <dgm:cxn modelId="{38EAA6EA-2337-49E1-A559-62F4466EEEA0}" type="presParOf" srcId="{3D4398C7-3073-46DB-81BD-70BD09AF5D1E}" destId="{39DA1AF5-BC7A-41BB-858C-BA1E7A4E48B0}" srcOrd="0" destOrd="0" presId="urn:microsoft.com/office/officeart/2005/8/layout/cycle2"/>
    <dgm:cxn modelId="{7E42DFE9-C78C-4D16-89F3-468F5ED066B2}" type="presParOf" srcId="{3F02B4DF-086A-4B9B-B976-BF27A8DC2286}" destId="{2015D7CB-A694-4873-85EA-014278B89E3F}" srcOrd="8" destOrd="0" presId="urn:microsoft.com/office/officeart/2005/8/layout/cycle2"/>
    <dgm:cxn modelId="{132B03B3-8172-4B4D-9438-D8CA17EBF59A}" type="presParOf" srcId="{3F02B4DF-086A-4B9B-B976-BF27A8DC2286}" destId="{8E2AE534-1D9B-4672-B2BD-1B113EFF90E4}" srcOrd="9" destOrd="0" presId="urn:microsoft.com/office/officeart/2005/8/layout/cycle2"/>
    <dgm:cxn modelId="{8EA13D87-D1C3-47A5-8203-02FB5C7071D5}" type="presParOf" srcId="{8E2AE534-1D9B-4672-B2BD-1B113EFF90E4}" destId="{8DCD8A8E-6FBA-4B2A-96AD-FDEF12B153C7}" srcOrd="0" destOrd="0" presId="urn:microsoft.com/office/officeart/2005/8/layout/cycle2"/>
    <dgm:cxn modelId="{A8BB1C00-610B-4246-BE5D-07B90F25F6D9}" type="presParOf" srcId="{3F02B4DF-086A-4B9B-B976-BF27A8DC2286}" destId="{20CFABFF-3856-4B51-94A6-D15B68B9AEAB}" srcOrd="10" destOrd="0" presId="urn:microsoft.com/office/officeart/2005/8/layout/cycle2"/>
    <dgm:cxn modelId="{E34DC25C-5FF7-40BC-A15F-593C0C4E1734}" type="presParOf" srcId="{3F02B4DF-086A-4B9B-B976-BF27A8DC2286}" destId="{649208A4-161D-4995-B403-8F6BEDF95FDB}" srcOrd="11" destOrd="0" presId="urn:microsoft.com/office/officeart/2005/8/layout/cycle2"/>
    <dgm:cxn modelId="{4222FA4A-B125-47E7-86F2-F3F5842A5846}" type="presParOf" srcId="{649208A4-161D-4995-B403-8F6BEDF95FDB}" destId="{709C772D-A907-43FE-9C96-3A47F5E8D59F}" srcOrd="0" destOrd="0" presId="urn:microsoft.com/office/officeart/2005/8/layout/cycle2"/>
    <dgm:cxn modelId="{7B09EE0E-6772-4353-BADF-BFB12869FD98}" type="presParOf" srcId="{3F02B4DF-086A-4B9B-B976-BF27A8DC2286}" destId="{E3081227-C6E6-4753-B7EE-7FED0B5C2510}" srcOrd="12" destOrd="0" presId="urn:microsoft.com/office/officeart/2005/8/layout/cycle2"/>
    <dgm:cxn modelId="{E8A2BBE5-61FA-4425-BE4D-A82BEBFD8BCA}" type="presParOf" srcId="{3F02B4DF-086A-4B9B-B976-BF27A8DC2286}" destId="{FC3DF2E3-1B82-4DBF-94DD-2546516BB43B}" srcOrd="13" destOrd="0" presId="urn:microsoft.com/office/officeart/2005/8/layout/cycle2"/>
    <dgm:cxn modelId="{7798A7BB-CC20-4625-AB52-FAAFD98A3198}" type="presParOf" srcId="{FC3DF2E3-1B82-4DBF-94DD-2546516BB43B}" destId="{FD556B5E-5A24-495B-A4AB-4A3C7A062908}" srcOrd="0" destOrd="0" presId="urn:microsoft.com/office/officeart/2005/8/layout/cycle2"/>
    <dgm:cxn modelId="{D8B51F59-3DE2-4B14-9BFC-C7B233DC0104}" type="presParOf" srcId="{3F02B4DF-086A-4B9B-B976-BF27A8DC2286}" destId="{E98B87D0-9CAB-473B-A374-82AEC3EA7FCD}" srcOrd="14" destOrd="0" presId="urn:microsoft.com/office/officeart/2005/8/layout/cycle2"/>
    <dgm:cxn modelId="{77C07468-790D-4056-90C6-62FF25FFD211}" type="presParOf" srcId="{3F02B4DF-086A-4B9B-B976-BF27A8DC2286}" destId="{FCB823A4-0043-458A-980C-22DC5D43219B}" srcOrd="15" destOrd="0" presId="urn:microsoft.com/office/officeart/2005/8/layout/cycle2"/>
    <dgm:cxn modelId="{D781FCB0-E476-48B4-B0A4-1F99C573C1A8}" type="presParOf" srcId="{FCB823A4-0043-458A-980C-22DC5D43219B}" destId="{D9349628-442F-4514-86F4-12BE088759C7}" srcOrd="0" destOrd="0" presId="urn:microsoft.com/office/officeart/2005/8/layout/cycle2"/>
    <dgm:cxn modelId="{8F170778-6863-4DD0-B202-F2D630ACB829}" type="presParOf" srcId="{3F02B4DF-086A-4B9B-B976-BF27A8DC2286}" destId="{4F763B61-0995-47E7-A959-AE65FC0E99F6}" srcOrd="16" destOrd="0" presId="urn:microsoft.com/office/officeart/2005/8/layout/cycle2"/>
    <dgm:cxn modelId="{82B5AD56-9136-40F1-B78A-F5A81BFDF822}" type="presParOf" srcId="{3F02B4DF-086A-4B9B-B976-BF27A8DC2286}" destId="{0F7F3E33-27EE-4865-9FEB-5586AC3ECB93}" srcOrd="17" destOrd="0" presId="urn:microsoft.com/office/officeart/2005/8/layout/cycle2"/>
    <dgm:cxn modelId="{D3EF59F5-83E9-4ECF-A92C-B18BCE3405D8}" type="presParOf" srcId="{0F7F3E33-27EE-4865-9FEB-5586AC3ECB93}" destId="{61A826B3-BE16-4F0D-862A-6B9D53210726}" srcOrd="0" destOrd="0" presId="urn:microsoft.com/office/officeart/2005/8/layout/cycle2"/>
    <dgm:cxn modelId="{D8F0D863-18D2-41CF-9177-44E5028DB53B}" type="presParOf" srcId="{3F02B4DF-086A-4B9B-B976-BF27A8DC2286}" destId="{50DCF835-7F47-4230-B4B4-E159F6DA906F}" srcOrd="18" destOrd="0" presId="urn:microsoft.com/office/officeart/2005/8/layout/cycle2"/>
    <dgm:cxn modelId="{513C41E1-E37F-4896-9159-75638E1A1830}" type="presParOf" srcId="{3F02B4DF-086A-4B9B-B976-BF27A8DC2286}" destId="{274E7972-D4CC-4ABE-9AB6-CE7E42B87B3E}" srcOrd="19" destOrd="0" presId="urn:microsoft.com/office/officeart/2005/8/layout/cycle2"/>
    <dgm:cxn modelId="{CA09EF91-A00E-4766-93C9-1ABAA41AB759}" type="presParOf" srcId="{274E7972-D4CC-4ABE-9AB6-CE7E42B87B3E}" destId="{E8C59554-DB47-4BD5-9E20-6CC57E85804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0CF5F-5578-43C9-AFB1-5F9B13238601}">
      <dsp:nvSpPr>
        <dsp:cNvPr id="0" name=""/>
        <dsp:cNvSpPr/>
      </dsp:nvSpPr>
      <dsp:spPr>
        <a:xfrm>
          <a:off x="3523321" y="0"/>
          <a:ext cx="639397"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Hire </a:t>
          </a:r>
          <a:endParaRPr lang="en-US" sz="1000" kern="1200">
            <a:latin typeface="Calibri"/>
            <a:ea typeface="Calibri"/>
            <a:cs typeface="Calibri"/>
          </a:endParaRPr>
        </a:p>
      </dsp:txBody>
      <dsp:txXfrm>
        <a:off x="3616959" y="93638"/>
        <a:ext cx="452121" cy="452121"/>
      </dsp:txXfrm>
    </dsp:sp>
    <dsp:sp modelId="{3B23A989-BF5F-4F13-A16E-D1FF211D45D4}">
      <dsp:nvSpPr>
        <dsp:cNvPr id="0" name=""/>
        <dsp:cNvSpPr/>
      </dsp:nvSpPr>
      <dsp:spPr>
        <a:xfrm rot="1062759">
          <a:off x="4200767" y="348916"/>
          <a:ext cx="143131"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4201785" y="385543"/>
        <a:ext cx="100192" cy="129478"/>
      </dsp:txXfrm>
    </dsp:sp>
    <dsp:sp modelId="{CBD231A5-131E-4B68-80B4-82735B3669F4}">
      <dsp:nvSpPr>
        <dsp:cNvPr id="0" name=""/>
        <dsp:cNvSpPr/>
      </dsp:nvSpPr>
      <dsp:spPr>
        <a:xfrm>
          <a:off x="4376278" y="298041"/>
          <a:ext cx="799835"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onboarding </a:t>
          </a:r>
          <a:endParaRPr lang="en-US" sz="1000" kern="1200">
            <a:latin typeface="Calibri"/>
            <a:ea typeface="Calibri"/>
            <a:cs typeface="Calibri"/>
          </a:endParaRPr>
        </a:p>
      </dsp:txBody>
      <dsp:txXfrm>
        <a:off x="4493411" y="391679"/>
        <a:ext cx="565569" cy="452121"/>
      </dsp:txXfrm>
    </dsp:sp>
    <dsp:sp modelId="{75343928-6DAA-4C8D-BA13-6C7704FDBDBD}">
      <dsp:nvSpPr>
        <dsp:cNvPr id="0" name=""/>
        <dsp:cNvSpPr/>
      </dsp:nvSpPr>
      <dsp:spPr>
        <a:xfrm rot="3240000">
          <a:off x="4982469" y="892206"/>
          <a:ext cx="143061"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4991315" y="918004"/>
        <a:ext cx="100143" cy="129478"/>
      </dsp:txXfrm>
    </dsp:sp>
    <dsp:sp modelId="{8AB15CF3-11BF-435E-817F-AA3C32948960}">
      <dsp:nvSpPr>
        <dsp:cNvPr id="0" name=""/>
        <dsp:cNvSpPr/>
      </dsp:nvSpPr>
      <dsp:spPr>
        <a:xfrm>
          <a:off x="4904354" y="1075082"/>
          <a:ext cx="872790"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First year regular conference</a:t>
          </a:r>
          <a:endParaRPr lang="en-US" sz="1000" kern="1200">
            <a:latin typeface="Calibri"/>
            <a:ea typeface="Calibri"/>
            <a:cs typeface="Calibri"/>
          </a:endParaRPr>
        </a:p>
      </dsp:txBody>
      <dsp:txXfrm>
        <a:off x="5032171" y="1168720"/>
        <a:ext cx="617156" cy="452121"/>
      </dsp:txXfrm>
    </dsp:sp>
    <dsp:sp modelId="{FDDC74A3-A850-4F81-913D-4DBA3B654C48}">
      <dsp:nvSpPr>
        <dsp:cNvPr id="0" name=""/>
        <dsp:cNvSpPr/>
      </dsp:nvSpPr>
      <dsp:spPr>
        <a:xfrm rot="5400000">
          <a:off x="5255663" y="1762305"/>
          <a:ext cx="170171"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5281189" y="1779939"/>
        <a:ext cx="119120" cy="129478"/>
      </dsp:txXfrm>
    </dsp:sp>
    <dsp:sp modelId="{1BB7B6B8-20D1-40A8-A181-C941CF6070B7}">
      <dsp:nvSpPr>
        <dsp:cNvPr id="0" name=""/>
        <dsp:cNvSpPr/>
      </dsp:nvSpPr>
      <dsp:spPr>
        <a:xfrm>
          <a:off x="4918174" y="2035558"/>
          <a:ext cx="845149"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Merit </a:t>
          </a:r>
          <a:endParaRPr lang="en-US" sz="1000" kern="1200">
            <a:latin typeface="Calibri"/>
            <a:ea typeface="Calibri"/>
            <a:cs typeface="Calibri"/>
          </a:endParaRPr>
        </a:p>
      </dsp:txBody>
      <dsp:txXfrm>
        <a:off x="5041943" y="2129196"/>
        <a:ext cx="597611" cy="452121"/>
      </dsp:txXfrm>
    </dsp:sp>
    <dsp:sp modelId="{3D4398C7-3073-46DB-81BD-70BD09AF5D1E}">
      <dsp:nvSpPr>
        <dsp:cNvPr id="0" name=""/>
        <dsp:cNvSpPr/>
      </dsp:nvSpPr>
      <dsp:spPr>
        <a:xfrm rot="7560000">
          <a:off x="4989804" y="2632660"/>
          <a:ext cx="142013"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10800000">
        <a:off x="5023627" y="2658585"/>
        <a:ext cx="99409" cy="129478"/>
      </dsp:txXfrm>
    </dsp:sp>
    <dsp:sp modelId="{2015D7CB-A694-4873-85EA-014278B89E3F}">
      <dsp:nvSpPr>
        <dsp:cNvPr id="0" name=""/>
        <dsp:cNvSpPr/>
      </dsp:nvSpPr>
      <dsp:spPr>
        <a:xfrm>
          <a:off x="4354039" y="2812600"/>
          <a:ext cx="844311"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summer hiatus</a:t>
          </a:r>
          <a:endParaRPr lang="en-US" sz="1000" kern="1200">
            <a:latin typeface="Calibri"/>
            <a:ea typeface="Calibri"/>
            <a:cs typeface="Calibri"/>
          </a:endParaRPr>
        </a:p>
      </dsp:txBody>
      <dsp:txXfrm>
        <a:off x="4477685" y="2906238"/>
        <a:ext cx="597019" cy="452121"/>
      </dsp:txXfrm>
    </dsp:sp>
    <dsp:sp modelId="{8E2AE534-1D9B-4672-B2BD-1B113EFF90E4}">
      <dsp:nvSpPr>
        <dsp:cNvPr id="0" name=""/>
        <dsp:cNvSpPr/>
      </dsp:nvSpPr>
      <dsp:spPr>
        <a:xfrm rot="9720000">
          <a:off x="4219125" y="3185353"/>
          <a:ext cx="123414"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10800000">
        <a:off x="4255243" y="3222791"/>
        <a:ext cx="86390" cy="129478"/>
      </dsp:txXfrm>
    </dsp:sp>
    <dsp:sp modelId="{20CFABFF-3856-4B51-94A6-D15B68B9AEAB}">
      <dsp:nvSpPr>
        <dsp:cNvPr id="0" name=""/>
        <dsp:cNvSpPr/>
      </dsp:nvSpPr>
      <dsp:spPr>
        <a:xfrm>
          <a:off x="3543029" y="3109403"/>
          <a:ext cx="639397"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academic review</a:t>
          </a:r>
          <a:endParaRPr lang="en-US" sz="1000" kern="1200">
            <a:latin typeface="Calibri"/>
            <a:ea typeface="Calibri"/>
            <a:cs typeface="Calibri"/>
          </a:endParaRPr>
        </a:p>
      </dsp:txBody>
      <dsp:txXfrm>
        <a:off x="3636667" y="3203041"/>
        <a:ext cx="452121" cy="452121"/>
      </dsp:txXfrm>
    </dsp:sp>
    <dsp:sp modelId="{649208A4-161D-4995-B403-8F6BEDF95FDB}">
      <dsp:nvSpPr>
        <dsp:cNvPr id="0" name=""/>
        <dsp:cNvSpPr/>
      </dsp:nvSpPr>
      <dsp:spPr>
        <a:xfrm rot="11880000">
          <a:off x="3374165" y="3184335"/>
          <a:ext cx="134650"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10800000">
        <a:off x="3413571" y="3233735"/>
        <a:ext cx="94255" cy="129478"/>
      </dsp:txXfrm>
    </dsp:sp>
    <dsp:sp modelId="{E3081227-C6E6-4753-B7EE-7FED0B5C2510}">
      <dsp:nvSpPr>
        <dsp:cNvPr id="0" name=""/>
        <dsp:cNvSpPr/>
      </dsp:nvSpPr>
      <dsp:spPr>
        <a:xfrm>
          <a:off x="2552723" y="2812600"/>
          <a:ext cx="793076"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Year 7 Promotion</a:t>
          </a:r>
          <a:endParaRPr lang="en-US" sz="1000" kern="1200">
            <a:latin typeface="Calibri"/>
            <a:ea typeface="Calibri"/>
            <a:cs typeface="Calibri"/>
          </a:endParaRPr>
        </a:p>
      </dsp:txBody>
      <dsp:txXfrm>
        <a:off x="2668866" y="2906238"/>
        <a:ext cx="560790" cy="452121"/>
      </dsp:txXfrm>
    </dsp:sp>
    <dsp:sp modelId="{FC3DF2E3-1B82-4DBF-94DD-2546516BB43B}">
      <dsp:nvSpPr>
        <dsp:cNvPr id="0" name=""/>
        <dsp:cNvSpPr/>
      </dsp:nvSpPr>
      <dsp:spPr>
        <a:xfrm rot="14040000">
          <a:off x="2583927" y="2630910"/>
          <a:ext cx="158893"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10800000">
        <a:off x="2621770" y="2693351"/>
        <a:ext cx="111225" cy="129478"/>
      </dsp:txXfrm>
    </dsp:sp>
    <dsp:sp modelId="{E98B87D0-9CAB-473B-A374-82AEC3EA7FCD}">
      <dsp:nvSpPr>
        <dsp:cNvPr id="0" name=""/>
        <dsp:cNvSpPr/>
      </dsp:nvSpPr>
      <dsp:spPr>
        <a:xfrm>
          <a:off x="2065009" y="2035558"/>
          <a:ext cx="639397"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leave </a:t>
          </a:r>
          <a:endParaRPr lang="en-US" sz="1000" kern="1200">
            <a:latin typeface="Calibri"/>
            <a:ea typeface="Calibri"/>
            <a:cs typeface="Calibri"/>
          </a:endParaRPr>
        </a:p>
      </dsp:txBody>
      <dsp:txXfrm>
        <a:off x="2158647" y="2129196"/>
        <a:ext cx="452121" cy="452121"/>
      </dsp:txXfrm>
    </dsp:sp>
    <dsp:sp modelId="{FCB823A4-0043-458A-980C-22DC5D43219B}">
      <dsp:nvSpPr>
        <dsp:cNvPr id="0" name=""/>
        <dsp:cNvSpPr/>
      </dsp:nvSpPr>
      <dsp:spPr>
        <a:xfrm rot="16200000">
          <a:off x="2299622" y="1771937"/>
          <a:ext cx="170171"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2325148" y="1840622"/>
        <a:ext cx="119120" cy="129478"/>
      </dsp:txXfrm>
    </dsp:sp>
    <dsp:sp modelId="{4F763B61-0995-47E7-A959-AE65FC0E99F6}">
      <dsp:nvSpPr>
        <dsp:cNvPr id="0" name=""/>
        <dsp:cNvSpPr/>
      </dsp:nvSpPr>
      <dsp:spPr>
        <a:xfrm>
          <a:off x="1994285" y="1075082"/>
          <a:ext cx="780844"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administrative appointment </a:t>
          </a:r>
          <a:endParaRPr lang="en-US" sz="1000" kern="1200">
            <a:latin typeface="Calibri"/>
            <a:ea typeface="Calibri"/>
            <a:cs typeface="Calibri"/>
          </a:endParaRPr>
        </a:p>
      </dsp:txBody>
      <dsp:txXfrm>
        <a:off x="2108637" y="1168720"/>
        <a:ext cx="552140" cy="452121"/>
      </dsp:txXfrm>
    </dsp:sp>
    <dsp:sp modelId="{0F7F3E33-27EE-4865-9FEB-5586AC3ECB93}">
      <dsp:nvSpPr>
        <dsp:cNvPr id="0" name=""/>
        <dsp:cNvSpPr/>
      </dsp:nvSpPr>
      <dsp:spPr>
        <a:xfrm rot="18360000">
          <a:off x="2589957" y="902089"/>
          <a:ext cx="148639"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2599148" y="963286"/>
        <a:ext cx="104047" cy="129478"/>
      </dsp:txXfrm>
    </dsp:sp>
    <dsp:sp modelId="{50DCF835-7F47-4230-B4B4-E159F6DA906F}">
      <dsp:nvSpPr>
        <dsp:cNvPr id="0" name=""/>
        <dsp:cNvSpPr/>
      </dsp:nvSpPr>
      <dsp:spPr>
        <a:xfrm>
          <a:off x="2555280" y="298041"/>
          <a:ext cx="787961" cy="639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i="0" kern="1200" baseline="0">
              <a:latin typeface="Calibri"/>
              <a:ea typeface="Calibri"/>
              <a:cs typeface="Calibri"/>
            </a:rPr>
            <a:t>sabbatical </a:t>
          </a:r>
          <a:endParaRPr lang="en-US" sz="1000" kern="1200">
            <a:latin typeface="Calibri"/>
            <a:ea typeface="Calibri"/>
            <a:cs typeface="Calibri"/>
          </a:endParaRPr>
        </a:p>
      </dsp:txBody>
      <dsp:txXfrm>
        <a:off x="2670674" y="391679"/>
        <a:ext cx="557173" cy="452121"/>
      </dsp:txXfrm>
    </dsp:sp>
    <dsp:sp modelId="{274E7972-D4CC-4ABE-9AB6-CE7E42B87B3E}">
      <dsp:nvSpPr>
        <dsp:cNvPr id="0" name=""/>
        <dsp:cNvSpPr/>
      </dsp:nvSpPr>
      <dsp:spPr>
        <a:xfrm rot="20493481">
          <a:off x="3360163" y="351759"/>
          <a:ext cx="126302" cy="2157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3361136" y="400911"/>
        <a:ext cx="88411" cy="1294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E33A1-6A2E-4BBE-92B4-AE9B60B03DE1}" type="datetimeFigureOut">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B3741-F738-4186-ACC0-7E00612449F0}" type="slidenum">
              <a:t>‹#›</a:t>
            </a:fld>
            <a:endParaRPr lang="en-US"/>
          </a:p>
        </p:txBody>
      </p:sp>
    </p:spTree>
    <p:extLst>
      <p:ext uri="{BB962C8B-B14F-4D97-AF65-F5344CB8AC3E}">
        <p14:creationId xmlns:p14="http://schemas.microsoft.com/office/powerpoint/2010/main" val="2597296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i="1">
                <a:solidFill>
                  <a:srgbClr val="373A3C"/>
                </a:solidFill>
              </a:rPr>
              <a:t>The University Faculty</a:t>
            </a:r>
            <a:r>
              <a:rPr lang="en-US">
                <a:solidFill>
                  <a:srgbClr val="373A3C"/>
                </a:solidFill>
              </a:rPr>
              <a:t>—This part establishes the authority of the University’s faculty and its allocation of powers and duties.</a:t>
            </a:r>
            <a:endParaRPr lang="en-US">
              <a:solidFill>
                <a:srgbClr val="4B2E83"/>
              </a:solidFill>
            </a:endParaRPr>
          </a:p>
          <a:p>
            <a:pPr marL="171450" indent="-171450">
              <a:buFont typeface="Arial"/>
              <a:buChar char="•"/>
            </a:pPr>
            <a:r>
              <a:rPr lang="en-US" i="1">
                <a:solidFill>
                  <a:srgbClr val="373A3C"/>
                </a:solidFill>
              </a:rPr>
              <a:t>Faculty Code</a:t>
            </a:r>
            <a:r>
              <a:rPr lang="en-US">
                <a:solidFill>
                  <a:srgbClr val="373A3C"/>
                </a:solidFill>
              </a:rPr>
              <a:t>—This part provides for the organization and functioning of the University’s faculty.</a:t>
            </a:r>
            <a:endParaRPr lang="en-US">
              <a:solidFill>
                <a:srgbClr val="4B2E83"/>
              </a:solidFill>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resources is a "live" resource because it consists of living, thinking people whose skills, emotions, and productivity change and grow over time</a:t>
            </a:r>
          </a:p>
        </p:txBody>
      </p:sp>
      <p:sp>
        <p:nvSpPr>
          <p:cNvPr id="4" name="Slide Number Placeholder 3"/>
          <p:cNvSpPr>
            <a:spLocks noGrp="1"/>
          </p:cNvSpPr>
          <p:nvPr>
            <p:ph type="sldNum" sz="quarter" idx="5"/>
          </p:nvPr>
        </p:nvSpPr>
        <p:spPr/>
        <p:txBody>
          <a:bodyPr/>
          <a:lstStyle/>
          <a:p>
            <a:fld id="{F41B3741-F738-4186-ACC0-7E00612449F0}" type="slidenum">
              <a:rPr lang="en-US"/>
              <a:t>5</a:t>
            </a:fld>
            <a:endParaRPr lang="en-US"/>
          </a:p>
        </p:txBody>
      </p:sp>
    </p:spTree>
    <p:extLst>
      <p:ext uri="{BB962C8B-B14F-4D97-AF65-F5344CB8AC3E}">
        <p14:creationId xmlns:p14="http://schemas.microsoft.com/office/powerpoint/2010/main" val="836127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Content provided by user.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emf"/><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emf"/><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1" y="4599107"/>
            <a:ext cx="2416273" cy="212486"/>
          </a:xfrm>
          <a:prstGeom prst="rect">
            <a:avLst/>
          </a:prstGeom>
        </p:spPr>
      </p:pic>
      <p:pic>
        <p:nvPicPr>
          <p:cNvPr id="13" name="Picture 12" descr="W Logo_Purple_2685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2400" y="348996"/>
            <a:ext cx="1371600" cy="923544"/>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spTree>
    <p:extLst>
      <p:ext uri="{BB962C8B-B14F-4D97-AF65-F5344CB8AC3E}">
        <p14:creationId xmlns:p14="http://schemas.microsoft.com/office/powerpoint/2010/main" val="2390259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DE7B58-A8A7-9147-BF57-5EDEE1A74CD5}"/>
              </a:ext>
            </a:extLst>
          </p:cNvPr>
          <p:cNvPicPr>
            <a:picLocks noChangeAspect="1"/>
          </p:cNvPicPr>
          <p:nvPr userDrawn="1"/>
        </p:nvPicPr>
        <p:blipFill>
          <a:blip r:embed="rId2"/>
          <a:srcRect/>
          <a:stretch/>
        </p:blipFill>
        <p:spPr>
          <a:xfrm>
            <a:off x="568085" y="4682403"/>
            <a:ext cx="3426883" cy="182895"/>
          </a:xfrm>
          <a:prstGeom prst="rect">
            <a:avLst/>
          </a:prstGeom>
        </p:spPr>
      </p:pic>
      <p:pic>
        <p:nvPicPr>
          <p:cNvPr id="13" name="Picture 12"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348996"/>
            <a:ext cx="1371600" cy="923544"/>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spTree>
    <p:extLst>
      <p:ext uri="{BB962C8B-B14F-4D97-AF65-F5344CB8AC3E}">
        <p14:creationId xmlns:p14="http://schemas.microsoft.com/office/powerpoint/2010/main" val="1071783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78EE5E-6B4E-114F-8230-46DAFD46221F}"/>
              </a:ext>
            </a:extLst>
          </p:cNvPr>
          <p:cNvPicPr>
            <a:picLocks noChangeAspect="1"/>
          </p:cNvPicPr>
          <p:nvPr userDrawn="1"/>
        </p:nvPicPr>
        <p:blipFill>
          <a:blip r:embed="rId2"/>
          <a:srcRect/>
          <a:stretch/>
        </p:blipFill>
        <p:spPr>
          <a:xfrm>
            <a:off x="568085" y="4676652"/>
            <a:ext cx="3426883" cy="182895"/>
          </a:xfrm>
          <a:prstGeom prst="rect">
            <a:avLst/>
          </a:prstGeom>
        </p:spPr>
      </p:pic>
      <p:sp>
        <p:nvSpPr>
          <p:cNvPr id="10"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sp>
        <p:nvSpPr>
          <p:cNvPr id="11"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60375" y="370622"/>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818143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0E4FE0-CF3E-7547-8895-25EEF1F31D6E}"/>
              </a:ext>
            </a:extLst>
          </p:cNvPr>
          <p:cNvPicPr>
            <a:picLocks noChangeAspect="1"/>
          </p:cNvPicPr>
          <p:nvPr userDrawn="1"/>
        </p:nvPicPr>
        <p:blipFill>
          <a:blip r:embed="rId2"/>
          <a:srcRect/>
          <a:stretch/>
        </p:blipFill>
        <p:spPr>
          <a:xfrm>
            <a:off x="568085" y="4676652"/>
            <a:ext cx="3426883" cy="182895"/>
          </a:xfrm>
          <a:prstGeom prst="rect">
            <a:avLst/>
          </a:prstGeom>
        </p:spPr>
      </p:pic>
      <p:sp>
        <p:nvSpPr>
          <p:cNvPr id="10"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47923" y="369733"/>
            <a:ext cx="8197114"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1785922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394ED6-196B-8B44-81E0-A8297A202F0C}"/>
              </a:ext>
            </a:extLst>
          </p:cNvPr>
          <p:cNvPicPr>
            <a:picLocks noChangeAspect="1"/>
          </p:cNvPicPr>
          <p:nvPr userDrawn="1"/>
        </p:nvPicPr>
        <p:blipFill>
          <a:blip r:embed="rId2"/>
          <a:srcRect/>
          <a:stretch/>
        </p:blipFill>
        <p:spPr>
          <a:xfrm>
            <a:off x="568085" y="4676652"/>
            <a:ext cx="3426883" cy="182895"/>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10"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a:t>Graphics can go here – </a:t>
            </a:r>
            <a:br>
              <a:rPr lang="en-US"/>
            </a:br>
            <a:r>
              <a:rPr lang="en-US"/>
              <a:t>replace this box with your image or chart</a:t>
            </a:r>
          </a:p>
        </p:txBody>
      </p:sp>
      <p:sp>
        <p:nvSpPr>
          <p:cNvPr id="2" name="Title 1"/>
          <p:cNvSpPr>
            <a:spLocks noGrp="1"/>
          </p:cNvSpPr>
          <p:nvPr>
            <p:ph type="title" hasCustomPrompt="1"/>
          </p:nvPr>
        </p:nvSpPr>
        <p:spPr>
          <a:xfrm>
            <a:off x="460375" y="370622"/>
            <a:ext cx="8172210"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328654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3556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568081" y="4598607"/>
            <a:ext cx="2416273" cy="213486"/>
          </a:xfrm>
          <a:prstGeom prst="rect">
            <a:avLst/>
          </a:prstGeom>
        </p:spPr>
      </p:pic>
      <p:pic>
        <p:nvPicPr>
          <p:cNvPr id="11" name="Picture 10" descr="UW_W 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306510"/>
            <a:ext cx="1371600" cy="923544"/>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spTree>
    <p:extLst>
      <p:ext uri="{BB962C8B-B14F-4D97-AF65-F5344CB8AC3E}">
        <p14:creationId xmlns:p14="http://schemas.microsoft.com/office/powerpoint/2010/main" val="2373491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1" name="Picture 10" descr="UW_W 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2400" y="306510"/>
            <a:ext cx="1371600" cy="923544"/>
          </a:xfrm>
          <a:prstGeom prst="rect">
            <a:avLst/>
          </a:prstGeom>
        </p:spPr>
      </p:pic>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7" name="Picture 6">
            <a:extLst>
              <a:ext uri="{FF2B5EF4-FFF2-40B4-BE49-F238E27FC236}">
                <a16:creationId xmlns:a16="http://schemas.microsoft.com/office/drawing/2014/main" id="{43EDE7C4-54D7-864F-8679-C9B18574DB53}"/>
              </a:ext>
            </a:extLst>
          </p:cNvPr>
          <p:cNvPicPr>
            <a:picLocks noChangeAspect="1"/>
          </p:cNvPicPr>
          <p:nvPr userDrawn="1"/>
        </p:nvPicPr>
        <p:blipFill>
          <a:blip r:embed="rId4"/>
          <a:srcRect/>
          <a:stretch/>
        </p:blipFill>
        <p:spPr>
          <a:xfrm>
            <a:off x="562330" y="4662966"/>
            <a:ext cx="3681866" cy="186160"/>
          </a:xfrm>
          <a:prstGeom prst="rect">
            <a:avLst/>
          </a:prstGeom>
        </p:spPr>
      </p:pic>
    </p:spTree>
    <p:extLst>
      <p:ext uri="{BB962C8B-B14F-4D97-AF65-F5344CB8AC3E}">
        <p14:creationId xmlns:p14="http://schemas.microsoft.com/office/powerpoint/2010/main" val="2067183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274FD7-1F2A-E144-9CE0-C39FFA814AC1}"/>
              </a:ext>
            </a:extLst>
          </p:cNvPr>
          <p:cNvPicPr>
            <a:picLocks noChangeAspect="1"/>
          </p:cNvPicPr>
          <p:nvPr userDrawn="1"/>
        </p:nvPicPr>
        <p:blipFill>
          <a:blip r:embed="rId2"/>
          <a:srcRect/>
          <a:stretch/>
        </p:blipFill>
        <p:spPr>
          <a:xfrm>
            <a:off x="562330" y="4662966"/>
            <a:ext cx="3681866" cy="186160"/>
          </a:xfrm>
          <a:prstGeom prst="rect">
            <a:avLst/>
          </a:prstGeom>
        </p:spPr>
      </p:pic>
      <p:sp>
        <p:nvSpPr>
          <p:cNvPr id="11"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sp>
        <p:nvSpPr>
          <p:cNvPr id="12"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1"/>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2769240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BE0A17-CA33-1442-A473-BDC38ACBF18E}"/>
              </a:ext>
            </a:extLst>
          </p:cNvPr>
          <p:cNvPicPr>
            <a:picLocks noChangeAspect="1"/>
          </p:cNvPicPr>
          <p:nvPr userDrawn="1"/>
        </p:nvPicPr>
        <p:blipFill>
          <a:blip r:embed="rId2"/>
          <a:srcRect/>
          <a:stretch/>
        </p:blipFill>
        <p:spPr>
          <a:xfrm>
            <a:off x="562330" y="4662966"/>
            <a:ext cx="3681866" cy="186160"/>
          </a:xfrm>
          <a:prstGeom prst="rect">
            <a:avLst/>
          </a:prstGeom>
        </p:spPr>
      </p:pic>
      <p:sp>
        <p:nvSpPr>
          <p:cNvPr id="9"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3236337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F5FA0D-BC5B-1A45-A27F-D713BC630732}"/>
              </a:ext>
            </a:extLst>
          </p:cNvPr>
          <p:cNvPicPr>
            <a:picLocks noChangeAspect="1"/>
          </p:cNvPicPr>
          <p:nvPr userDrawn="1"/>
        </p:nvPicPr>
        <p:blipFill>
          <a:blip r:embed="rId2"/>
          <a:srcRect/>
          <a:stretch/>
        </p:blipFill>
        <p:spPr>
          <a:xfrm>
            <a:off x="562330" y="4662966"/>
            <a:ext cx="3681866" cy="186160"/>
          </a:xfrm>
          <a:prstGeom prst="rect">
            <a:avLst/>
          </a:prstGeom>
        </p:spPr>
      </p:pic>
      <p:sp>
        <p:nvSpPr>
          <p:cNvPr id="7" name="Chart Placeholder 11"/>
          <p:cNvSpPr>
            <a:spLocks noGrp="1"/>
          </p:cNvSpPr>
          <p:nvPr>
            <p:ph type="chart" sz="quarter" idx="12" hasCustomPrompt="1"/>
          </p:nvPr>
        </p:nvSpPr>
        <p:spPr>
          <a:xfrm>
            <a:off x="447923" y="1724977"/>
            <a:ext cx="8184662" cy="2828169"/>
          </a:xfrm>
          <a:prstGeom prst="rect">
            <a:avLst/>
          </a:prstGeom>
        </p:spPr>
        <p:txBody>
          <a:bodyPr>
            <a:normAutofit/>
          </a:bodyPr>
          <a:lstStyle>
            <a:lvl1pPr marL="0" indent="0">
              <a:buNone/>
              <a:defRPr sz="2400" b="0" i="1" baseline="0">
                <a:solidFill>
                  <a:srgbClr val="FFFFFF"/>
                </a:solidFill>
                <a:latin typeface="Open Sans Light"/>
                <a:cs typeface="Open Sans Light"/>
              </a:defRPr>
            </a:lvl1pPr>
          </a:lstStyle>
          <a:p>
            <a:r>
              <a:rPr lang="en-US"/>
              <a:t>Graphics can go here – </a:t>
            </a:r>
            <a:br>
              <a:rPr lang="en-US"/>
            </a:br>
            <a:r>
              <a:rPr lang="en-US"/>
              <a:t>replace this box with your image or chart</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60375" y="369733"/>
            <a:ext cx="8172210"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3828560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568081" y="3426449"/>
            <a:ext cx="1600200" cy="13970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1" y="4599009"/>
            <a:ext cx="2425226" cy="213273"/>
          </a:xfrm>
          <a:prstGeom prst="rect">
            <a:avLst/>
          </a:prstGeom>
        </p:spPr>
      </p:pic>
      <p:pic>
        <p:nvPicPr>
          <p:cNvPr id="13" name="Picture 12" descr="W Logo_Purple_2685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2400" y="348996"/>
            <a:ext cx="1371600" cy="923544"/>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spTree>
    <p:extLst>
      <p:ext uri="{BB962C8B-B14F-4D97-AF65-F5344CB8AC3E}">
        <p14:creationId xmlns:p14="http://schemas.microsoft.com/office/powerpoint/2010/main" val="3397191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568081" y="3426449"/>
            <a:ext cx="1600200" cy="139700"/>
          </a:xfrm>
          <a:prstGeom prst="rect">
            <a:avLst/>
          </a:prstGeom>
        </p:spPr>
      </p:pic>
      <p:pic>
        <p:nvPicPr>
          <p:cNvPr id="14" name="Picture 13"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348996"/>
            <a:ext cx="1371600" cy="923544"/>
          </a:xfrm>
          <a:prstGeom prst="rect">
            <a:avLst/>
          </a:prstGeom>
        </p:spPr>
      </p:pic>
      <p:sp>
        <p:nvSpPr>
          <p:cNvPr id="2" name="Title 1"/>
          <p:cNvSpPr>
            <a:spLocks noGrp="1"/>
          </p:cNvSpPr>
          <p:nvPr>
            <p:ph type="title" hasCustomPrompt="1"/>
          </p:nvPr>
        </p:nvSpPr>
        <p:spPr>
          <a:xfrm>
            <a:off x="460376"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pic>
        <p:nvPicPr>
          <p:cNvPr id="7" name="Picture 6">
            <a:extLst>
              <a:ext uri="{FF2B5EF4-FFF2-40B4-BE49-F238E27FC236}">
                <a16:creationId xmlns:a16="http://schemas.microsoft.com/office/drawing/2014/main" id="{7E5C8286-116F-B84F-AEF2-33885548B143}"/>
              </a:ext>
            </a:extLst>
          </p:cNvPr>
          <p:cNvPicPr>
            <a:picLocks noChangeAspect="1"/>
          </p:cNvPicPr>
          <p:nvPr userDrawn="1"/>
        </p:nvPicPr>
        <p:blipFill>
          <a:blip r:embed="rId4"/>
          <a:srcRect/>
          <a:stretch/>
        </p:blipFill>
        <p:spPr>
          <a:xfrm>
            <a:off x="568085" y="4676652"/>
            <a:ext cx="3426883" cy="182895"/>
          </a:xfrm>
          <a:prstGeom prst="rect">
            <a:avLst/>
          </a:prstGeom>
        </p:spPr>
      </p:pic>
    </p:spTree>
    <p:extLst>
      <p:ext uri="{BB962C8B-B14F-4D97-AF65-F5344CB8AC3E}">
        <p14:creationId xmlns:p14="http://schemas.microsoft.com/office/powerpoint/2010/main" val="478068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555381" y="1364403"/>
            <a:ext cx="1103781" cy="96361"/>
          </a:xfrm>
          <a:prstGeom prst="rect">
            <a:avLst/>
          </a:prstGeom>
        </p:spPr>
      </p:pic>
      <p:pic>
        <p:nvPicPr>
          <p:cNvPr id="11" name="Picture 10"/>
          <p:cNvPicPr>
            <a:picLocks noChangeAspect="1"/>
          </p:cNvPicPr>
          <p:nvPr userDrawn="1"/>
        </p:nvPicPr>
        <p:blipFill>
          <a:blip r:embed="rId3"/>
          <a:stretch>
            <a:fillRect/>
          </a:stretch>
        </p:blipFill>
        <p:spPr>
          <a:xfrm>
            <a:off x="549031" y="1363508"/>
            <a:ext cx="1103781" cy="96362"/>
          </a:xfrm>
          <a:prstGeom prst="rect">
            <a:avLst/>
          </a:prstGeom>
        </p:spPr>
      </p:pic>
      <p:sp>
        <p:nvSpPr>
          <p:cNvPr id="13"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sp>
        <p:nvSpPr>
          <p:cNvPr id="14"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sp>
        <p:nvSpPr>
          <p:cNvPr id="2" name="Title 1"/>
          <p:cNvSpPr>
            <a:spLocks noGrp="1"/>
          </p:cNvSpPr>
          <p:nvPr>
            <p:ph type="title" hasCustomPrompt="1"/>
          </p:nvPr>
        </p:nvSpPr>
        <p:spPr>
          <a:xfrm>
            <a:off x="460375" y="368838"/>
            <a:ext cx="8184662" cy="993775"/>
          </a:xfrm>
          <a:prstGeom prst="rect">
            <a:avLst/>
          </a:prstGeom>
        </p:spPr>
        <p:txBody>
          <a:bodyPr/>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8" name="Picture 7">
            <a:extLst>
              <a:ext uri="{FF2B5EF4-FFF2-40B4-BE49-F238E27FC236}">
                <a16:creationId xmlns:a16="http://schemas.microsoft.com/office/drawing/2014/main" id="{15E03068-81ED-3342-A948-56832646379C}"/>
              </a:ext>
            </a:extLst>
          </p:cNvPr>
          <p:cNvPicPr>
            <a:picLocks noChangeAspect="1"/>
          </p:cNvPicPr>
          <p:nvPr userDrawn="1"/>
        </p:nvPicPr>
        <p:blipFill>
          <a:blip r:embed="rId4"/>
          <a:srcRect/>
          <a:stretch/>
        </p:blipFill>
        <p:spPr>
          <a:xfrm>
            <a:off x="568085" y="4676652"/>
            <a:ext cx="3426883" cy="182895"/>
          </a:xfrm>
          <a:prstGeom prst="rect">
            <a:avLst/>
          </a:prstGeom>
        </p:spPr>
      </p:pic>
    </p:spTree>
    <p:extLst>
      <p:ext uri="{BB962C8B-B14F-4D97-AF65-F5344CB8AC3E}">
        <p14:creationId xmlns:p14="http://schemas.microsoft.com/office/powerpoint/2010/main" val="3072872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549031" y="1363508"/>
            <a:ext cx="1103781" cy="96362"/>
          </a:xfrm>
          <a:prstGeom prst="rect">
            <a:avLst/>
          </a:prstGeom>
        </p:spPr>
      </p:pic>
      <p:sp>
        <p:nvSpPr>
          <p:cNvPr id="11"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6" name="Picture 5">
            <a:extLst>
              <a:ext uri="{FF2B5EF4-FFF2-40B4-BE49-F238E27FC236}">
                <a16:creationId xmlns:a16="http://schemas.microsoft.com/office/drawing/2014/main" id="{8D4525B2-B6A7-854D-9135-67BB447386A7}"/>
              </a:ext>
            </a:extLst>
          </p:cNvPr>
          <p:cNvPicPr>
            <a:picLocks noChangeAspect="1"/>
          </p:cNvPicPr>
          <p:nvPr userDrawn="1"/>
        </p:nvPicPr>
        <p:blipFill>
          <a:blip r:embed="rId3"/>
          <a:srcRect/>
          <a:stretch/>
        </p:blipFill>
        <p:spPr>
          <a:xfrm>
            <a:off x="568085" y="4676652"/>
            <a:ext cx="3426883" cy="182895"/>
          </a:xfrm>
          <a:prstGeom prst="rect">
            <a:avLst/>
          </a:prstGeom>
        </p:spPr>
      </p:pic>
    </p:spTree>
    <p:extLst>
      <p:ext uri="{BB962C8B-B14F-4D97-AF65-F5344CB8AC3E}">
        <p14:creationId xmlns:p14="http://schemas.microsoft.com/office/powerpoint/2010/main" val="1450220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549031" y="1363508"/>
            <a:ext cx="1103781" cy="96362"/>
          </a:xfrm>
          <a:prstGeom prst="rect">
            <a:avLst/>
          </a:prstGeom>
        </p:spPr>
      </p:pic>
      <p:sp>
        <p:nvSpPr>
          <p:cNvPr id="9"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a:t>Graphics can go here – </a:t>
            </a:r>
            <a:br>
              <a:rPr lang="en-US"/>
            </a:br>
            <a:r>
              <a:rPr lang="en-US"/>
              <a:t>replace this box with your image or chart</a:t>
            </a:r>
          </a:p>
        </p:txBody>
      </p:sp>
      <p:sp>
        <p:nvSpPr>
          <p:cNvPr id="2" name="Title 1"/>
          <p:cNvSpPr>
            <a:spLocks noGrp="1"/>
          </p:cNvSpPr>
          <p:nvPr>
            <p:ph type="title" hasCustomPrompt="1"/>
          </p:nvPr>
        </p:nvSpPr>
        <p:spPr>
          <a:xfrm>
            <a:off x="460375" y="369733"/>
            <a:ext cx="8172210" cy="993775"/>
          </a:xfrm>
          <a:prstGeom prst="rect">
            <a:avLst/>
          </a:prstGeom>
        </p:spPr>
        <p:txBody>
          <a:bodyPr/>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pic>
        <p:nvPicPr>
          <p:cNvPr id="7" name="Picture 6">
            <a:extLst>
              <a:ext uri="{FF2B5EF4-FFF2-40B4-BE49-F238E27FC236}">
                <a16:creationId xmlns:a16="http://schemas.microsoft.com/office/drawing/2014/main" id="{E8A7A80A-6F97-DA45-87F3-FE08958F175C}"/>
              </a:ext>
            </a:extLst>
          </p:cNvPr>
          <p:cNvPicPr>
            <a:picLocks noChangeAspect="1"/>
          </p:cNvPicPr>
          <p:nvPr userDrawn="1"/>
        </p:nvPicPr>
        <p:blipFill>
          <a:blip r:embed="rId3"/>
          <a:srcRect/>
          <a:stretch/>
        </p:blipFill>
        <p:spPr>
          <a:xfrm>
            <a:off x="568085" y="4676652"/>
            <a:ext cx="3426883" cy="182895"/>
          </a:xfrm>
          <a:prstGeom prst="rect">
            <a:avLst/>
          </a:prstGeom>
        </p:spPr>
      </p:pic>
    </p:spTree>
    <p:extLst>
      <p:ext uri="{BB962C8B-B14F-4D97-AF65-F5344CB8AC3E}">
        <p14:creationId xmlns:p14="http://schemas.microsoft.com/office/powerpoint/2010/main" val="2489552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6458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gs>
            <a:gs pos="80000">
              <a:schemeClr val="accent2"/>
            </a:gs>
          </a:gsLst>
          <a:path path="circle">
            <a:fillToRect l="50000" t="-80000" r="50000" b="180000"/>
          </a:path>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6496306"/>
      </p:ext>
    </p:extLst>
  </p:cSld>
  <p:clrMap bg1="lt1" tx1="dk1" bg2="lt2" tx2="dk2" accent1="accent1" accent2="accent2" accent3="accent3" accent4="accent4" accent5="accent5" accent6="accent6" hlink="hlink" folHlink="folHlink"/>
  <p:sldLayoutIdLst>
    <p:sldLayoutId id="2147483654" r:id="rId1"/>
    <p:sldLayoutId id="2147483667" r:id="rId2"/>
    <p:sldLayoutId id="2147483655" r:id="rId3"/>
    <p:sldLayoutId id="2147483656" r:id="rId4"/>
    <p:sldLayoutId id="2147483657" r:id="rId5"/>
    <p:sldLayoutId id="2147483670"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chemeClr val="accent3"/>
            </a:gs>
            <a:gs pos="72000">
              <a:srgbClr val="4B2E83"/>
            </a:gs>
          </a:gsLst>
          <a:path path="circle">
            <a:fillToRect l="50000" t="-80000" r="50000" b="180000"/>
          </a:path>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703096"/>
      </p:ext>
    </p:extLst>
  </p:cSld>
  <p:clrMap bg1="dk1" tx1="lt1" bg2="dk2" tx2="lt2" accent1="accent1" accent2="accent2" accent3="accent3" accent4="accent4" accent5="accent5" accent6="accent6" hlink="hlink" folHlink="folHlink"/>
  <p:sldLayoutIdLst>
    <p:sldLayoutId id="2147483658" r:id="rId1"/>
    <p:sldLayoutId id="2147483666" r:id="rId2"/>
    <p:sldLayoutId id="2147483659" r:id="rId3"/>
    <p:sldLayoutId id="2147483660" r:id="rId4"/>
    <p:sldLayoutId id="2147483661"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868176"/>
      </p:ext>
    </p:extLst>
  </p:cSld>
  <p:clrMap bg1="lt1" tx1="dk1" bg2="lt2" tx2="dk2" accent1="accent1" accent2="accent2" accent3="accent3" accent4="accent4" accent5="accent5" accent6="accent6" hlink="hlink" folHlink="folHlink"/>
  <p:sldLayoutIdLst>
    <p:sldLayoutId id="2147483653" r:id="rId1"/>
    <p:sldLayoutId id="2147483668" r:id="rId2"/>
    <p:sldLayoutId id="2147483663" r:id="rId3"/>
    <p:sldLayoutId id="2147483664" r:id="rId4"/>
    <p:sldLayoutId id="2147483665" r:id="rId5"/>
    <p:sldLayoutId id="2147483669"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hyperlink" Target="https://www.tacoma.uw.edu/academic-affairs"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tacoma.uw.edu/ahr" TargetMode="External"/><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hyperlink" Target="https://hr.uw.edu/benefits/" TargetMode="Externa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298" y="1126702"/>
            <a:ext cx="3939108" cy="2299773"/>
          </a:xfrm>
        </p:spPr>
        <p:txBody>
          <a:bodyPr lIns="91440" tIns="45720" rIns="91440" bIns="45720" anchor="ctr"/>
          <a:lstStyle/>
          <a:p>
            <a:br>
              <a:rPr lang="en-US"/>
            </a:br>
            <a:r>
              <a:rPr lang="en-US" sz="2400">
                <a:latin typeface="Encode Sans Normal Black"/>
              </a:rPr>
              <a:t>Office of </a:t>
            </a:r>
            <a:br>
              <a:rPr lang="en-US" sz="2400">
                <a:latin typeface="Encode Sans Normal Black"/>
              </a:rPr>
            </a:br>
            <a:r>
              <a:rPr lang="en-US" sz="2400">
                <a:latin typeface="Encode Sans Normal Black"/>
              </a:rPr>
              <a:t>Academic </a:t>
            </a:r>
            <a:br>
              <a:rPr lang="en-US" sz="2400">
                <a:latin typeface="Encode Sans Normal Black"/>
              </a:rPr>
            </a:br>
            <a:r>
              <a:rPr lang="en-US" sz="2400">
                <a:latin typeface="Encode Sans Normal Black"/>
              </a:rPr>
              <a:t>Human Resources </a:t>
            </a:r>
            <a:br>
              <a:rPr lang="en-US" sz="2400">
                <a:latin typeface="Encode Sans Normal Black"/>
              </a:rPr>
            </a:br>
            <a:r>
              <a:rPr lang="en-US" sz="2400">
                <a:latin typeface="Encode Sans Normal Black"/>
              </a:rPr>
              <a:t> </a:t>
            </a:r>
            <a:br>
              <a:rPr lang="en-US" sz="2400"/>
            </a:br>
            <a:r>
              <a:rPr lang="en-US" sz="2400">
                <a:latin typeface="Encode Sans Normal Black"/>
              </a:rPr>
              <a:t>Division: </a:t>
            </a:r>
            <a:br>
              <a:rPr lang="en-US" sz="2400">
                <a:latin typeface="Encode Sans Normal Black"/>
              </a:rPr>
            </a:br>
            <a:r>
              <a:rPr lang="en-US" sz="2400">
                <a:latin typeface="Encode Sans Normal Black"/>
              </a:rPr>
              <a:t>Faculty Affairs </a:t>
            </a:r>
            <a:br>
              <a:rPr lang="en-US" sz="3600"/>
            </a:br>
            <a:br>
              <a:rPr lang="en-US" sz="3600"/>
            </a:br>
            <a:endParaRPr lang="en-US" sz="2400"/>
          </a:p>
        </p:txBody>
      </p:sp>
      <p:sp>
        <p:nvSpPr>
          <p:cNvPr id="4" name="TextBox 3">
            <a:extLst>
              <a:ext uri="{FF2B5EF4-FFF2-40B4-BE49-F238E27FC236}">
                <a16:creationId xmlns:a16="http://schemas.microsoft.com/office/drawing/2014/main" id="{71E371AA-1ADC-9473-9197-F5124349FFA3}"/>
              </a:ext>
            </a:extLst>
          </p:cNvPr>
          <p:cNvSpPr txBox="1"/>
          <p:nvPr/>
        </p:nvSpPr>
        <p:spPr>
          <a:xfrm>
            <a:off x="313091" y="326478"/>
            <a:ext cx="6010838" cy="369332"/>
          </a:xfrm>
          <a:prstGeom prst="rect">
            <a:avLst/>
          </a:prstGeom>
          <a:noFill/>
        </p:spPr>
        <p:txBody>
          <a:bodyPr wrap="square" lIns="91440" tIns="45720" rIns="91440" bIns="45720" anchor="t">
            <a:spAutoFit/>
          </a:bodyPr>
          <a:lstStyle/>
          <a:p>
            <a:r>
              <a:rPr lang="en-US">
                <a:solidFill>
                  <a:schemeClr val="bg2"/>
                </a:solidFill>
              </a:rPr>
              <a:t>UW TACOMA FACULTY ORIENTATION September 16, 2026 </a:t>
            </a:r>
          </a:p>
        </p:txBody>
      </p:sp>
      <p:sp>
        <p:nvSpPr>
          <p:cNvPr id="3" name="TextBox 2">
            <a:extLst>
              <a:ext uri="{FF2B5EF4-FFF2-40B4-BE49-F238E27FC236}">
                <a16:creationId xmlns:a16="http://schemas.microsoft.com/office/drawing/2014/main" id="{7EA445CB-6895-8B24-493F-C4AE349A221D}"/>
              </a:ext>
            </a:extLst>
          </p:cNvPr>
          <p:cNvSpPr txBox="1"/>
          <p:nvPr/>
        </p:nvSpPr>
        <p:spPr>
          <a:xfrm>
            <a:off x="367990" y="3699417"/>
            <a:ext cx="615825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accent5"/>
                </a:solidFill>
                <a:ea typeface="Calibri"/>
                <a:cs typeface="Calibri"/>
              </a:rPr>
              <a:t>Gerri A. Williams</a:t>
            </a:r>
          </a:p>
          <a:p>
            <a:r>
              <a:rPr lang="en-US">
                <a:solidFill>
                  <a:schemeClr val="accent5"/>
                </a:solidFill>
                <a:ea typeface="Calibri"/>
                <a:cs typeface="Calibri"/>
              </a:rPr>
              <a:t>Director of Faculty Affairs &amp; Academic HR </a:t>
            </a:r>
          </a:p>
          <a:p>
            <a:endParaRPr lang="en-US">
              <a:ea typeface="Calibri"/>
              <a:cs typeface="Calibri"/>
            </a:endParaRPr>
          </a:p>
        </p:txBody>
      </p:sp>
    </p:spTree>
    <p:extLst>
      <p:ext uri="{BB962C8B-B14F-4D97-AF65-F5344CB8AC3E}">
        <p14:creationId xmlns:p14="http://schemas.microsoft.com/office/powerpoint/2010/main" val="1913477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62668" y="1673503"/>
            <a:ext cx="6666387" cy="2561144"/>
          </a:xfrm>
          <a:prstGeom prst="rect">
            <a:avLst/>
          </a:prstGeom>
        </p:spPr>
        <p:txBody>
          <a:bodyPr lIns="91440" tIns="45720" rIns="91440" bIns="45720" anchor="t"/>
          <a:lstStyle/>
          <a:p>
            <a:pPr>
              <a:buFont typeface="Arial" panose="020B0604020202020204" pitchFamily="34" charset="0"/>
              <a:buChar char="•"/>
            </a:pPr>
            <a:r>
              <a:rPr lang="en-US" sz="2000" b="0">
                <a:latin typeface="Open Sans"/>
                <a:ea typeface="Open Sans"/>
                <a:cs typeface="Open Sans"/>
              </a:rPr>
              <a:t>Academic HR Structure </a:t>
            </a:r>
          </a:p>
          <a:p>
            <a:pPr>
              <a:buFont typeface="Arial" panose="020B0604020202020204" pitchFamily="34" charset="0"/>
              <a:buChar char="•"/>
            </a:pPr>
            <a:r>
              <a:rPr lang="en-US" sz="2000" b="0">
                <a:latin typeface="Open Sans"/>
                <a:ea typeface="Open Sans"/>
                <a:cs typeface="Open Sans"/>
              </a:rPr>
              <a:t>What we Do?</a:t>
            </a:r>
          </a:p>
          <a:p>
            <a:pPr>
              <a:buFont typeface="Arial" panose="020B0604020202020204" pitchFamily="34" charset="0"/>
              <a:buChar char="•"/>
            </a:pPr>
            <a:r>
              <a:rPr lang="en-US" sz="2000" b="0">
                <a:latin typeface="Open Sans"/>
                <a:ea typeface="Open Sans"/>
                <a:cs typeface="Open Sans"/>
              </a:rPr>
              <a:t>Where to Start with Questions</a:t>
            </a:r>
            <a:endParaRPr lang="en-US"/>
          </a:p>
          <a:p>
            <a:pPr>
              <a:buFont typeface="Arial,Sans-Serif" panose="020B0604020202020204" pitchFamily="34" charset="0"/>
              <a:buChar char="•"/>
            </a:pPr>
            <a:r>
              <a:rPr lang="en-US" sz="2000" b="0">
                <a:latin typeface="Open Sans"/>
                <a:ea typeface="Open Sans"/>
                <a:cs typeface="Open Sans"/>
              </a:rPr>
              <a:t>A “Live” Human Resource</a:t>
            </a:r>
          </a:p>
          <a:p>
            <a:pPr>
              <a:buFont typeface="Arial" panose="020B0604020202020204" pitchFamily="34" charset="0"/>
              <a:buChar char="•"/>
            </a:pPr>
            <a:r>
              <a:rPr lang="en-US" sz="2000" b="0">
                <a:latin typeface="Open Sans"/>
                <a:ea typeface="Open Sans"/>
                <a:cs typeface="Open Sans"/>
              </a:rPr>
              <a:t>What's Next </a:t>
            </a:r>
            <a:endParaRPr lang="en-US"/>
          </a:p>
          <a:p>
            <a:pPr>
              <a:buFont typeface="Arial" panose="020B0604020202020204" pitchFamily="34" charset="0"/>
              <a:buChar char="•"/>
            </a:pPr>
            <a:r>
              <a:rPr lang="en-US" sz="2000" b="0">
                <a:latin typeface="Open Sans"/>
                <a:ea typeface="Open Sans"/>
                <a:cs typeface="Open Sans"/>
              </a:rPr>
              <a:t>Benefits, Pay and Key Faculty Resources </a:t>
            </a:r>
            <a:endParaRPr lang="en-US"/>
          </a:p>
          <a:p>
            <a:pPr marL="0" indent="0">
              <a:buNone/>
            </a:pPr>
            <a:endParaRPr lang="en-US" sz="2000"/>
          </a:p>
          <a:p>
            <a:endParaRPr lang="en-US" sz="2000"/>
          </a:p>
        </p:txBody>
      </p:sp>
      <p:sp>
        <p:nvSpPr>
          <p:cNvPr id="5" name="Title 4"/>
          <p:cNvSpPr>
            <a:spLocks noGrp="1"/>
          </p:cNvSpPr>
          <p:nvPr>
            <p:ph type="title"/>
          </p:nvPr>
        </p:nvSpPr>
        <p:spPr/>
        <p:txBody>
          <a:bodyPr/>
          <a:lstStyle/>
          <a:p>
            <a:r>
              <a:rPr lang="en-US"/>
              <a:t>AGENDA </a:t>
            </a:r>
          </a:p>
        </p:txBody>
      </p:sp>
    </p:spTree>
    <p:extLst>
      <p:ext uri="{BB962C8B-B14F-4D97-AF65-F5344CB8AC3E}">
        <p14:creationId xmlns:p14="http://schemas.microsoft.com/office/powerpoint/2010/main" val="3819347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71212" y="1455584"/>
            <a:ext cx="8184662" cy="3215321"/>
          </a:xfrm>
          <a:prstGeom prst="rect">
            <a:avLst/>
          </a:prstGeom>
        </p:spPr>
        <p:txBody>
          <a:bodyPr lIns="91440" tIns="45720" rIns="91440" bIns="45720" anchor="t"/>
          <a:lstStyle/>
          <a:p>
            <a:pPr marL="0" indent="0">
              <a:buNone/>
            </a:pPr>
            <a:r>
              <a:rPr lang="en-US" sz="1800">
                <a:latin typeface="Open Sans"/>
                <a:ea typeface="Open Sans"/>
                <a:cs typeface="Open Sans"/>
              </a:rPr>
              <a:t>Gerri Williams</a:t>
            </a:r>
            <a:r>
              <a:rPr lang="en-US" sz="1800" b="0">
                <a:latin typeface="Open Sans"/>
                <a:ea typeface="Open Sans"/>
                <a:cs typeface="Open Sans"/>
              </a:rPr>
              <a:t>, Director of Faculty Affairs and Academic Human Resources </a:t>
            </a:r>
          </a:p>
          <a:p>
            <a:pPr marL="0" indent="0">
              <a:buNone/>
            </a:pPr>
            <a:endParaRPr lang="en-US" sz="1800"/>
          </a:p>
          <a:p>
            <a:pPr marL="0" indent="0">
              <a:buNone/>
            </a:pPr>
            <a:r>
              <a:rPr lang="en-US" sz="1800">
                <a:latin typeface="Open Sans"/>
                <a:ea typeface="Open Sans"/>
                <a:cs typeface="Open Sans"/>
              </a:rPr>
              <a:t>Keying Wen</a:t>
            </a:r>
            <a:r>
              <a:rPr lang="en-US" sz="1800" b="0">
                <a:latin typeface="Open Sans"/>
                <a:ea typeface="Open Sans"/>
                <a:cs typeface="Open Sans"/>
              </a:rPr>
              <a:t>, Manager of Academic HR</a:t>
            </a:r>
          </a:p>
          <a:p>
            <a:pPr marL="0" indent="0">
              <a:buNone/>
            </a:pPr>
            <a:endParaRPr lang="en-US" sz="1800" b="0"/>
          </a:p>
          <a:p>
            <a:pPr marL="0" indent="0">
              <a:buNone/>
            </a:pPr>
            <a:r>
              <a:rPr lang="en-US" sz="1800" u="sng">
                <a:solidFill>
                  <a:schemeClr val="bg1">
                    <a:lumMod val="49000"/>
                  </a:schemeClr>
                </a:solidFill>
                <a:latin typeface="Open Sans"/>
                <a:ea typeface="Open Sans"/>
                <a:cs typeface="Open Sans"/>
              </a:rPr>
              <a:t>Key Partners:</a:t>
            </a:r>
          </a:p>
          <a:p>
            <a:pPr>
              <a:buFont typeface="Arial" panose="020B0604020202020204" pitchFamily="34" charset="0"/>
              <a:buChar char="•"/>
            </a:pPr>
            <a:r>
              <a:rPr lang="en-US" sz="1800" b="0">
                <a:latin typeface="Open Sans"/>
                <a:ea typeface="Open Sans"/>
                <a:cs typeface="Open Sans"/>
              </a:rPr>
              <a:t>UW Tacoma EVCAA and Leadership</a:t>
            </a:r>
          </a:p>
          <a:p>
            <a:pPr>
              <a:buFont typeface="Arial" panose="020B0604020202020204" pitchFamily="34" charset="0"/>
              <a:buChar char="•"/>
            </a:pPr>
            <a:r>
              <a:rPr lang="en-US" sz="1800" b="0">
                <a:latin typeface="Open Sans"/>
                <a:ea typeface="Open Sans"/>
                <a:cs typeface="Open Sans"/>
              </a:rPr>
              <a:t>7 UW Tacoma Schools – Directors </a:t>
            </a:r>
            <a:endParaRPr lang="en-US"/>
          </a:p>
          <a:p>
            <a:pPr>
              <a:buFont typeface="Arial" panose="020B0604020202020204" pitchFamily="34" charset="0"/>
              <a:buChar char="•"/>
            </a:pPr>
            <a:r>
              <a:rPr lang="en-US" sz="1800" b="0">
                <a:latin typeface="Open Sans"/>
                <a:ea typeface="Open Sans"/>
                <a:cs typeface="Open Sans"/>
              </a:rPr>
              <a:t>3 SIAS Dept. Administrators  </a:t>
            </a:r>
          </a:p>
          <a:p>
            <a:pPr>
              <a:buFont typeface="Arial" panose="020B0604020202020204" pitchFamily="34" charset="0"/>
              <a:buChar char="•"/>
            </a:pPr>
            <a:r>
              <a:rPr lang="en-US" sz="1800" b="0">
                <a:latin typeface="Open Sans"/>
                <a:ea typeface="Open Sans"/>
                <a:cs typeface="Open Sans"/>
              </a:rPr>
              <a:t>UW University Partners </a:t>
            </a:r>
          </a:p>
        </p:txBody>
      </p:sp>
      <p:sp>
        <p:nvSpPr>
          <p:cNvPr id="5" name="Title 4"/>
          <p:cNvSpPr>
            <a:spLocks noGrp="1"/>
          </p:cNvSpPr>
          <p:nvPr>
            <p:ph type="title"/>
          </p:nvPr>
        </p:nvSpPr>
        <p:spPr>
          <a:xfrm>
            <a:off x="460375" y="368838"/>
            <a:ext cx="8184662" cy="936424"/>
          </a:xfrm>
        </p:spPr>
        <p:txBody>
          <a:bodyPr lIns="91440" tIns="45720" rIns="91440" bIns="45720" anchor="t"/>
          <a:lstStyle/>
          <a:p>
            <a:r>
              <a:rPr lang="en-US" dirty="0">
                <a:latin typeface="Encode Sans Normal Black"/>
              </a:rPr>
              <a:t>ACADEMIC HR TEAM </a:t>
            </a:r>
            <a:br>
              <a:rPr lang="en-US" dirty="0">
                <a:latin typeface="Encode Sans Normal Black"/>
              </a:rPr>
            </a:br>
            <a:r>
              <a:rPr lang="en-US" b="0" dirty="0">
                <a:solidFill>
                  <a:srgbClr val="0070C0"/>
                </a:solidFill>
                <a:latin typeface="Encode Sans Normal Black"/>
                <a:hlinkClick r:id="rId2">
                  <a:extLst>
                    <a:ext uri="{A12FA001-AC4F-418D-AE19-62706E023703}">
                      <ahyp:hlinkClr xmlns:ahyp="http://schemas.microsoft.com/office/drawing/2018/hyperlinkcolor" val="tx"/>
                    </a:ext>
                  </a:extLst>
                </a:hlinkClick>
              </a:rPr>
              <a:t>UW Tacoma Academic Affairs Website </a:t>
            </a:r>
            <a:br>
              <a:rPr lang="en-US" b="0" dirty="0">
                <a:latin typeface="Encode Sans Normal Black"/>
              </a:rPr>
            </a:br>
            <a:br>
              <a:rPr lang="en-US" dirty="0"/>
            </a:br>
            <a:endParaRPr lang="en-US" dirty="0"/>
          </a:p>
        </p:txBody>
      </p:sp>
    </p:spTree>
    <p:extLst>
      <p:ext uri="{BB962C8B-B14F-4D97-AF65-F5344CB8AC3E}">
        <p14:creationId xmlns:p14="http://schemas.microsoft.com/office/powerpoint/2010/main" val="4110583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40706" y="129926"/>
            <a:ext cx="4498651" cy="34290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800" b="1">
                <a:solidFill>
                  <a:srgbClr val="4B2E83"/>
                </a:solidFill>
              </a:rPr>
              <a:t>Faculty AHR Questions: Where Do I Start?    </a:t>
            </a:r>
            <a:endParaRPr lang="en-US" sz="1800" b="1">
              <a:ea typeface="Calibri"/>
              <a:cs typeface="Calibri"/>
            </a:endParaRPr>
          </a:p>
        </p:txBody>
      </p:sp>
      <p:sp>
        <p:nvSpPr>
          <p:cNvPr id="4" name="Shape 2"/>
          <p:cNvSpPr/>
          <p:nvPr/>
        </p:nvSpPr>
        <p:spPr>
          <a:xfrm>
            <a:off x="548640" y="534461"/>
            <a:ext cx="1920240" cy="480060"/>
          </a:xfrm>
          <a:prstGeom prst="roundRect">
            <a:avLst/>
          </a:prstGeom>
          <a:solidFill>
            <a:srgbClr val="D9EAF7"/>
          </a:solidFill>
          <a:ln w="12700">
            <a:solidFill>
              <a:srgbClr val="999999"/>
            </a:solidFill>
            <a:prstDash val="solid"/>
          </a:ln>
        </p:spPr>
      </p:sp>
      <p:sp>
        <p:nvSpPr>
          <p:cNvPr id="5" name="Text 3"/>
          <p:cNvSpPr/>
          <p:nvPr/>
        </p:nvSpPr>
        <p:spPr>
          <a:xfrm>
            <a:off x="617220" y="537933"/>
            <a:ext cx="1783080" cy="13716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350" b="1">
                <a:solidFill>
                  <a:srgbClr val="000000"/>
                </a:solidFill>
              </a:rPr>
              <a:t>Faculty</a:t>
            </a:r>
            <a:endParaRPr lang="en-US" sz="1350"/>
          </a:p>
        </p:txBody>
      </p:sp>
      <p:sp>
        <p:nvSpPr>
          <p:cNvPr id="6" name="Text 4"/>
          <p:cNvSpPr/>
          <p:nvPr/>
        </p:nvSpPr>
        <p:spPr>
          <a:xfrm>
            <a:off x="617220" y="672084"/>
            <a:ext cx="1783080" cy="10287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675">
                <a:solidFill>
                  <a:srgbClr val="333333"/>
                </a:solidFill>
              </a:rPr>
              <a:t>Have a question?</a:t>
            </a:r>
            <a:endParaRPr lang="en-US" sz="675"/>
          </a:p>
        </p:txBody>
      </p:sp>
      <p:sp>
        <p:nvSpPr>
          <p:cNvPr id="7" name="Text 5"/>
          <p:cNvSpPr/>
          <p:nvPr/>
        </p:nvSpPr>
        <p:spPr>
          <a:xfrm>
            <a:off x="1337310" y="1084982"/>
            <a:ext cx="205740" cy="20574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650">
                <a:solidFill>
                  <a:srgbClr val="000000"/>
                </a:solidFill>
              </a:rPr>
              <a:t>↓</a:t>
            </a:r>
            <a:endParaRPr lang="en-US" sz="1650"/>
          </a:p>
        </p:txBody>
      </p:sp>
      <p:sp>
        <p:nvSpPr>
          <p:cNvPr id="8" name="Shape 6"/>
          <p:cNvSpPr/>
          <p:nvPr/>
        </p:nvSpPr>
        <p:spPr>
          <a:xfrm>
            <a:off x="548640" y="1371600"/>
            <a:ext cx="1920240" cy="480060"/>
          </a:xfrm>
          <a:prstGeom prst="roundRect">
            <a:avLst/>
          </a:prstGeom>
          <a:solidFill>
            <a:srgbClr val="4B2E83"/>
          </a:solidFill>
          <a:ln w="12700">
            <a:solidFill>
              <a:srgbClr val="999999"/>
            </a:solidFill>
            <a:prstDash val="solid"/>
          </a:ln>
        </p:spPr>
      </p:sp>
      <p:sp>
        <p:nvSpPr>
          <p:cNvPr id="9" name="Text 7"/>
          <p:cNvSpPr/>
          <p:nvPr/>
        </p:nvSpPr>
        <p:spPr>
          <a:xfrm>
            <a:off x="617220" y="1440180"/>
            <a:ext cx="1783080" cy="13716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350" b="1">
                <a:solidFill>
                  <a:srgbClr val="FFFFFF"/>
                </a:solidFill>
              </a:rPr>
              <a:t>Dean / Chair</a:t>
            </a:r>
            <a:endParaRPr lang="en-US" sz="1350"/>
          </a:p>
        </p:txBody>
      </p:sp>
      <p:sp>
        <p:nvSpPr>
          <p:cNvPr id="10" name="Text 8"/>
          <p:cNvSpPr/>
          <p:nvPr/>
        </p:nvSpPr>
        <p:spPr>
          <a:xfrm>
            <a:off x="617220" y="1632204"/>
            <a:ext cx="1783080" cy="10287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675">
                <a:solidFill>
                  <a:srgbClr val="FFFFFF"/>
                </a:solidFill>
              </a:rPr>
              <a:t>First point of contact</a:t>
            </a:r>
            <a:endParaRPr lang="en-US" sz="675"/>
          </a:p>
        </p:txBody>
      </p:sp>
      <p:sp>
        <p:nvSpPr>
          <p:cNvPr id="11" name="Text 9"/>
          <p:cNvSpPr/>
          <p:nvPr/>
        </p:nvSpPr>
        <p:spPr>
          <a:xfrm>
            <a:off x="1337310" y="1885950"/>
            <a:ext cx="205740" cy="20574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650">
                <a:solidFill>
                  <a:srgbClr val="000000"/>
                </a:solidFill>
              </a:rPr>
              <a:t>↓</a:t>
            </a:r>
            <a:endParaRPr lang="en-US" sz="1650"/>
          </a:p>
        </p:txBody>
      </p:sp>
      <p:sp>
        <p:nvSpPr>
          <p:cNvPr id="12" name="Shape 10"/>
          <p:cNvSpPr/>
          <p:nvPr/>
        </p:nvSpPr>
        <p:spPr>
          <a:xfrm>
            <a:off x="584811" y="2360657"/>
            <a:ext cx="1920240" cy="480060"/>
          </a:xfrm>
          <a:prstGeom prst="roundRect">
            <a:avLst/>
          </a:prstGeom>
          <a:solidFill>
            <a:srgbClr val="E8E1F5"/>
          </a:solidFill>
          <a:ln w="12700">
            <a:solidFill>
              <a:srgbClr val="999999"/>
            </a:solidFill>
            <a:prstDash val="solid"/>
          </a:ln>
        </p:spPr>
      </p:sp>
      <p:sp>
        <p:nvSpPr>
          <p:cNvPr id="13" name="Text 11"/>
          <p:cNvSpPr/>
          <p:nvPr/>
        </p:nvSpPr>
        <p:spPr>
          <a:xfrm>
            <a:off x="617220" y="2537750"/>
            <a:ext cx="1783080" cy="13716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350" b="1">
                <a:solidFill>
                  <a:srgbClr val="000000"/>
                </a:solidFill>
              </a:rPr>
              <a:t>Unit Administrator</a:t>
            </a:r>
            <a:endParaRPr lang="en-US" sz="1350"/>
          </a:p>
        </p:txBody>
      </p:sp>
      <p:sp>
        <p:nvSpPr>
          <p:cNvPr id="14" name="Text 12"/>
          <p:cNvSpPr/>
          <p:nvPr/>
        </p:nvSpPr>
        <p:spPr>
          <a:xfrm>
            <a:off x="588283" y="2686368"/>
            <a:ext cx="1783080" cy="10287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675">
                <a:solidFill>
                  <a:srgbClr val="333333"/>
                </a:solidFill>
              </a:rPr>
              <a:t>Operational guidance</a:t>
            </a:r>
            <a:endParaRPr lang="en-US" sz="675"/>
          </a:p>
        </p:txBody>
      </p:sp>
      <p:sp>
        <p:nvSpPr>
          <p:cNvPr id="15" name="Text 13"/>
          <p:cNvSpPr/>
          <p:nvPr/>
        </p:nvSpPr>
        <p:spPr>
          <a:xfrm>
            <a:off x="1337310" y="2846070"/>
            <a:ext cx="205740" cy="20574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650">
                <a:solidFill>
                  <a:srgbClr val="000000"/>
                </a:solidFill>
              </a:rPr>
              <a:t>↓</a:t>
            </a:r>
            <a:endParaRPr lang="en-US" sz="1650"/>
          </a:p>
        </p:txBody>
      </p:sp>
      <p:sp>
        <p:nvSpPr>
          <p:cNvPr id="16" name="Shape 14"/>
          <p:cNvSpPr/>
          <p:nvPr/>
        </p:nvSpPr>
        <p:spPr>
          <a:xfrm>
            <a:off x="519703" y="3219498"/>
            <a:ext cx="1920240" cy="480060"/>
          </a:xfrm>
          <a:prstGeom prst="roundRect">
            <a:avLst/>
          </a:prstGeom>
          <a:solidFill>
            <a:srgbClr val="B7A57A"/>
          </a:solidFill>
          <a:ln w="12700">
            <a:solidFill>
              <a:srgbClr val="999999"/>
            </a:solidFill>
            <a:prstDash val="solid"/>
          </a:ln>
        </p:spPr>
      </p:sp>
      <p:sp>
        <p:nvSpPr>
          <p:cNvPr id="17" name="Text 15"/>
          <p:cNvSpPr/>
          <p:nvPr/>
        </p:nvSpPr>
        <p:spPr>
          <a:xfrm>
            <a:off x="617220" y="3288078"/>
            <a:ext cx="1783080" cy="13716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350" b="1">
                <a:solidFill>
                  <a:srgbClr val="000000"/>
                </a:solidFill>
              </a:rPr>
              <a:t>Academic HR (AHR)</a:t>
            </a:r>
            <a:endParaRPr lang="en-US" sz="1350"/>
          </a:p>
        </p:txBody>
      </p:sp>
      <p:sp>
        <p:nvSpPr>
          <p:cNvPr id="18" name="Text 16"/>
          <p:cNvSpPr/>
          <p:nvPr/>
        </p:nvSpPr>
        <p:spPr>
          <a:xfrm>
            <a:off x="544878" y="3458400"/>
            <a:ext cx="1783080" cy="10287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675">
                <a:solidFill>
                  <a:srgbClr val="333333"/>
                </a:solidFill>
              </a:rPr>
              <a:t>Specialized HR support</a:t>
            </a:r>
            <a:endParaRPr lang="en-US" sz="675"/>
          </a:p>
        </p:txBody>
      </p:sp>
      <p:sp>
        <p:nvSpPr>
          <p:cNvPr id="19" name="Shape 17"/>
          <p:cNvSpPr/>
          <p:nvPr/>
        </p:nvSpPr>
        <p:spPr>
          <a:xfrm>
            <a:off x="3086100" y="891540"/>
            <a:ext cx="1645920" cy="617220"/>
          </a:xfrm>
          <a:prstGeom prst="roundRect">
            <a:avLst/>
          </a:prstGeom>
          <a:solidFill>
            <a:srgbClr val="F7F7F7"/>
          </a:solidFill>
          <a:ln w="12700">
            <a:solidFill>
              <a:srgbClr val="D0D0D0"/>
            </a:solidFill>
            <a:prstDash val="solid"/>
          </a:ln>
        </p:spPr>
      </p:sp>
      <p:sp>
        <p:nvSpPr>
          <p:cNvPr id="20" name="Text 18"/>
          <p:cNvSpPr/>
          <p:nvPr/>
        </p:nvSpPr>
        <p:spPr>
          <a:xfrm>
            <a:off x="3140964" y="1014984"/>
            <a:ext cx="1536192" cy="34290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25">
                <a:solidFill>
                  <a:srgbClr val="000000"/>
                </a:solidFill>
              </a:rPr>
              <a:t>Training &amp; Development</a:t>
            </a:r>
            <a:endParaRPr lang="en-US" sz="825"/>
          </a:p>
        </p:txBody>
      </p:sp>
      <p:sp>
        <p:nvSpPr>
          <p:cNvPr id="21" name="Shape 19"/>
          <p:cNvSpPr/>
          <p:nvPr/>
        </p:nvSpPr>
        <p:spPr>
          <a:xfrm>
            <a:off x="4937760" y="891540"/>
            <a:ext cx="1645920" cy="617220"/>
          </a:xfrm>
          <a:prstGeom prst="roundRect">
            <a:avLst/>
          </a:prstGeom>
          <a:solidFill>
            <a:srgbClr val="F7F7F7"/>
          </a:solidFill>
          <a:ln w="12700">
            <a:solidFill>
              <a:srgbClr val="D0D0D0"/>
            </a:solidFill>
            <a:prstDash val="solid"/>
          </a:ln>
        </p:spPr>
      </p:sp>
      <p:sp>
        <p:nvSpPr>
          <p:cNvPr id="22" name="Text 20"/>
          <p:cNvSpPr/>
          <p:nvPr/>
        </p:nvSpPr>
        <p:spPr>
          <a:xfrm>
            <a:off x="4992624" y="1014984"/>
            <a:ext cx="1536192" cy="34290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00">
                <a:solidFill>
                  <a:srgbClr val="000000"/>
                </a:solidFill>
              </a:rPr>
              <a:t>Faculty Code </a:t>
            </a:r>
            <a:r>
              <a:rPr lang="en-US" sz="800"/>
              <a:t>Guidance</a:t>
            </a:r>
            <a:endParaRPr lang="en-US"/>
          </a:p>
        </p:txBody>
      </p:sp>
      <p:sp>
        <p:nvSpPr>
          <p:cNvPr id="23" name="Shape 21"/>
          <p:cNvSpPr/>
          <p:nvPr/>
        </p:nvSpPr>
        <p:spPr>
          <a:xfrm>
            <a:off x="6789420" y="891540"/>
            <a:ext cx="1645920" cy="617220"/>
          </a:xfrm>
          <a:prstGeom prst="roundRect">
            <a:avLst/>
          </a:prstGeom>
          <a:solidFill>
            <a:srgbClr val="F7F7F7"/>
          </a:solidFill>
          <a:ln w="12700">
            <a:solidFill>
              <a:srgbClr val="D0D0D0"/>
            </a:solidFill>
            <a:prstDash val="solid"/>
          </a:ln>
        </p:spPr>
      </p:sp>
      <p:sp>
        <p:nvSpPr>
          <p:cNvPr id="24" name="Text 22"/>
          <p:cNvSpPr/>
          <p:nvPr/>
        </p:nvSpPr>
        <p:spPr>
          <a:xfrm>
            <a:off x="6844284" y="1014984"/>
            <a:ext cx="1536192" cy="34290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25">
                <a:solidFill>
                  <a:srgbClr val="000000"/>
                </a:solidFill>
              </a:rPr>
              <a:t>Compliance Monitoring</a:t>
            </a:r>
            <a:endParaRPr lang="en-US" sz="825"/>
          </a:p>
        </p:txBody>
      </p:sp>
      <p:sp>
        <p:nvSpPr>
          <p:cNvPr id="25" name="Shape 23"/>
          <p:cNvSpPr/>
          <p:nvPr/>
        </p:nvSpPr>
        <p:spPr>
          <a:xfrm>
            <a:off x="3086100" y="1783080"/>
            <a:ext cx="1645920" cy="617220"/>
          </a:xfrm>
          <a:prstGeom prst="roundRect">
            <a:avLst/>
          </a:prstGeom>
          <a:solidFill>
            <a:srgbClr val="F7F7F7"/>
          </a:solidFill>
          <a:ln w="12700">
            <a:solidFill>
              <a:srgbClr val="D0D0D0"/>
            </a:solidFill>
            <a:prstDash val="solid"/>
          </a:ln>
        </p:spPr>
      </p:sp>
      <p:sp>
        <p:nvSpPr>
          <p:cNvPr id="26" name="Text 24"/>
          <p:cNvSpPr/>
          <p:nvPr/>
        </p:nvSpPr>
        <p:spPr>
          <a:xfrm>
            <a:off x="3140964" y="1906524"/>
            <a:ext cx="1536192" cy="34290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25">
                <a:solidFill>
                  <a:srgbClr val="000000"/>
                </a:solidFill>
              </a:rPr>
              <a:t>Payroll &amp; Compensation</a:t>
            </a:r>
            <a:endParaRPr lang="en-US" sz="825"/>
          </a:p>
        </p:txBody>
      </p:sp>
      <p:sp>
        <p:nvSpPr>
          <p:cNvPr id="27" name="Shape 25"/>
          <p:cNvSpPr/>
          <p:nvPr/>
        </p:nvSpPr>
        <p:spPr>
          <a:xfrm>
            <a:off x="4937760" y="1783080"/>
            <a:ext cx="1645920" cy="617220"/>
          </a:xfrm>
          <a:prstGeom prst="roundRect">
            <a:avLst/>
          </a:prstGeom>
          <a:solidFill>
            <a:srgbClr val="F7F7F7"/>
          </a:solidFill>
          <a:ln w="12700">
            <a:solidFill>
              <a:srgbClr val="D0D0D0"/>
            </a:solidFill>
            <a:prstDash val="solid"/>
          </a:ln>
        </p:spPr>
      </p:sp>
      <p:sp>
        <p:nvSpPr>
          <p:cNvPr id="28" name="Text 26"/>
          <p:cNvSpPr/>
          <p:nvPr/>
        </p:nvSpPr>
        <p:spPr>
          <a:xfrm>
            <a:off x="4992624" y="1906524"/>
            <a:ext cx="1536192" cy="34290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25">
                <a:solidFill>
                  <a:srgbClr val="000000"/>
                </a:solidFill>
              </a:rPr>
              <a:t>Promotion, Tenure &amp; Reappointments</a:t>
            </a:r>
            <a:endParaRPr lang="en-US" sz="825"/>
          </a:p>
        </p:txBody>
      </p:sp>
      <p:sp>
        <p:nvSpPr>
          <p:cNvPr id="29" name="Shape 27"/>
          <p:cNvSpPr/>
          <p:nvPr/>
        </p:nvSpPr>
        <p:spPr>
          <a:xfrm>
            <a:off x="6789420" y="1783080"/>
            <a:ext cx="1645920" cy="617220"/>
          </a:xfrm>
          <a:prstGeom prst="roundRect">
            <a:avLst/>
          </a:prstGeom>
          <a:solidFill>
            <a:srgbClr val="F7F7F7"/>
          </a:solidFill>
          <a:ln w="12700">
            <a:solidFill>
              <a:srgbClr val="D0D0D0"/>
            </a:solidFill>
            <a:prstDash val="solid"/>
          </a:ln>
        </p:spPr>
      </p:sp>
      <p:sp>
        <p:nvSpPr>
          <p:cNvPr id="30" name="Text 28"/>
          <p:cNvSpPr/>
          <p:nvPr/>
        </p:nvSpPr>
        <p:spPr>
          <a:xfrm>
            <a:off x="6844284" y="1906524"/>
            <a:ext cx="1536192" cy="34290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25">
                <a:solidFill>
                  <a:srgbClr val="000000"/>
                </a:solidFill>
              </a:rPr>
              <a:t>Inclusive Workforce Support</a:t>
            </a:r>
            <a:endParaRPr lang="en-US" sz="825"/>
          </a:p>
        </p:txBody>
      </p:sp>
      <p:sp>
        <p:nvSpPr>
          <p:cNvPr id="31" name="Shape 29"/>
          <p:cNvSpPr/>
          <p:nvPr/>
        </p:nvSpPr>
        <p:spPr>
          <a:xfrm>
            <a:off x="3086100" y="2674620"/>
            <a:ext cx="1645920" cy="617220"/>
          </a:xfrm>
          <a:prstGeom prst="roundRect">
            <a:avLst/>
          </a:prstGeom>
          <a:solidFill>
            <a:srgbClr val="F7F7F7"/>
          </a:solidFill>
          <a:ln w="12700">
            <a:solidFill>
              <a:srgbClr val="D0D0D0"/>
            </a:solidFill>
            <a:prstDash val="solid"/>
          </a:ln>
        </p:spPr>
      </p:sp>
      <p:sp>
        <p:nvSpPr>
          <p:cNvPr id="32" name="Text 30"/>
          <p:cNvSpPr/>
          <p:nvPr/>
        </p:nvSpPr>
        <p:spPr>
          <a:xfrm>
            <a:off x="3140964" y="2798064"/>
            <a:ext cx="1536192" cy="34290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25">
                <a:solidFill>
                  <a:srgbClr val="000000"/>
                </a:solidFill>
              </a:rPr>
              <a:t>Leave Programs</a:t>
            </a:r>
            <a:endParaRPr lang="en-US" sz="825"/>
          </a:p>
        </p:txBody>
      </p:sp>
      <p:sp>
        <p:nvSpPr>
          <p:cNvPr id="33" name="Shape 31"/>
          <p:cNvSpPr/>
          <p:nvPr/>
        </p:nvSpPr>
        <p:spPr>
          <a:xfrm>
            <a:off x="4937760" y="2674620"/>
            <a:ext cx="1645920" cy="617220"/>
          </a:xfrm>
          <a:prstGeom prst="roundRect">
            <a:avLst/>
          </a:prstGeom>
          <a:solidFill>
            <a:srgbClr val="F7F7F7"/>
          </a:solidFill>
          <a:ln w="12700">
            <a:solidFill>
              <a:srgbClr val="D0D0D0"/>
            </a:solidFill>
            <a:prstDash val="solid"/>
          </a:ln>
        </p:spPr>
      </p:sp>
      <p:sp>
        <p:nvSpPr>
          <p:cNvPr id="34" name="Text 32"/>
          <p:cNvSpPr/>
          <p:nvPr/>
        </p:nvSpPr>
        <p:spPr>
          <a:xfrm>
            <a:off x="4992624" y="2798064"/>
            <a:ext cx="1536192" cy="34290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25">
                <a:solidFill>
                  <a:srgbClr val="000000"/>
                </a:solidFill>
              </a:rPr>
              <a:t>Employee Relations</a:t>
            </a:r>
            <a:endParaRPr lang="en-US" sz="825"/>
          </a:p>
        </p:txBody>
      </p:sp>
      <p:sp>
        <p:nvSpPr>
          <p:cNvPr id="35" name="Shape 33"/>
          <p:cNvSpPr/>
          <p:nvPr/>
        </p:nvSpPr>
        <p:spPr>
          <a:xfrm>
            <a:off x="6789420" y="2674620"/>
            <a:ext cx="1645920" cy="617220"/>
          </a:xfrm>
          <a:prstGeom prst="roundRect">
            <a:avLst/>
          </a:prstGeom>
          <a:solidFill>
            <a:srgbClr val="F7F7F7"/>
          </a:solidFill>
          <a:ln w="12700">
            <a:solidFill>
              <a:srgbClr val="D0D0D0"/>
            </a:solidFill>
            <a:prstDash val="solid"/>
          </a:ln>
        </p:spPr>
      </p:sp>
      <p:sp>
        <p:nvSpPr>
          <p:cNvPr id="36" name="Text 34"/>
          <p:cNvSpPr/>
          <p:nvPr/>
        </p:nvSpPr>
        <p:spPr>
          <a:xfrm>
            <a:off x="6844284" y="2798064"/>
            <a:ext cx="1536192" cy="34290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25">
                <a:solidFill>
                  <a:srgbClr val="000000"/>
                </a:solidFill>
              </a:rPr>
              <a:t>UW HR Collaboration</a:t>
            </a:r>
            <a:endParaRPr lang="en-US" sz="825"/>
          </a:p>
        </p:txBody>
      </p:sp>
      <p:sp>
        <p:nvSpPr>
          <p:cNvPr id="37" name="Text 35"/>
          <p:cNvSpPr/>
          <p:nvPr/>
        </p:nvSpPr>
        <p:spPr>
          <a:xfrm>
            <a:off x="274320" y="4663440"/>
            <a:ext cx="8229600" cy="20574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4B2E83"/>
                </a:solidFill>
              </a:rPr>
              <a:t>Start with your Dean, Chair, or unit administrator. AHR provides specialized guidance, consultation, and campus-wide support.</a:t>
            </a:r>
            <a:endParaRPr lang="en-US" sz="900"/>
          </a:p>
        </p:txBody>
      </p:sp>
      <p:sp>
        <p:nvSpPr>
          <p:cNvPr id="3" name="TextBox 2">
            <a:extLst>
              <a:ext uri="{FF2B5EF4-FFF2-40B4-BE49-F238E27FC236}">
                <a16:creationId xmlns:a16="http://schemas.microsoft.com/office/drawing/2014/main" id="{70E5E4DF-2557-26CB-6C27-8AB3D36762F7}"/>
              </a:ext>
            </a:extLst>
          </p:cNvPr>
          <p:cNvSpPr txBox="1"/>
          <p:nvPr/>
        </p:nvSpPr>
        <p:spPr>
          <a:xfrm>
            <a:off x="4991582" y="1132148"/>
            <a:ext cx="5932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a:solidFill>
                  <a:srgbClr val="000000"/>
                </a:solidFill>
                <a:latin typeface="Segoe UI"/>
                <a:ea typeface="Segoe UI"/>
                <a:cs typeface="Segoe UI"/>
              </a:rPr>
              <a:t>📖</a:t>
            </a:r>
          </a:p>
          <a:p>
            <a:pPr algn="ctr"/>
            <a:endParaRPr lang="en-US"/>
          </a:p>
        </p:txBody>
      </p:sp>
      <p:sp>
        <p:nvSpPr>
          <p:cNvPr id="38" name="TextBox 37">
            <a:extLst>
              <a:ext uri="{FF2B5EF4-FFF2-40B4-BE49-F238E27FC236}">
                <a16:creationId xmlns:a16="http://schemas.microsoft.com/office/drawing/2014/main" id="{909A4BFC-BBFD-C8AF-0442-EF71576EB0C7}"/>
              </a:ext>
            </a:extLst>
          </p:cNvPr>
          <p:cNvSpPr txBox="1"/>
          <p:nvPr/>
        </p:nvSpPr>
        <p:spPr>
          <a:xfrm>
            <a:off x="3233677" y="2079825"/>
            <a:ext cx="6800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a:solidFill>
                  <a:srgbClr val="000000"/>
                </a:solidFill>
                <a:latin typeface="Segoe UI"/>
                <a:ea typeface="Segoe UI"/>
                <a:cs typeface="Segoe UI"/>
              </a:rPr>
              <a:t>💰</a:t>
            </a:r>
          </a:p>
          <a:p>
            <a:pPr algn="ctr"/>
            <a:endParaRPr lang="en-US"/>
          </a:p>
        </p:txBody>
      </p:sp>
      <p:sp>
        <p:nvSpPr>
          <p:cNvPr id="39" name="TextBox 38">
            <a:extLst>
              <a:ext uri="{FF2B5EF4-FFF2-40B4-BE49-F238E27FC236}">
                <a16:creationId xmlns:a16="http://schemas.microsoft.com/office/drawing/2014/main" id="{31EB886E-E1FC-9E69-FA91-402F16E1F1CC}"/>
              </a:ext>
            </a:extLst>
          </p:cNvPr>
          <p:cNvSpPr txBox="1"/>
          <p:nvPr/>
        </p:nvSpPr>
        <p:spPr>
          <a:xfrm>
            <a:off x="4940943" y="2861116"/>
            <a:ext cx="6076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a:solidFill>
                  <a:srgbClr val="000000"/>
                </a:solidFill>
                <a:latin typeface="Segoe UI"/>
                <a:ea typeface="Segoe UI"/>
                <a:cs typeface="Segoe UI"/>
              </a:rPr>
              <a:t>🤝</a:t>
            </a:r>
          </a:p>
          <a:p>
            <a:pPr algn="ctr"/>
            <a:endParaRPr lang="en-US"/>
          </a:p>
        </p:txBody>
      </p:sp>
      <p:sp>
        <p:nvSpPr>
          <p:cNvPr id="40" name="TextBox 39">
            <a:extLst>
              <a:ext uri="{FF2B5EF4-FFF2-40B4-BE49-F238E27FC236}">
                <a16:creationId xmlns:a16="http://schemas.microsoft.com/office/drawing/2014/main" id="{DF9CB74B-06CB-73E0-ED4B-640DCD609490}"/>
              </a:ext>
            </a:extLst>
          </p:cNvPr>
          <p:cNvSpPr txBox="1"/>
          <p:nvPr/>
        </p:nvSpPr>
        <p:spPr>
          <a:xfrm>
            <a:off x="3088994" y="2911756"/>
            <a:ext cx="75958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a:solidFill>
                  <a:srgbClr val="000000"/>
                </a:solidFill>
                <a:latin typeface="Segoe UI"/>
                <a:ea typeface="Segoe UI"/>
                <a:cs typeface="Segoe UI"/>
              </a:rPr>
              <a:t>🏥</a:t>
            </a:r>
          </a:p>
          <a:p>
            <a:pPr algn="ctr"/>
            <a:endParaRPr lang="en-US"/>
          </a:p>
        </p:txBody>
      </p:sp>
      <p:sp>
        <p:nvSpPr>
          <p:cNvPr id="41" name="TextBox 40">
            <a:extLst>
              <a:ext uri="{FF2B5EF4-FFF2-40B4-BE49-F238E27FC236}">
                <a16:creationId xmlns:a16="http://schemas.microsoft.com/office/drawing/2014/main" id="{717BFE8E-D80B-EE19-AD54-48C548B5DFA0}"/>
              </a:ext>
            </a:extLst>
          </p:cNvPr>
          <p:cNvSpPr txBox="1"/>
          <p:nvPr/>
        </p:nvSpPr>
        <p:spPr>
          <a:xfrm>
            <a:off x="4940943" y="1985781"/>
            <a:ext cx="75958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a:solidFill>
                  <a:srgbClr val="000000"/>
                </a:solidFill>
                <a:latin typeface="Segoe UI"/>
                <a:ea typeface="Segoe UI"/>
                <a:cs typeface="Segoe UI"/>
              </a:rPr>
              <a:t>📋</a:t>
            </a:r>
          </a:p>
          <a:p>
            <a:pPr algn="ctr"/>
            <a:endParaRPr lang="en-US"/>
          </a:p>
        </p:txBody>
      </p:sp>
      <p:sp>
        <p:nvSpPr>
          <p:cNvPr id="42" name="TextBox 41">
            <a:extLst>
              <a:ext uri="{FF2B5EF4-FFF2-40B4-BE49-F238E27FC236}">
                <a16:creationId xmlns:a16="http://schemas.microsoft.com/office/drawing/2014/main" id="{3CB4CB22-7A7D-FDCC-9108-DA1E44FB8921}"/>
              </a:ext>
            </a:extLst>
          </p:cNvPr>
          <p:cNvSpPr txBox="1"/>
          <p:nvPr/>
        </p:nvSpPr>
        <p:spPr>
          <a:xfrm>
            <a:off x="3038354" y="893420"/>
            <a:ext cx="53533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a:solidFill>
                  <a:srgbClr val="000000"/>
                </a:solidFill>
                <a:latin typeface="Segoe UI"/>
                <a:ea typeface="Segoe UI"/>
                <a:cs typeface="Segoe UI"/>
              </a:rPr>
              <a:t>🎓</a:t>
            </a:r>
          </a:p>
          <a:p>
            <a:pPr algn="ctr"/>
            <a:endParaRPr lang="en-US"/>
          </a:p>
        </p:txBody>
      </p:sp>
      <p:sp>
        <p:nvSpPr>
          <p:cNvPr id="44" name="TextBox 43">
            <a:extLst>
              <a:ext uri="{FF2B5EF4-FFF2-40B4-BE49-F238E27FC236}">
                <a16:creationId xmlns:a16="http://schemas.microsoft.com/office/drawing/2014/main" id="{4C4C4C19-9157-2D6F-3E05-7DFA8E55BFF3}"/>
              </a:ext>
            </a:extLst>
          </p:cNvPr>
          <p:cNvSpPr txBox="1"/>
          <p:nvPr/>
        </p:nvSpPr>
        <p:spPr>
          <a:xfrm>
            <a:off x="3038355" y="3418149"/>
            <a:ext cx="5396695"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dirty="0">
                <a:solidFill>
                  <a:srgbClr val="404040"/>
                </a:solidFill>
                <a:latin typeface="Open Sans"/>
              </a:rPr>
              <a:t>Tacoma’s AHR is the </a:t>
            </a:r>
            <a:r>
              <a:rPr lang="en-US" sz="1400" b="1" i="0" u="none" strike="noStrike" baseline="0" dirty="0">
                <a:solidFill>
                  <a:srgbClr val="404040"/>
                </a:solidFill>
                <a:latin typeface="Open Sans"/>
              </a:rPr>
              <a:t>local resource </a:t>
            </a:r>
            <a:r>
              <a:rPr lang="en-US" sz="1400" b="0" i="0" u="none" strike="noStrike" baseline="0" dirty="0">
                <a:solidFill>
                  <a:srgbClr val="404040"/>
                </a:solidFill>
                <a:latin typeface="Open Sans"/>
              </a:rPr>
              <a:t>for faculty, staff, and leadership regarding UW’s </a:t>
            </a:r>
            <a:r>
              <a:rPr lang="en-US" sz="1400" b="1" i="0" u="none" strike="noStrike" baseline="0" dirty="0">
                <a:solidFill>
                  <a:srgbClr val="404040"/>
                </a:solidFill>
                <a:latin typeface="Open Sans"/>
              </a:rPr>
              <a:t>academic employment</a:t>
            </a:r>
            <a:r>
              <a:rPr lang="en-US" sz="1400" b="0" i="0" u="none" strike="noStrike" baseline="0" dirty="0">
                <a:solidFill>
                  <a:srgbClr val="404040"/>
                </a:solidFill>
                <a:latin typeface="Open Sans"/>
              </a:rPr>
              <a:t> &amp; related </a:t>
            </a:r>
            <a:r>
              <a:rPr lang="en-US" sz="1400" b="1" i="0" u="none" strike="noStrike" baseline="0" dirty="0">
                <a:solidFill>
                  <a:srgbClr val="404040"/>
                </a:solidFill>
                <a:latin typeface="Open Sans"/>
              </a:rPr>
              <a:t>academic affairs poli</a:t>
            </a:r>
            <a:r>
              <a:rPr lang="en-US" sz="1400" b="1" i="0" u="none" strike="noStrike" baseline="0" dirty="0">
                <a:solidFill>
                  <a:srgbClr val="0A0A0A"/>
                </a:solidFill>
                <a:latin typeface="Open Sans"/>
              </a:rPr>
              <a:t>cies and processes</a:t>
            </a:r>
            <a:r>
              <a:rPr lang="en-US" sz="1400" b="0" i="0" u="none" strike="noStrike" baseline="0" dirty="0">
                <a:solidFill>
                  <a:srgbClr val="0A0A0A"/>
                </a:solidFill>
                <a:latin typeface="Open Sans"/>
              </a:rPr>
              <a:t>. Visit </a:t>
            </a:r>
            <a:r>
              <a:rPr lang="en-US" sz="1400" b="1" i="0" u="sng" strike="noStrike" baseline="0" dirty="0">
                <a:solidFill>
                  <a:srgbClr val="0A0A0A"/>
                </a:solidFill>
                <a:highlight>
                  <a:srgbClr val="FFFF00"/>
                </a:highlight>
                <a:latin typeface="Open Sans"/>
                <a:ea typeface="Segoe UI"/>
                <a:cs typeface="Segoe UI"/>
                <a:hlinkClick r:id="rId3">
                  <a:extLst>
                    <a:ext uri="{A12FA001-AC4F-418D-AE19-62706E023703}">
                      <ahyp:hlinkClr xmlns:ahyp="http://schemas.microsoft.com/office/drawing/2018/hyperlinkcolor" val="tx"/>
                    </a:ext>
                  </a:extLst>
                </a:hlinkClick>
              </a:rPr>
              <a:t>tacoma.uw.edu/ahr</a:t>
            </a:r>
            <a:r>
              <a:rPr lang="en-US" sz="1400" b="1" i="0" u="none" strike="noStrike" baseline="0" dirty="0">
                <a:solidFill>
                  <a:srgbClr val="0A0A0A"/>
                </a:solidFill>
                <a:highlight>
                  <a:srgbClr val="FFFF00"/>
                </a:highlight>
                <a:latin typeface="Open Sans"/>
              </a:rPr>
              <a:t> </a:t>
            </a:r>
            <a:r>
              <a:rPr lang="en-US" sz="1400" b="0" i="0" u="none" strike="noStrike" baseline="0" dirty="0">
                <a:solidFill>
                  <a:srgbClr val="0A0A0A"/>
                </a:solidFill>
                <a:latin typeface="Open Sans"/>
              </a:rPr>
              <a:t>for these resources, and more. </a:t>
            </a:r>
            <a:endParaRPr lang="en-US" dirty="0">
              <a:solidFill>
                <a:srgbClr val="0A0A0A"/>
              </a:solidFill>
              <a:ea typeface="Calibri"/>
              <a:cs typeface="Calibri"/>
            </a:endParaRPr>
          </a:p>
          <a:p>
            <a:pPr algn="ctr"/>
            <a:endParaRPr lang="en-US"/>
          </a:p>
        </p:txBody>
      </p:sp>
      <p:pic>
        <p:nvPicPr>
          <p:cNvPr id="45" name="Picture 44">
            <a:extLst>
              <a:ext uri="{FF2B5EF4-FFF2-40B4-BE49-F238E27FC236}">
                <a16:creationId xmlns:a16="http://schemas.microsoft.com/office/drawing/2014/main" id="{7A8B3007-05A4-385E-217B-ADC6B391A786}"/>
              </a:ext>
            </a:extLst>
          </p:cNvPr>
          <p:cNvPicPr>
            <a:picLocks noChangeAspect="1"/>
          </p:cNvPicPr>
          <p:nvPr/>
        </p:nvPicPr>
        <p:blipFill>
          <a:blip r:embed="rId4"/>
          <a:stretch>
            <a:fillRect/>
          </a:stretch>
        </p:blipFill>
        <p:spPr>
          <a:xfrm>
            <a:off x="328431" y="4031361"/>
            <a:ext cx="999763" cy="99446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DB1AF4F-0E07-FE43-6686-8D081C73E476}"/>
              </a:ext>
            </a:extLst>
          </p:cNvPr>
          <p:cNvGraphicFramePr/>
          <p:nvPr>
            <p:extLst>
              <p:ext uri="{D42A27DB-BD31-4B8C-83A1-F6EECF244321}">
                <p14:modId xmlns:p14="http://schemas.microsoft.com/office/powerpoint/2010/main" val="365671676"/>
              </p:ext>
            </p:extLst>
          </p:nvPr>
        </p:nvGraphicFramePr>
        <p:xfrm>
          <a:off x="346154" y="641438"/>
          <a:ext cx="7771430" cy="3750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p:cNvSpPr>
            <a:spLocks noGrp="1"/>
          </p:cNvSpPr>
          <p:nvPr>
            <p:ph type="title"/>
          </p:nvPr>
        </p:nvSpPr>
        <p:spPr>
          <a:xfrm>
            <a:off x="346365" y="128155"/>
            <a:ext cx="5793278" cy="1027331"/>
          </a:xfrm>
        </p:spPr>
        <p:txBody>
          <a:bodyPr/>
          <a:lstStyle/>
          <a:p>
            <a:r>
              <a:rPr lang="en-US"/>
              <a:t>A “LIVE” HUMAN RESOURCE </a:t>
            </a:r>
          </a:p>
        </p:txBody>
      </p:sp>
      <p:sp>
        <p:nvSpPr>
          <p:cNvPr id="6" name="TextBox 5">
            <a:extLst>
              <a:ext uri="{FF2B5EF4-FFF2-40B4-BE49-F238E27FC236}">
                <a16:creationId xmlns:a16="http://schemas.microsoft.com/office/drawing/2014/main" id="{708531F7-E0DA-9DF5-CC1F-DCC018FA259B}"/>
              </a:ext>
            </a:extLst>
          </p:cNvPr>
          <p:cNvSpPr txBox="1"/>
          <p:nvPr/>
        </p:nvSpPr>
        <p:spPr>
          <a:xfrm>
            <a:off x="6145184" y="197194"/>
            <a:ext cx="2479963" cy="369332"/>
          </a:xfrm>
          <a:prstGeom prst="rect">
            <a:avLst/>
          </a:prstGeom>
          <a:noFill/>
        </p:spPr>
        <p:txBody>
          <a:bodyPr wrap="square" lIns="91440" tIns="45720" rIns="91440" bIns="45720" anchor="t">
            <a:spAutoFit/>
          </a:bodyPr>
          <a:lstStyle/>
          <a:p>
            <a:r>
              <a:rPr lang="en-US">
                <a:ea typeface="Calibri"/>
                <a:cs typeface="Calibri"/>
              </a:rPr>
              <a:t>AHR Personnel Activities </a:t>
            </a:r>
          </a:p>
        </p:txBody>
      </p:sp>
    </p:spTree>
    <p:extLst>
      <p:ext uri="{BB962C8B-B14F-4D97-AF65-F5344CB8AC3E}">
        <p14:creationId xmlns:p14="http://schemas.microsoft.com/office/powerpoint/2010/main" val="2414381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13964" y="171450"/>
            <a:ext cx="8258536" cy="383411"/>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2400" b="1">
                <a:solidFill>
                  <a:srgbClr val="4B2E83"/>
                </a:solidFill>
                <a:latin typeface="Open Sans"/>
                <a:ea typeface="Open Sans"/>
                <a:cs typeface="Open Sans"/>
              </a:rPr>
              <a:t>What's Coming Up Next?</a:t>
            </a:r>
            <a:endParaRPr lang="en-US" sz="2400">
              <a:latin typeface="Open Sans"/>
              <a:ea typeface="Open Sans"/>
              <a:cs typeface="Open Sans"/>
            </a:endParaRPr>
          </a:p>
        </p:txBody>
      </p:sp>
      <p:sp>
        <p:nvSpPr>
          <p:cNvPr id="3" name="Shape 1"/>
          <p:cNvSpPr/>
          <p:nvPr/>
        </p:nvSpPr>
        <p:spPr>
          <a:xfrm>
            <a:off x="205740" y="685800"/>
            <a:ext cx="2537460" cy="2331720"/>
          </a:xfrm>
          <a:prstGeom prst="roundRect">
            <a:avLst/>
          </a:prstGeom>
          <a:solidFill>
            <a:srgbClr val="F7F5FA"/>
          </a:solidFill>
          <a:ln w="12700">
            <a:solidFill>
              <a:srgbClr val="4B2E83"/>
            </a:solidFill>
            <a:prstDash val="solid"/>
          </a:ln>
        </p:spPr>
      </p:sp>
      <p:sp>
        <p:nvSpPr>
          <p:cNvPr id="4" name="Shape 2"/>
          <p:cNvSpPr/>
          <p:nvPr/>
        </p:nvSpPr>
        <p:spPr>
          <a:xfrm>
            <a:off x="205740" y="685800"/>
            <a:ext cx="2537460" cy="308610"/>
          </a:xfrm>
          <a:prstGeom prst="rect">
            <a:avLst/>
          </a:prstGeom>
          <a:solidFill>
            <a:srgbClr val="4B2E83"/>
          </a:solidFill>
          <a:ln w="12700">
            <a:solidFill>
              <a:srgbClr val="4B2E83"/>
            </a:solidFill>
            <a:prstDash val="solid"/>
          </a:ln>
        </p:spPr>
      </p:sp>
      <p:sp>
        <p:nvSpPr>
          <p:cNvPr id="5" name="Text 3"/>
          <p:cNvSpPr/>
          <p:nvPr/>
        </p:nvSpPr>
        <p:spPr>
          <a:xfrm>
            <a:off x="310490" y="740664"/>
            <a:ext cx="2364130" cy="94044"/>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200" b="1">
                <a:solidFill>
                  <a:srgbClr val="FFFFFF"/>
                </a:solidFill>
              </a:rPr>
              <a:t>Compass Sessions</a:t>
            </a:r>
            <a:endParaRPr lang="en-US" sz="1200"/>
          </a:p>
        </p:txBody>
      </p:sp>
      <p:sp>
        <p:nvSpPr>
          <p:cNvPr id="6" name="Text 4"/>
          <p:cNvSpPr/>
          <p:nvPr/>
        </p:nvSpPr>
        <p:spPr>
          <a:xfrm>
            <a:off x="308610" y="1131570"/>
            <a:ext cx="22631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125" b="1">
                <a:solidFill>
                  <a:srgbClr val="85754D"/>
                </a:solidFill>
              </a:rPr>
              <a:t>Ongoing Throughout the Year</a:t>
            </a:r>
            <a:endParaRPr lang="en-US" sz="1125"/>
          </a:p>
        </p:txBody>
      </p:sp>
      <p:sp>
        <p:nvSpPr>
          <p:cNvPr id="7" name="Text 5"/>
          <p:cNvSpPr/>
          <p:nvPr/>
        </p:nvSpPr>
        <p:spPr>
          <a:xfrm>
            <a:off x="342900" y="1474470"/>
            <a:ext cx="2125980" cy="116586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a:solidFill>
                  <a:srgbClr val="333333"/>
                </a:solidFill>
              </a:rPr>
              <a:t>Just-in-time guidance and support</a:t>
            </a:r>
            <a:endParaRPr lang="en-US" sz="1200">
              <a:ea typeface="Calibri"/>
              <a:cs typeface="Calibri"/>
            </a:endParaRPr>
          </a:p>
          <a:p>
            <a:pPr marL="0" indent="0">
              <a:buNone/>
            </a:pPr>
            <a:r>
              <a:rPr lang="en-US" sz="1200">
                <a:solidFill>
                  <a:srgbClr val="333333"/>
                </a:solidFill>
              </a:rPr>
              <a:t>Faculty personnel topics and best practices</a:t>
            </a:r>
            <a:endParaRPr lang="en-US" sz="1200">
              <a:ea typeface="Calibri"/>
              <a:cs typeface="Calibri"/>
            </a:endParaRPr>
          </a:p>
          <a:p>
            <a:pPr marL="0" indent="0">
              <a:buNone/>
            </a:pPr>
            <a:r>
              <a:rPr lang="en-US" sz="1200">
                <a:solidFill>
                  <a:srgbClr val="333333"/>
                </a:solidFill>
              </a:rPr>
              <a:t>Available as needed</a:t>
            </a:r>
            <a:endParaRPr lang="en-US" sz="1200">
              <a:ea typeface="Calibri"/>
              <a:cs typeface="Calibri"/>
            </a:endParaRPr>
          </a:p>
        </p:txBody>
      </p:sp>
      <p:sp>
        <p:nvSpPr>
          <p:cNvPr id="8" name="Shape 6"/>
          <p:cNvSpPr/>
          <p:nvPr/>
        </p:nvSpPr>
        <p:spPr>
          <a:xfrm>
            <a:off x="3051810" y="685800"/>
            <a:ext cx="2537460" cy="2331720"/>
          </a:xfrm>
          <a:prstGeom prst="roundRect">
            <a:avLst/>
          </a:prstGeom>
          <a:solidFill>
            <a:srgbClr val="F7F5FA"/>
          </a:solidFill>
          <a:ln w="12700">
            <a:solidFill>
              <a:srgbClr val="4B2E83"/>
            </a:solidFill>
            <a:prstDash val="solid"/>
          </a:ln>
        </p:spPr>
      </p:sp>
      <p:sp>
        <p:nvSpPr>
          <p:cNvPr id="9" name="Shape 7"/>
          <p:cNvSpPr/>
          <p:nvPr/>
        </p:nvSpPr>
        <p:spPr>
          <a:xfrm>
            <a:off x="3051810" y="685800"/>
            <a:ext cx="2537460" cy="308610"/>
          </a:xfrm>
          <a:prstGeom prst="rect">
            <a:avLst/>
          </a:prstGeom>
          <a:solidFill>
            <a:srgbClr val="4B2E83"/>
          </a:solidFill>
          <a:ln w="12700">
            <a:solidFill>
              <a:srgbClr val="4B2E83"/>
            </a:solidFill>
            <a:prstDash val="solid"/>
          </a:ln>
        </p:spPr>
      </p:sp>
      <p:sp>
        <p:nvSpPr>
          <p:cNvPr id="10" name="Text 8"/>
          <p:cNvSpPr/>
          <p:nvPr/>
        </p:nvSpPr>
        <p:spPr>
          <a:xfrm>
            <a:off x="3120390" y="740664"/>
            <a:ext cx="24003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200" b="1">
                <a:solidFill>
                  <a:srgbClr val="FFFFFF"/>
                </a:solidFill>
              </a:rPr>
              <a:t>February 2027</a:t>
            </a:r>
            <a:endParaRPr lang="en-US" sz="1200"/>
          </a:p>
        </p:txBody>
      </p:sp>
      <p:sp>
        <p:nvSpPr>
          <p:cNvPr id="11" name="Text 9"/>
          <p:cNvSpPr/>
          <p:nvPr/>
        </p:nvSpPr>
        <p:spPr>
          <a:xfrm>
            <a:off x="3154680" y="1131570"/>
            <a:ext cx="22631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125" b="1">
                <a:solidFill>
                  <a:srgbClr val="85754D"/>
                </a:solidFill>
              </a:rPr>
              <a:t>Preparing for Annual Personnel Activities</a:t>
            </a:r>
            <a:endParaRPr lang="en-US" sz="1125"/>
          </a:p>
        </p:txBody>
      </p:sp>
      <p:sp>
        <p:nvSpPr>
          <p:cNvPr id="12" name="Text 10"/>
          <p:cNvSpPr/>
          <p:nvPr/>
        </p:nvSpPr>
        <p:spPr>
          <a:xfrm>
            <a:off x="3188970" y="1474470"/>
            <a:ext cx="2125980" cy="116586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a:solidFill>
                  <a:srgbClr val="333333"/>
                </a:solidFill>
              </a:rPr>
              <a:t>Discussion and alignment with the Faculty Code</a:t>
            </a:r>
            <a:endParaRPr lang="en-US" sz="1200">
              <a:solidFill>
                <a:srgbClr val="333333"/>
              </a:solidFill>
              <a:ea typeface="Calibri"/>
              <a:cs typeface="Calibri"/>
            </a:endParaRPr>
          </a:p>
          <a:p>
            <a:r>
              <a:rPr lang="en-US" sz="1200">
                <a:solidFill>
                  <a:srgbClr val="333333"/>
                </a:solidFill>
                <a:ea typeface="Calibri"/>
                <a:cs typeface="Calibri"/>
              </a:rPr>
              <a:t>Regular Conference, Merit and Second Year Review</a:t>
            </a:r>
          </a:p>
          <a:p>
            <a:pPr marL="0" indent="0">
              <a:buNone/>
            </a:pPr>
            <a:r>
              <a:rPr lang="en-US" sz="1200">
                <a:solidFill>
                  <a:srgbClr val="333333"/>
                </a:solidFill>
              </a:rPr>
              <a:t>Annual personnel processes and timelines</a:t>
            </a:r>
            <a:endParaRPr lang="en-US" sz="1200">
              <a:ea typeface="Calibri"/>
              <a:cs typeface="Calibri"/>
            </a:endParaRPr>
          </a:p>
        </p:txBody>
      </p:sp>
      <p:sp>
        <p:nvSpPr>
          <p:cNvPr id="13" name="Shape 11"/>
          <p:cNvSpPr/>
          <p:nvPr/>
        </p:nvSpPr>
        <p:spPr>
          <a:xfrm>
            <a:off x="5897880" y="685800"/>
            <a:ext cx="2537460" cy="2331720"/>
          </a:xfrm>
          <a:prstGeom prst="roundRect">
            <a:avLst/>
          </a:prstGeom>
          <a:solidFill>
            <a:srgbClr val="F7F5FA"/>
          </a:solidFill>
          <a:ln w="12700">
            <a:solidFill>
              <a:srgbClr val="4B2E83"/>
            </a:solidFill>
            <a:prstDash val="solid"/>
          </a:ln>
        </p:spPr>
      </p:sp>
      <p:sp>
        <p:nvSpPr>
          <p:cNvPr id="14" name="Shape 12"/>
          <p:cNvSpPr/>
          <p:nvPr/>
        </p:nvSpPr>
        <p:spPr>
          <a:xfrm>
            <a:off x="5897880" y="685800"/>
            <a:ext cx="2537460" cy="308610"/>
          </a:xfrm>
          <a:prstGeom prst="rect">
            <a:avLst/>
          </a:prstGeom>
          <a:solidFill>
            <a:srgbClr val="4B2E83"/>
          </a:solidFill>
          <a:ln w="12700">
            <a:solidFill>
              <a:srgbClr val="4B2E83"/>
            </a:solidFill>
            <a:prstDash val="solid"/>
          </a:ln>
        </p:spPr>
      </p:sp>
      <p:sp>
        <p:nvSpPr>
          <p:cNvPr id="15" name="Text 13"/>
          <p:cNvSpPr/>
          <p:nvPr/>
        </p:nvSpPr>
        <p:spPr>
          <a:xfrm>
            <a:off x="5966460" y="740664"/>
            <a:ext cx="24003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200" b="1">
                <a:solidFill>
                  <a:srgbClr val="FFFFFF"/>
                </a:solidFill>
              </a:rPr>
              <a:t>April 2027</a:t>
            </a:r>
            <a:endParaRPr lang="en-US" sz="1200"/>
          </a:p>
        </p:txBody>
      </p:sp>
      <p:sp>
        <p:nvSpPr>
          <p:cNvPr id="16" name="Text 14"/>
          <p:cNvSpPr/>
          <p:nvPr/>
        </p:nvSpPr>
        <p:spPr>
          <a:xfrm>
            <a:off x="6000750" y="1131570"/>
            <a:ext cx="22631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125" b="1">
                <a:solidFill>
                  <a:srgbClr val="85754D"/>
                </a:solidFill>
              </a:rPr>
              <a:t>Promotion Session</a:t>
            </a:r>
            <a:endParaRPr lang="en-US" sz="1125"/>
          </a:p>
        </p:txBody>
      </p:sp>
      <p:sp>
        <p:nvSpPr>
          <p:cNvPr id="17" name="Text 15"/>
          <p:cNvSpPr/>
          <p:nvPr/>
        </p:nvSpPr>
        <p:spPr>
          <a:xfrm>
            <a:off x="6107382" y="1409362"/>
            <a:ext cx="2125980" cy="116586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a:solidFill>
                  <a:srgbClr val="333333"/>
                </a:solidFill>
              </a:rPr>
              <a:t>Promotion requirements and expectations</a:t>
            </a:r>
            <a:endParaRPr lang="en-US" sz="1200">
              <a:ea typeface="Calibri"/>
              <a:cs typeface="Calibri"/>
            </a:endParaRPr>
          </a:p>
          <a:p>
            <a:pPr marL="0" indent="0">
              <a:buNone/>
            </a:pPr>
            <a:r>
              <a:rPr lang="en-US" sz="1200">
                <a:solidFill>
                  <a:srgbClr val="333333"/>
                </a:solidFill>
              </a:rPr>
              <a:t>Process overview and key deadlines</a:t>
            </a:r>
            <a:endParaRPr lang="en-US" sz="1200">
              <a:ea typeface="Calibri"/>
              <a:cs typeface="Calibri"/>
            </a:endParaRPr>
          </a:p>
          <a:p>
            <a:pPr marL="0" indent="0">
              <a:buNone/>
            </a:pPr>
            <a:r>
              <a:rPr lang="en-US" sz="1200">
                <a:solidFill>
                  <a:srgbClr val="333333"/>
                </a:solidFill>
              </a:rPr>
              <a:t>Resources and support for candidates and reviewers</a:t>
            </a:r>
            <a:endParaRPr lang="en-US" sz="1200">
              <a:ea typeface="Calibri"/>
              <a:cs typeface="Calibri"/>
            </a:endParaRPr>
          </a:p>
        </p:txBody>
      </p:sp>
      <p:sp>
        <p:nvSpPr>
          <p:cNvPr id="18" name="Text 16"/>
          <p:cNvSpPr/>
          <p:nvPr/>
        </p:nvSpPr>
        <p:spPr>
          <a:xfrm>
            <a:off x="2756916" y="1577340"/>
            <a:ext cx="205740" cy="20574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800">
                <a:solidFill>
                  <a:srgbClr val="85754D"/>
                </a:solidFill>
              </a:rPr>
              <a:t>➜</a:t>
            </a:r>
            <a:endParaRPr lang="en-US" sz="1800"/>
          </a:p>
        </p:txBody>
      </p:sp>
      <p:sp>
        <p:nvSpPr>
          <p:cNvPr id="19" name="Text 17"/>
          <p:cNvSpPr/>
          <p:nvPr/>
        </p:nvSpPr>
        <p:spPr>
          <a:xfrm>
            <a:off x="5589270" y="1577340"/>
            <a:ext cx="205740" cy="20574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800">
                <a:solidFill>
                  <a:srgbClr val="85754D"/>
                </a:solidFill>
              </a:rPr>
              <a:t>➜</a:t>
            </a:r>
            <a:endParaRPr lang="en-US" sz="1800"/>
          </a:p>
        </p:txBody>
      </p:sp>
      <p:sp>
        <p:nvSpPr>
          <p:cNvPr id="20" name="Shape 18"/>
          <p:cNvSpPr/>
          <p:nvPr/>
        </p:nvSpPr>
        <p:spPr>
          <a:xfrm>
            <a:off x="411480" y="3429000"/>
            <a:ext cx="8229600" cy="514350"/>
          </a:xfrm>
          <a:prstGeom prst="roundRect">
            <a:avLst/>
          </a:prstGeom>
          <a:solidFill>
            <a:srgbClr val="E8E3D3"/>
          </a:solidFill>
          <a:ln w="12700">
            <a:solidFill>
              <a:srgbClr val="85754D"/>
            </a:solidFill>
            <a:prstDash val="solid"/>
          </a:ln>
        </p:spPr>
      </p:sp>
      <p:sp>
        <p:nvSpPr>
          <p:cNvPr id="21" name="Text 19"/>
          <p:cNvSpPr/>
          <p:nvPr/>
        </p:nvSpPr>
        <p:spPr>
          <a:xfrm>
            <a:off x="548640" y="3579876"/>
            <a:ext cx="781812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050" b="1">
                <a:solidFill>
                  <a:srgbClr val="4B2E83"/>
                </a:solidFill>
              </a:rPr>
              <a:t>AHR Support Throughout the Year: Consultation, resources, and guidance available as personnel matters arise.</a:t>
            </a:r>
            <a:endParaRPr lang="en-US" sz="1050"/>
          </a:p>
        </p:txBody>
      </p:sp>
      <p:pic>
        <p:nvPicPr>
          <p:cNvPr id="22" name="Picture 21">
            <a:extLst>
              <a:ext uri="{FF2B5EF4-FFF2-40B4-BE49-F238E27FC236}">
                <a16:creationId xmlns:a16="http://schemas.microsoft.com/office/drawing/2014/main" id="{F4821B43-AB56-EAC4-871B-27ECE60F6F96}"/>
              </a:ext>
            </a:extLst>
          </p:cNvPr>
          <p:cNvPicPr>
            <a:picLocks noChangeAspect="1"/>
          </p:cNvPicPr>
          <p:nvPr/>
        </p:nvPicPr>
        <p:blipFill>
          <a:blip r:embed="rId3"/>
          <a:stretch>
            <a:fillRect/>
          </a:stretch>
        </p:blipFill>
        <p:spPr>
          <a:xfrm>
            <a:off x="7396223" y="4089233"/>
            <a:ext cx="963592" cy="929362"/>
          </a:xfrm>
          <a:prstGeom prst="rect">
            <a:avLst/>
          </a:prstGeom>
        </p:spPr>
      </p:pic>
    </p:spTree>
    <p:extLst>
      <p:ext uri="{BB962C8B-B14F-4D97-AF65-F5344CB8AC3E}">
        <p14:creationId xmlns:p14="http://schemas.microsoft.com/office/powerpoint/2010/main" val="1241048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47923" y="1730667"/>
            <a:ext cx="8197114" cy="2365901"/>
          </a:xfrm>
        </p:spPr>
        <p:txBody>
          <a:bodyPr lIns="91440" tIns="45720" rIns="91440" bIns="45720" anchor="t">
            <a:normAutofit lnSpcReduction="10000"/>
          </a:bodyPr>
          <a:lstStyle/>
          <a:p>
            <a:pPr marL="0" indent="0">
              <a:lnSpc>
                <a:spcPct val="90000"/>
              </a:lnSpc>
              <a:buNone/>
            </a:pPr>
            <a:r>
              <a:rPr lang="en-US" sz="1800">
                <a:solidFill>
                  <a:schemeClr val="tx1">
                    <a:lumMod val="49000"/>
                  </a:schemeClr>
                </a:solidFill>
                <a:latin typeface="Open Sans"/>
                <a:ea typeface="Open Sans"/>
                <a:cs typeface="Open Sans"/>
              </a:rPr>
              <a:t>BENEFITS ORIENTATION </a:t>
            </a:r>
            <a:r>
              <a:rPr lang="en-US" sz="1500" b="0">
                <a:latin typeface="Open Sans"/>
                <a:ea typeface="Open Sans"/>
                <a:cs typeface="Open Sans"/>
                <a:hlinkClick r:id="rId2"/>
              </a:rPr>
              <a:t>https://hr.uw.edu/benefits/</a:t>
            </a:r>
            <a:endParaRPr lang="en-US" sz="1500" b="0">
              <a:latin typeface="Open Sans"/>
              <a:ea typeface="Open Sans"/>
              <a:cs typeface="Open Sans"/>
            </a:endParaRPr>
          </a:p>
          <a:p>
            <a:pPr marL="857250" lvl="2" indent="-285750">
              <a:lnSpc>
                <a:spcPct val="90000"/>
              </a:lnSpc>
              <a:buFont typeface="Courier New"/>
              <a:buChar char="o"/>
            </a:pPr>
            <a:r>
              <a:rPr lang="en-US" sz="1500">
                <a:latin typeface="Open Sans"/>
                <a:ea typeface="Open Sans"/>
                <a:cs typeface="Open Sans"/>
              </a:rPr>
              <a:t>Enroll in benefits within the first 31 days of hire</a:t>
            </a:r>
          </a:p>
          <a:p>
            <a:pPr marL="1485900" lvl="4">
              <a:lnSpc>
                <a:spcPct val="90000"/>
              </a:lnSpc>
              <a:buFont typeface="Wingdings"/>
              <a:buChar char="q"/>
            </a:pPr>
            <a:r>
              <a:rPr lang="en-US" sz="1500">
                <a:latin typeface="Open Sans"/>
                <a:ea typeface="Open Sans"/>
                <a:cs typeface="Open Sans"/>
              </a:rPr>
              <a:t>Attend a benefits session at orientation </a:t>
            </a:r>
          </a:p>
          <a:p>
            <a:pPr marL="1485900" lvl="4">
              <a:lnSpc>
                <a:spcPct val="90000"/>
              </a:lnSpc>
              <a:buFont typeface="Wingdings"/>
              <a:buChar char="q"/>
            </a:pPr>
            <a:r>
              <a:rPr lang="en-US" sz="1500">
                <a:latin typeface="Open Sans"/>
                <a:ea typeface="Open Sans"/>
                <a:cs typeface="Open Sans"/>
              </a:rPr>
              <a:t>Online webinar </a:t>
            </a:r>
            <a:endParaRPr lang="en-US">
              <a:solidFill>
                <a:schemeClr val="tx1">
                  <a:lumMod val="49000"/>
                </a:schemeClr>
              </a:solidFill>
            </a:endParaRPr>
          </a:p>
          <a:p>
            <a:pPr marL="0" lvl="1" indent="-57150">
              <a:lnSpc>
                <a:spcPct val="90000"/>
              </a:lnSpc>
              <a:buNone/>
            </a:pPr>
            <a:r>
              <a:rPr lang="en-US" sz="2100">
                <a:solidFill>
                  <a:schemeClr val="tx1">
                    <a:lumMod val="49000"/>
                  </a:schemeClr>
                </a:solidFill>
                <a:latin typeface="Open Sans"/>
                <a:ea typeface="Open Sans"/>
                <a:cs typeface="Open Sans"/>
              </a:rPr>
              <a:t>PAYROLL SCHEDULE </a:t>
            </a:r>
            <a:endParaRPr lang="en-US" sz="2100">
              <a:solidFill>
                <a:schemeClr val="tx1">
                  <a:lumMod val="49000"/>
                </a:schemeClr>
              </a:solidFill>
            </a:endParaRPr>
          </a:p>
          <a:p>
            <a:pPr lvl="1" indent="-342900">
              <a:lnSpc>
                <a:spcPct val="90000"/>
              </a:lnSpc>
              <a:buFont typeface="Courier New"/>
              <a:buChar char="o"/>
            </a:pPr>
            <a:r>
              <a:rPr lang="en-US" sz="1500">
                <a:latin typeface="Open Sans"/>
                <a:ea typeface="Open Sans"/>
                <a:cs typeface="Open Sans"/>
              </a:rPr>
              <a:t>10th ( 16th – 30/31st)</a:t>
            </a:r>
          </a:p>
          <a:p>
            <a:pPr lvl="1" indent="-342900">
              <a:lnSpc>
                <a:spcPct val="90000"/>
              </a:lnSpc>
              <a:buFont typeface="Courier New"/>
              <a:buChar char="o"/>
            </a:pPr>
            <a:r>
              <a:rPr lang="en-US" sz="1500">
                <a:latin typeface="Open Sans"/>
                <a:ea typeface="Open Sans"/>
                <a:cs typeface="Open Sans"/>
              </a:rPr>
              <a:t>25th ( 1st – 15th) </a:t>
            </a:r>
          </a:p>
          <a:p>
            <a:pPr marL="400050" lvl="1" indent="0">
              <a:lnSpc>
                <a:spcPct val="90000"/>
              </a:lnSpc>
              <a:buNone/>
            </a:pPr>
            <a:endParaRPr lang="en-US" sz="1500"/>
          </a:p>
          <a:p>
            <a:pPr marL="400050" lvl="1" indent="0">
              <a:lnSpc>
                <a:spcPct val="90000"/>
              </a:lnSpc>
              <a:buNone/>
            </a:pPr>
            <a:r>
              <a:rPr lang="en-US" sz="1500">
                <a:latin typeface="Open Sans"/>
                <a:ea typeface="Open Sans"/>
                <a:cs typeface="Open Sans"/>
              </a:rPr>
              <a:t>NOTE: Eligibility in PEBB insurance at the beginning of your appointment </a:t>
            </a:r>
          </a:p>
          <a:p>
            <a:pPr marL="0" indent="0">
              <a:lnSpc>
                <a:spcPct val="90000"/>
              </a:lnSpc>
              <a:buNone/>
            </a:pPr>
            <a:endParaRPr lang="en-US" sz="1500"/>
          </a:p>
        </p:txBody>
      </p:sp>
      <p:sp>
        <p:nvSpPr>
          <p:cNvPr id="5" name="Title 4"/>
          <p:cNvSpPr>
            <a:spLocks noGrp="1"/>
          </p:cNvSpPr>
          <p:nvPr>
            <p:ph type="title"/>
          </p:nvPr>
        </p:nvSpPr>
        <p:spPr>
          <a:xfrm>
            <a:off x="460375" y="369733"/>
            <a:ext cx="8184662" cy="993775"/>
          </a:xfrm>
        </p:spPr>
        <p:txBody>
          <a:bodyPr lIns="91440" tIns="45720" rIns="91440" bIns="45720" anchor="t">
            <a:normAutofit/>
          </a:bodyPr>
          <a:lstStyle/>
          <a:p>
            <a:r>
              <a:rPr lang="en-US">
                <a:latin typeface="Encode Sans Normal Black"/>
              </a:rPr>
              <a:t>BENEFITS AND PAY</a:t>
            </a:r>
          </a:p>
        </p:txBody>
      </p:sp>
    </p:spTree>
    <p:extLst>
      <p:ext uri="{BB962C8B-B14F-4D97-AF65-F5344CB8AC3E}">
        <p14:creationId xmlns:p14="http://schemas.microsoft.com/office/powerpoint/2010/main" val="1399137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342900" y="205740"/>
            <a:ext cx="5486400" cy="159151"/>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2000" b="1">
                <a:solidFill>
                  <a:srgbClr val="4B2E83"/>
                </a:solidFill>
                <a:latin typeface="Open Sans"/>
                <a:ea typeface="Open Sans"/>
                <a:cs typeface="Open Sans"/>
              </a:rPr>
              <a:t>Faculty Resources &amp; Support</a:t>
            </a:r>
            <a:endParaRPr lang="en-US" sz="2000">
              <a:latin typeface="Open Sans"/>
              <a:ea typeface="Open Sans"/>
              <a:cs typeface="Open Sans"/>
            </a:endParaRPr>
          </a:p>
        </p:txBody>
      </p:sp>
      <p:sp>
        <p:nvSpPr>
          <p:cNvPr id="3" name="Text 1"/>
          <p:cNvSpPr/>
          <p:nvPr/>
        </p:nvSpPr>
        <p:spPr>
          <a:xfrm>
            <a:off x="342899" y="523465"/>
            <a:ext cx="7536566" cy="151917"/>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a:solidFill>
                  <a:srgbClr val="555555"/>
                </a:solidFill>
              </a:rPr>
              <a:t>Resources available to support well-being, workplace concerns, leave needs, and accommodations.</a:t>
            </a:r>
            <a:endParaRPr lang="en-US" sz="1400">
              <a:ea typeface="Calibri"/>
              <a:cs typeface="Calibri"/>
            </a:endParaRPr>
          </a:p>
        </p:txBody>
      </p:sp>
      <p:sp>
        <p:nvSpPr>
          <p:cNvPr id="4" name="Shape 2"/>
          <p:cNvSpPr/>
          <p:nvPr/>
        </p:nvSpPr>
        <p:spPr>
          <a:xfrm>
            <a:off x="274320" y="822960"/>
            <a:ext cx="4114800" cy="3973299"/>
          </a:xfrm>
          <a:prstGeom prst="rect">
            <a:avLst/>
          </a:prstGeom>
          <a:solidFill>
            <a:srgbClr val="F7F5FA"/>
          </a:solidFill>
          <a:ln w="12700">
            <a:solidFill>
              <a:srgbClr val="4B2E83"/>
            </a:solidFill>
            <a:prstDash val="solid"/>
          </a:ln>
        </p:spPr>
      </p:sp>
      <p:sp>
        <p:nvSpPr>
          <p:cNvPr id="5" name="Shape 3"/>
          <p:cNvSpPr/>
          <p:nvPr/>
        </p:nvSpPr>
        <p:spPr>
          <a:xfrm>
            <a:off x="4663440" y="822960"/>
            <a:ext cx="4114800" cy="3973299"/>
          </a:xfrm>
          <a:prstGeom prst="rect">
            <a:avLst/>
          </a:prstGeom>
          <a:solidFill>
            <a:srgbClr val="FAF8F2"/>
          </a:solidFill>
          <a:ln w="12700">
            <a:solidFill>
              <a:srgbClr val="85754D"/>
            </a:solidFill>
            <a:prstDash val="solid"/>
          </a:ln>
        </p:spPr>
      </p:sp>
      <p:sp>
        <p:nvSpPr>
          <p:cNvPr id="6" name="Text 4"/>
          <p:cNvSpPr/>
          <p:nvPr/>
        </p:nvSpPr>
        <p:spPr>
          <a:xfrm>
            <a:off x="411480" y="925830"/>
            <a:ext cx="27432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350" b="1">
                <a:solidFill>
                  <a:srgbClr val="4B2E83"/>
                </a:solidFill>
              </a:rPr>
              <a:t>Well-Being &amp; Conflict Support</a:t>
            </a:r>
            <a:endParaRPr lang="en-US" sz="1350"/>
          </a:p>
        </p:txBody>
      </p:sp>
      <p:sp>
        <p:nvSpPr>
          <p:cNvPr id="7" name="Text 5"/>
          <p:cNvSpPr/>
          <p:nvPr/>
        </p:nvSpPr>
        <p:spPr>
          <a:xfrm>
            <a:off x="4800600" y="925830"/>
            <a:ext cx="34290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350" b="1">
                <a:solidFill>
                  <a:srgbClr val="85754D"/>
                </a:solidFill>
              </a:rPr>
              <a:t>Workplace &amp; Employment Resources</a:t>
            </a:r>
            <a:endParaRPr lang="en-US" sz="1350"/>
          </a:p>
        </p:txBody>
      </p:sp>
      <p:sp>
        <p:nvSpPr>
          <p:cNvPr id="8" name="Text 6"/>
          <p:cNvSpPr/>
          <p:nvPr/>
        </p:nvSpPr>
        <p:spPr>
          <a:xfrm>
            <a:off x="480060" y="1303020"/>
            <a:ext cx="3429000" cy="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100">
                <a:solidFill>
                  <a:srgbClr val="000000"/>
                </a:solidFill>
                <a:latin typeface="Segoe UI"/>
                <a:cs typeface="Segoe UI"/>
              </a:rPr>
              <a:t>🤝</a:t>
            </a:r>
            <a:r>
              <a:rPr lang="en-US" sz="1600" b="1">
                <a:solidFill>
                  <a:srgbClr val="000000"/>
                </a:solidFill>
              </a:rPr>
              <a:t>Employee Assistance Program</a:t>
            </a:r>
            <a:r>
              <a:rPr lang="en-US" sz="900" b="1">
                <a:solidFill>
                  <a:srgbClr val="000000"/>
                </a:solidFill>
              </a:rPr>
              <a:t>
</a:t>
            </a:r>
            <a:endParaRPr lang="en-US" sz="900">
              <a:solidFill>
                <a:srgbClr val="000000"/>
              </a:solidFill>
              <a:ea typeface="Calibri"/>
              <a:cs typeface="Calibri"/>
            </a:endParaRPr>
          </a:p>
        </p:txBody>
      </p:sp>
      <p:sp>
        <p:nvSpPr>
          <p:cNvPr id="9" name="Text 7"/>
          <p:cNvSpPr/>
          <p:nvPr/>
        </p:nvSpPr>
        <p:spPr>
          <a:xfrm>
            <a:off x="617509" y="2806282"/>
            <a:ext cx="3429000" cy="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100">
                <a:solidFill>
                  <a:srgbClr val="000000"/>
                </a:solidFill>
                <a:latin typeface="Segoe UI"/>
                <a:cs typeface="Segoe UI"/>
              </a:rPr>
              <a:t>🧭</a:t>
            </a:r>
            <a:r>
              <a:rPr lang="en-US" sz="1600" b="1">
                <a:solidFill>
                  <a:srgbClr val="000000"/>
                </a:solidFill>
              </a:rPr>
              <a:t>Faculty Liaison Program </a:t>
            </a:r>
            <a:endParaRPr lang="en-US" sz="1100">
              <a:solidFill>
                <a:srgbClr val="000000"/>
              </a:solidFill>
              <a:latin typeface="Segoe UI"/>
              <a:cs typeface="Segoe UI"/>
            </a:endParaRPr>
          </a:p>
          <a:p>
            <a:r>
              <a:rPr lang="en-US" sz="900" b="1">
                <a:solidFill>
                  <a:srgbClr val="000000"/>
                </a:solidFill>
              </a:rPr>
              <a:t>
</a:t>
            </a:r>
            <a:r>
              <a:rPr lang="en-US" sz="900">
                <a:solidFill>
                  <a:srgbClr val="000000"/>
                </a:solidFill>
              </a:rPr>
              <a:t>Support navigating workplace conflict and university processes.</a:t>
            </a:r>
            <a:endParaRPr lang="en-US" sz="900">
              <a:ea typeface="Calibri"/>
              <a:cs typeface="Calibri"/>
            </a:endParaRPr>
          </a:p>
        </p:txBody>
      </p:sp>
      <p:sp>
        <p:nvSpPr>
          <p:cNvPr id="10" name="Text 8"/>
          <p:cNvSpPr/>
          <p:nvPr/>
        </p:nvSpPr>
        <p:spPr>
          <a:xfrm>
            <a:off x="617509" y="3781449"/>
            <a:ext cx="3429000" cy="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100">
                <a:solidFill>
                  <a:srgbClr val="000000"/>
                </a:solidFill>
                <a:latin typeface="Segoe UI"/>
                <a:cs typeface="Segoe UI"/>
              </a:rPr>
              <a:t>💬 </a:t>
            </a:r>
            <a:r>
              <a:rPr lang="en-US" sz="1600" b="1">
                <a:solidFill>
                  <a:srgbClr val="000000"/>
                </a:solidFill>
              </a:rPr>
              <a:t>University Ombud Office</a:t>
            </a:r>
            <a:r>
              <a:rPr lang="en-US" sz="900" b="1">
                <a:solidFill>
                  <a:srgbClr val="000000"/>
                </a:solidFill>
              </a:rPr>
              <a:t>
</a:t>
            </a:r>
            <a:r>
              <a:rPr lang="en-US" sz="900">
                <a:solidFill>
                  <a:srgbClr val="000000"/>
                </a:solidFill>
              </a:rPr>
              <a:t>Confidential consultation and conflict navigation.</a:t>
            </a:r>
            <a:endParaRPr lang="en-US" sz="900">
              <a:ea typeface="Calibri"/>
              <a:cs typeface="Calibri"/>
            </a:endParaRPr>
          </a:p>
        </p:txBody>
      </p:sp>
      <p:sp>
        <p:nvSpPr>
          <p:cNvPr id="11" name="Text 9"/>
          <p:cNvSpPr/>
          <p:nvPr/>
        </p:nvSpPr>
        <p:spPr>
          <a:xfrm>
            <a:off x="4869180" y="1303020"/>
            <a:ext cx="3429000" cy="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100">
                <a:solidFill>
                  <a:srgbClr val="000000"/>
                </a:solidFill>
                <a:latin typeface="Segoe UI"/>
                <a:cs typeface="Segoe UI"/>
              </a:rPr>
              <a:t>🏥</a:t>
            </a:r>
            <a:r>
              <a:rPr lang="en-US" sz="1600" b="1">
                <a:solidFill>
                  <a:srgbClr val="000000"/>
                </a:solidFill>
              </a:rPr>
              <a:t>FMLA</a:t>
            </a:r>
            <a:r>
              <a:rPr lang="en-US" sz="900" b="1">
                <a:solidFill>
                  <a:srgbClr val="000000"/>
                </a:solidFill>
              </a:rPr>
              <a:t>
</a:t>
            </a:r>
            <a:r>
              <a:rPr lang="en-US" sz="900">
                <a:solidFill>
                  <a:srgbClr val="000000"/>
                </a:solidFill>
              </a:rPr>
              <a:t>Job-protected leave for qualifying health and family needs.</a:t>
            </a:r>
            <a:endParaRPr lang="en-US" sz="900">
              <a:ea typeface="Calibri"/>
              <a:cs typeface="Calibri"/>
            </a:endParaRPr>
          </a:p>
        </p:txBody>
      </p:sp>
      <p:sp>
        <p:nvSpPr>
          <p:cNvPr id="12" name="Text 10"/>
          <p:cNvSpPr/>
          <p:nvPr/>
        </p:nvSpPr>
        <p:spPr>
          <a:xfrm>
            <a:off x="4869180" y="2799047"/>
            <a:ext cx="3429000" cy="0"/>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600" b="1">
                <a:solidFill>
                  <a:srgbClr val="000000"/>
                </a:solidFill>
              </a:rPr>
              <a:t>Civil Rights Compliance Office</a:t>
            </a:r>
            <a:r>
              <a:rPr lang="en-US" sz="900" b="1">
                <a:solidFill>
                  <a:srgbClr val="000000"/>
                </a:solidFill>
              </a:rPr>
              <a:t>
</a:t>
            </a:r>
            <a:r>
              <a:rPr lang="en-US" sz="900">
                <a:solidFill>
                  <a:srgbClr val="000000"/>
                </a:solidFill>
              </a:rPr>
              <a:t>Support and reporting options for discrimination concerns.</a:t>
            </a:r>
            <a:endParaRPr lang="en-US" sz="900"/>
          </a:p>
        </p:txBody>
      </p:sp>
      <p:sp>
        <p:nvSpPr>
          <p:cNvPr id="13" name="Text 11"/>
          <p:cNvSpPr/>
          <p:nvPr/>
        </p:nvSpPr>
        <p:spPr>
          <a:xfrm>
            <a:off x="4861946" y="3513785"/>
            <a:ext cx="3429000" cy="94044"/>
          </a:xfrm>
          <a:prstGeom prst="rect">
            <a:avLst/>
          </a:prstGeom>
          <a:noFill/>
          <a:ln/>
        </p:spPr>
        <p:txBody>
          <a:bodyPr wrap="square" lIns="91440" tIns="45720" rIns="91440" bIns="4572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100">
                <a:solidFill>
                  <a:schemeClr val="tx1">
                    <a:lumMod val="49000"/>
                  </a:schemeClr>
                </a:solidFill>
                <a:latin typeface="Open Sans"/>
                <a:ea typeface="Open Sans"/>
                <a:cs typeface="Open Sans"/>
              </a:rPr>
              <a:t>If you believe that you have been the subject of discrimination. You can seek support from the University Civil Rights Investigation Office at</a:t>
            </a:r>
            <a:endParaRPr lang="en-US" sz="1100">
              <a:solidFill>
                <a:schemeClr val="tx1">
                  <a:lumMod val="49000"/>
                </a:schemeClr>
              </a:solidFill>
              <a:ea typeface="Calibri"/>
              <a:cs typeface="Calibri"/>
            </a:endParaRPr>
          </a:p>
          <a:p>
            <a:endParaRPr lang="en-US" sz="900" b="1">
              <a:solidFill>
                <a:srgbClr val="000000"/>
              </a:solidFill>
            </a:endParaRPr>
          </a:p>
          <a:p>
            <a:pPr marL="0" indent="0">
              <a:buNone/>
            </a:pPr>
            <a:r>
              <a:rPr lang="en-US" sz="1600" b="1">
                <a:solidFill>
                  <a:srgbClr val="000000"/>
                </a:solidFill>
              </a:rPr>
              <a:t>Disability Services Office</a:t>
            </a:r>
            <a:r>
              <a:rPr lang="en-US" sz="900" b="1">
                <a:solidFill>
                  <a:srgbClr val="000000"/>
                </a:solidFill>
              </a:rPr>
              <a:t>
</a:t>
            </a:r>
            <a:r>
              <a:rPr lang="en-US" sz="900">
                <a:solidFill>
                  <a:srgbClr val="000000"/>
                </a:solidFill>
              </a:rPr>
              <a:t>Workplace accommodation assistance.</a:t>
            </a:r>
            <a:endParaRPr lang="en-US" sz="900">
              <a:ea typeface="Calibri"/>
              <a:cs typeface="Calibri"/>
            </a:endParaRPr>
          </a:p>
        </p:txBody>
      </p:sp>
      <p:sp>
        <p:nvSpPr>
          <p:cNvPr id="15" name="TextBox 14">
            <a:extLst>
              <a:ext uri="{FF2B5EF4-FFF2-40B4-BE49-F238E27FC236}">
                <a16:creationId xmlns:a16="http://schemas.microsoft.com/office/drawing/2014/main" id="{C5D500A0-89E1-F08F-9168-959E1427CF75}"/>
              </a:ext>
            </a:extLst>
          </p:cNvPr>
          <p:cNvSpPr txBox="1"/>
          <p:nvPr/>
        </p:nvSpPr>
        <p:spPr>
          <a:xfrm>
            <a:off x="4861365" y="1435986"/>
            <a:ext cx="3573685"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0" i="0" u="none" strike="noStrike" baseline="0">
                <a:solidFill>
                  <a:srgbClr val="251740"/>
                </a:solidFill>
                <a:latin typeface="Calibri"/>
                <a:ea typeface="Calibri"/>
                <a:cs typeface="Calibri"/>
              </a:rPr>
              <a:t>We understand that sometimes you face health and family challenges outside of work. There may be times that you need to take time off from work to deal with those challenges. FMLA protect you from negative impacts to your job when you take time off or a leave of absence for one of the qualifying reasons. </a:t>
            </a:r>
            <a:r>
              <a:rPr sz="1000" b="0" i="0">
                <a:solidFill>
                  <a:srgbClr val="000000"/>
                </a:solidFill>
                <a:latin typeface="Calibri"/>
                <a:ea typeface="Calibri"/>
                <a:cs typeface="Calibri"/>
              </a:rPr>
              <a:t>​</a:t>
            </a:r>
            <a:endParaRPr lang="en-US" sz="1000">
              <a:latin typeface="Calibri"/>
              <a:ea typeface="Calibri"/>
              <a:cs typeface="Calibri"/>
            </a:endParaRPr>
          </a:p>
          <a:p>
            <a:pPr algn="ctr"/>
            <a:endParaRPr lang="en-US"/>
          </a:p>
        </p:txBody>
      </p:sp>
      <p:sp>
        <p:nvSpPr>
          <p:cNvPr id="16" name="TextBox 15">
            <a:extLst>
              <a:ext uri="{FF2B5EF4-FFF2-40B4-BE49-F238E27FC236}">
                <a16:creationId xmlns:a16="http://schemas.microsoft.com/office/drawing/2014/main" id="{EDA97CD3-36ED-1EC8-0280-81D3F2D2B8E4}"/>
              </a:ext>
            </a:extLst>
          </p:cNvPr>
          <p:cNvSpPr txBox="1"/>
          <p:nvPr/>
        </p:nvSpPr>
        <p:spPr>
          <a:xfrm>
            <a:off x="4868601" y="4112630"/>
            <a:ext cx="356645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0" i="0" u="none" strike="noStrike" baseline="0">
                <a:solidFill>
                  <a:srgbClr val="251740"/>
                </a:solidFill>
                <a:latin typeface="Calibri"/>
                <a:ea typeface="Calibri"/>
                <a:cs typeface="Calibri"/>
              </a:rPr>
              <a:t>If you believe that a medical condition is affecting your ability to perform your job, you can begin the accommodation request process by contacting the Disability Services Office (DSO).</a:t>
            </a:r>
            <a:endParaRPr lang="en-US" sz="1000">
              <a:latin typeface="Calibri"/>
              <a:ea typeface="Calibri"/>
              <a:cs typeface="Calibri"/>
            </a:endParaRPr>
          </a:p>
          <a:p>
            <a:pPr algn="ctr"/>
            <a:endParaRPr lang="en-US"/>
          </a:p>
        </p:txBody>
      </p:sp>
      <p:sp>
        <p:nvSpPr>
          <p:cNvPr id="17" name="TextBox 16">
            <a:extLst>
              <a:ext uri="{FF2B5EF4-FFF2-40B4-BE49-F238E27FC236}">
                <a16:creationId xmlns:a16="http://schemas.microsoft.com/office/drawing/2014/main" id="{42F1BD0C-FBE3-4F6C-A4BF-24B86A4E2772}"/>
              </a:ext>
            </a:extLst>
          </p:cNvPr>
          <p:cNvSpPr txBox="1"/>
          <p:nvPr/>
        </p:nvSpPr>
        <p:spPr>
          <a:xfrm>
            <a:off x="484690" y="1435984"/>
            <a:ext cx="3559215" cy="8771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0" i="0" u="none" strike="noStrike" baseline="0">
                <a:solidFill>
                  <a:srgbClr val="000000"/>
                </a:solidFill>
                <a:latin typeface="Calibri"/>
                <a:ea typeface="Calibri"/>
                <a:cs typeface="Calibri"/>
              </a:rPr>
              <a:t>supports PEBB- eligible UW employees to help identify and resolve personal concerns to promote individual and workplace well-being.</a:t>
            </a:r>
            <a:endParaRPr lang="en-US" sz="1100">
              <a:latin typeface="Calibri"/>
              <a:ea typeface="Calibri"/>
              <a:cs typeface="Calibri"/>
            </a:endParaRPr>
          </a:p>
          <a:p>
            <a:pPr algn="ctr"/>
            <a:endParaRPr lang="en-US"/>
          </a:p>
        </p:txBody>
      </p:sp>
      <p:pic>
        <p:nvPicPr>
          <p:cNvPr id="18" name="Picture 17">
            <a:extLst>
              <a:ext uri="{FF2B5EF4-FFF2-40B4-BE49-F238E27FC236}">
                <a16:creationId xmlns:a16="http://schemas.microsoft.com/office/drawing/2014/main" id="{06D95CBC-C086-8534-A66B-A19E52F10FA9}"/>
              </a:ext>
            </a:extLst>
          </p:cNvPr>
          <p:cNvPicPr>
            <a:picLocks noChangeAspect="1"/>
          </p:cNvPicPr>
          <p:nvPr/>
        </p:nvPicPr>
        <p:blipFill>
          <a:blip r:embed="rId3"/>
          <a:stretch>
            <a:fillRect/>
          </a:stretch>
        </p:blipFill>
        <p:spPr>
          <a:xfrm>
            <a:off x="538223" y="4856173"/>
            <a:ext cx="2743200" cy="162306"/>
          </a:xfrm>
          <a:prstGeom prst="rect">
            <a:avLst/>
          </a:prstGeom>
        </p:spPr>
      </p:pic>
    </p:spTree>
    <p:extLst>
      <p:ext uri="{BB962C8B-B14F-4D97-AF65-F5344CB8AC3E}">
        <p14:creationId xmlns:p14="http://schemas.microsoft.com/office/powerpoint/2010/main" val="2689164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342900" y="205740"/>
            <a:ext cx="54864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800" b="1">
                <a:solidFill>
                  <a:srgbClr val="4B2E83"/>
                </a:solidFill>
              </a:rPr>
              <a:t>Key Contacts &amp; Access Information</a:t>
            </a:r>
            <a:endParaRPr lang="en-US" sz="1800"/>
          </a:p>
        </p:txBody>
      </p:sp>
      <p:sp>
        <p:nvSpPr>
          <p:cNvPr id="3" name="Shape 1"/>
          <p:cNvSpPr/>
          <p:nvPr/>
        </p:nvSpPr>
        <p:spPr>
          <a:xfrm>
            <a:off x="411480" y="685800"/>
            <a:ext cx="8229600" cy="377190"/>
          </a:xfrm>
          <a:prstGeom prst="roundRect">
            <a:avLst/>
          </a:prstGeom>
          <a:solidFill>
            <a:srgbClr val="FFFFFF"/>
          </a:solidFill>
          <a:ln w="12700">
            <a:solidFill>
              <a:srgbClr val="D0D0D0"/>
            </a:solidFill>
            <a:prstDash val="solid"/>
          </a:ln>
        </p:spPr>
      </p:sp>
      <p:sp>
        <p:nvSpPr>
          <p:cNvPr id="4" name="Text 2"/>
          <p:cNvSpPr/>
          <p:nvPr/>
        </p:nvSpPr>
        <p:spPr>
          <a:xfrm>
            <a:off x="548640" y="768096"/>
            <a:ext cx="30861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b="1">
                <a:solidFill>
                  <a:srgbClr val="4B2E83"/>
                </a:solidFill>
              </a:rPr>
              <a:t>Employee Assistance Program</a:t>
            </a:r>
            <a:endParaRPr lang="en-US" sz="975"/>
          </a:p>
        </p:txBody>
      </p:sp>
      <p:sp>
        <p:nvSpPr>
          <p:cNvPr id="5" name="Text 3"/>
          <p:cNvSpPr/>
          <p:nvPr/>
        </p:nvSpPr>
        <p:spPr>
          <a:xfrm>
            <a:off x="3566160" y="768096"/>
            <a:ext cx="46634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a:solidFill>
                  <a:srgbClr val="333333"/>
                </a:solidFill>
              </a:rPr>
              <a:t>877-313-4455 | worklife@uw.edu</a:t>
            </a:r>
            <a:endParaRPr lang="en-US" sz="975"/>
          </a:p>
        </p:txBody>
      </p:sp>
      <p:sp>
        <p:nvSpPr>
          <p:cNvPr id="6" name="Shape 4"/>
          <p:cNvSpPr/>
          <p:nvPr/>
        </p:nvSpPr>
        <p:spPr>
          <a:xfrm>
            <a:off x="411480" y="1165860"/>
            <a:ext cx="8229600" cy="377190"/>
          </a:xfrm>
          <a:prstGeom prst="roundRect">
            <a:avLst/>
          </a:prstGeom>
          <a:solidFill>
            <a:srgbClr val="F7F5FA"/>
          </a:solidFill>
          <a:ln w="12700">
            <a:solidFill>
              <a:srgbClr val="D0D0D0"/>
            </a:solidFill>
            <a:prstDash val="solid"/>
          </a:ln>
        </p:spPr>
      </p:sp>
      <p:sp>
        <p:nvSpPr>
          <p:cNvPr id="7" name="Text 5"/>
          <p:cNvSpPr/>
          <p:nvPr/>
        </p:nvSpPr>
        <p:spPr>
          <a:xfrm>
            <a:off x="548640" y="1248156"/>
            <a:ext cx="30861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b="1">
                <a:solidFill>
                  <a:srgbClr val="4B2E83"/>
                </a:solidFill>
              </a:rPr>
              <a:t>Faculty Liaison Program</a:t>
            </a:r>
            <a:endParaRPr lang="en-US" sz="975"/>
          </a:p>
        </p:txBody>
      </p:sp>
      <p:sp>
        <p:nvSpPr>
          <p:cNvPr id="8" name="Text 6"/>
          <p:cNvSpPr/>
          <p:nvPr/>
        </p:nvSpPr>
        <p:spPr>
          <a:xfrm>
            <a:off x="3566160" y="1248156"/>
            <a:ext cx="46634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a:solidFill>
                  <a:srgbClr val="333333"/>
                </a:solidFill>
              </a:rPr>
              <a:t>facultyliaisons@uw.edu</a:t>
            </a:r>
            <a:endParaRPr lang="en-US" sz="975"/>
          </a:p>
        </p:txBody>
      </p:sp>
      <p:sp>
        <p:nvSpPr>
          <p:cNvPr id="9" name="Shape 7"/>
          <p:cNvSpPr/>
          <p:nvPr/>
        </p:nvSpPr>
        <p:spPr>
          <a:xfrm>
            <a:off x="411480" y="1645920"/>
            <a:ext cx="8229600" cy="377190"/>
          </a:xfrm>
          <a:prstGeom prst="roundRect">
            <a:avLst/>
          </a:prstGeom>
          <a:solidFill>
            <a:srgbClr val="FFFFFF"/>
          </a:solidFill>
          <a:ln w="12700">
            <a:solidFill>
              <a:srgbClr val="D0D0D0"/>
            </a:solidFill>
            <a:prstDash val="solid"/>
          </a:ln>
        </p:spPr>
      </p:sp>
      <p:sp>
        <p:nvSpPr>
          <p:cNvPr id="10" name="Text 8"/>
          <p:cNvSpPr/>
          <p:nvPr/>
        </p:nvSpPr>
        <p:spPr>
          <a:xfrm>
            <a:off x="548640" y="1728216"/>
            <a:ext cx="30861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b="1">
                <a:solidFill>
                  <a:srgbClr val="4B2E83"/>
                </a:solidFill>
              </a:rPr>
              <a:t>University Ombud Office</a:t>
            </a:r>
            <a:endParaRPr lang="en-US" sz="975"/>
          </a:p>
        </p:txBody>
      </p:sp>
      <p:sp>
        <p:nvSpPr>
          <p:cNvPr id="11" name="Text 9"/>
          <p:cNvSpPr/>
          <p:nvPr/>
        </p:nvSpPr>
        <p:spPr>
          <a:xfrm>
            <a:off x="3566160" y="1728216"/>
            <a:ext cx="46634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a:solidFill>
                  <a:srgbClr val="333333"/>
                </a:solidFill>
              </a:rPr>
              <a:t>ombuds@uw.edu | 253-692-4476</a:t>
            </a:r>
            <a:endParaRPr lang="en-US" sz="975"/>
          </a:p>
        </p:txBody>
      </p:sp>
      <p:sp>
        <p:nvSpPr>
          <p:cNvPr id="12" name="Shape 10"/>
          <p:cNvSpPr/>
          <p:nvPr/>
        </p:nvSpPr>
        <p:spPr>
          <a:xfrm>
            <a:off x="411480" y="2125980"/>
            <a:ext cx="8229600" cy="377190"/>
          </a:xfrm>
          <a:prstGeom prst="roundRect">
            <a:avLst/>
          </a:prstGeom>
          <a:solidFill>
            <a:srgbClr val="F7F5FA"/>
          </a:solidFill>
          <a:ln w="12700">
            <a:solidFill>
              <a:srgbClr val="D0D0D0"/>
            </a:solidFill>
            <a:prstDash val="solid"/>
          </a:ln>
        </p:spPr>
      </p:sp>
      <p:sp>
        <p:nvSpPr>
          <p:cNvPr id="13" name="Text 11"/>
          <p:cNvSpPr/>
          <p:nvPr/>
        </p:nvSpPr>
        <p:spPr>
          <a:xfrm>
            <a:off x="548640" y="2208276"/>
            <a:ext cx="30861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b="1">
                <a:solidFill>
                  <a:srgbClr val="4B2E83"/>
                </a:solidFill>
              </a:rPr>
              <a:t>FMLA / Academic Leave Support</a:t>
            </a:r>
            <a:endParaRPr lang="en-US" sz="975"/>
          </a:p>
        </p:txBody>
      </p:sp>
      <p:sp>
        <p:nvSpPr>
          <p:cNvPr id="14" name="Text 12"/>
          <p:cNvSpPr/>
          <p:nvPr/>
        </p:nvSpPr>
        <p:spPr>
          <a:xfrm>
            <a:off x="3566160" y="2208276"/>
            <a:ext cx="46634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a:solidFill>
                  <a:srgbClr val="333333"/>
                </a:solidFill>
              </a:rPr>
              <a:t>apleaves@uw.edu</a:t>
            </a:r>
            <a:endParaRPr lang="en-US" sz="975"/>
          </a:p>
        </p:txBody>
      </p:sp>
      <p:sp>
        <p:nvSpPr>
          <p:cNvPr id="15" name="Shape 13"/>
          <p:cNvSpPr/>
          <p:nvPr/>
        </p:nvSpPr>
        <p:spPr>
          <a:xfrm>
            <a:off x="411480" y="2606040"/>
            <a:ext cx="8229600" cy="377190"/>
          </a:xfrm>
          <a:prstGeom prst="roundRect">
            <a:avLst/>
          </a:prstGeom>
          <a:solidFill>
            <a:srgbClr val="FFFFFF"/>
          </a:solidFill>
          <a:ln w="12700">
            <a:solidFill>
              <a:srgbClr val="D0D0D0"/>
            </a:solidFill>
            <a:prstDash val="solid"/>
          </a:ln>
        </p:spPr>
      </p:sp>
      <p:sp>
        <p:nvSpPr>
          <p:cNvPr id="16" name="Text 14"/>
          <p:cNvSpPr/>
          <p:nvPr/>
        </p:nvSpPr>
        <p:spPr>
          <a:xfrm>
            <a:off x="548640" y="2688336"/>
            <a:ext cx="30861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b="1">
                <a:solidFill>
                  <a:srgbClr val="4B2E83"/>
                </a:solidFill>
              </a:rPr>
              <a:t>Civil Rights Compliance Office</a:t>
            </a:r>
            <a:endParaRPr lang="en-US" sz="975"/>
          </a:p>
        </p:txBody>
      </p:sp>
      <p:sp>
        <p:nvSpPr>
          <p:cNvPr id="17" name="Text 15"/>
          <p:cNvSpPr/>
          <p:nvPr/>
        </p:nvSpPr>
        <p:spPr>
          <a:xfrm>
            <a:off x="3566160" y="2688336"/>
            <a:ext cx="46634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a:solidFill>
                  <a:srgbClr val="333333"/>
                </a:solidFill>
              </a:rPr>
              <a:t>civilrights@uw.edu | 206-221-7932</a:t>
            </a:r>
            <a:endParaRPr lang="en-US" sz="975"/>
          </a:p>
        </p:txBody>
      </p:sp>
      <p:sp>
        <p:nvSpPr>
          <p:cNvPr id="18" name="Shape 16"/>
          <p:cNvSpPr/>
          <p:nvPr/>
        </p:nvSpPr>
        <p:spPr>
          <a:xfrm>
            <a:off x="411480" y="3086100"/>
            <a:ext cx="8229600" cy="377190"/>
          </a:xfrm>
          <a:prstGeom prst="roundRect">
            <a:avLst/>
          </a:prstGeom>
          <a:solidFill>
            <a:srgbClr val="F7F5FA"/>
          </a:solidFill>
          <a:ln w="12700">
            <a:solidFill>
              <a:srgbClr val="D0D0D0"/>
            </a:solidFill>
            <a:prstDash val="solid"/>
          </a:ln>
        </p:spPr>
      </p:sp>
      <p:sp>
        <p:nvSpPr>
          <p:cNvPr id="19" name="Text 17"/>
          <p:cNvSpPr/>
          <p:nvPr/>
        </p:nvSpPr>
        <p:spPr>
          <a:xfrm>
            <a:off x="548640" y="3168396"/>
            <a:ext cx="30861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b="1">
                <a:solidFill>
                  <a:srgbClr val="4B2E83"/>
                </a:solidFill>
              </a:rPr>
              <a:t>Disability Services Office</a:t>
            </a:r>
            <a:endParaRPr lang="en-US" sz="975"/>
          </a:p>
        </p:txBody>
      </p:sp>
      <p:sp>
        <p:nvSpPr>
          <p:cNvPr id="20" name="Text 18"/>
          <p:cNvSpPr/>
          <p:nvPr/>
        </p:nvSpPr>
        <p:spPr>
          <a:xfrm>
            <a:off x="3566160" y="3168396"/>
            <a:ext cx="466344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75">
                <a:solidFill>
                  <a:srgbClr val="333333"/>
                </a:solidFill>
              </a:rPr>
              <a:t>dso@uw.edu | 206-543-6450</a:t>
            </a:r>
            <a:endParaRPr lang="en-US" sz="975"/>
          </a:p>
        </p:txBody>
      </p:sp>
      <p:sp>
        <p:nvSpPr>
          <p:cNvPr id="21" name="Text 19"/>
          <p:cNvSpPr/>
          <p:nvPr/>
        </p:nvSpPr>
        <p:spPr>
          <a:xfrm>
            <a:off x="548640" y="3977640"/>
            <a:ext cx="7543800" cy="0"/>
          </a:xfrm>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050" b="1">
                <a:solidFill>
                  <a:srgbClr val="85754D"/>
                </a:solidFill>
              </a:rPr>
              <a:t>AHR can help connect faculty with the appropriate resource and discuss available options.</a:t>
            </a:r>
            <a:endParaRPr lang="en-US" sz="1050"/>
          </a:p>
        </p:txBody>
      </p:sp>
      <p:pic>
        <p:nvPicPr>
          <p:cNvPr id="22" name="Picture 21">
            <a:extLst>
              <a:ext uri="{FF2B5EF4-FFF2-40B4-BE49-F238E27FC236}">
                <a16:creationId xmlns:a16="http://schemas.microsoft.com/office/drawing/2014/main" id="{532930DC-98B9-444E-7541-E7DFBAE71A98}"/>
              </a:ext>
            </a:extLst>
          </p:cNvPr>
          <p:cNvPicPr>
            <a:picLocks noChangeAspect="1"/>
          </p:cNvPicPr>
          <p:nvPr/>
        </p:nvPicPr>
        <p:blipFill>
          <a:blip r:embed="rId3"/>
          <a:stretch>
            <a:fillRect/>
          </a:stretch>
        </p:blipFill>
        <p:spPr>
          <a:xfrm>
            <a:off x="5898748" y="4776597"/>
            <a:ext cx="2743200" cy="162306"/>
          </a:xfrm>
          <a:prstGeom prst="rect">
            <a:avLst/>
          </a:prstGeom>
        </p:spPr>
      </p:pic>
    </p:spTree>
    <p:extLst>
      <p:ext uri="{BB962C8B-B14F-4D97-AF65-F5344CB8AC3E}">
        <p14:creationId xmlns:p14="http://schemas.microsoft.com/office/powerpoint/2010/main" val="1217405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1A69F-8530-E61B-69ED-9B01D723B82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D2BC0C-7561-191C-7DC1-7009C8BEB8E3}"/>
              </a:ext>
            </a:extLst>
          </p:cNvPr>
          <p:cNvSpPr>
            <a:spLocks noGrp="1"/>
          </p:cNvSpPr>
          <p:nvPr>
            <p:ph type="body" sz="quarter" idx="11"/>
          </p:nvPr>
        </p:nvSpPr>
        <p:spPr>
          <a:xfrm>
            <a:off x="541967" y="1520875"/>
            <a:ext cx="8197114" cy="3367496"/>
          </a:xfrm>
          <a:prstGeom prst="rect">
            <a:avLst/>
          </a:prstGeom>
        </p:spPr>
        <p:txBody>
          <a:bodyPr lIns="91440" tIns="45720" rIns="91440" bIns="45720" anchor="t"/>
          <a:lstStyle/>
          <a:p>
            <a:pPr marL="0" indent="0">
              <a:buNone/>
            </a:pPr>
            <a:endParaRPr lang="en-US" sz="1200">
              <a:solidFill>
                <a:schemeClr val="tx1"/>
              </a:solidFill>
            </a:endParaRPr>
          </a:p>
          <a:p>
            <a:pPr marL="0" indent="0">
              <a:buNone/>
            </a:pPr>
            <a:r>
              <a:rPr lang="en-US" sz="1200">
                <a:solidFill>
                  <a:srgbClr val="000000"/>
                </a:solidFill>
                <a:latin typeface="Open Sans"/>
                <a:ea typeface="Open Sans"/>
                <a:cs typeface="Open Sans"/>
              </a:rPr>
              <a:t>Approval of outside work</a:t>
            </a:r>
            <a:r>
              <a:rPr lang="en-US" sz="1200" b="0">
                <a:solidFill>
                  <a:srgbClr val="000000"/>
                </a:solidFill>
                <a:latin typeface="Open Sans"/>
                <a:ea typeface="Open Sans"/>
                <a:cs typeface="Open Sans"/>
              </a:rPr>
              <a:t> is required for faculty and staff who are seeking or planning to work outside of UW for an organization or in a </a:t>
            </a:r>
            <a:r>
              <a:rPr lang="en-US" sz="1200">
                <a:solidFill>
                  <a:srgbClr val="000000"/>
                </a:solidFill>
                <a:latin typeface="Open Sans"/>
                <a:ea typeface="Open Sans"/>
                <a:cs typeface="Open Sans"/>
              </a:rPr>
              <a:t>position that is not managed by the UW</a:t>
            </a:r>
            <a:r>
              <a:rPr lang="en-US" sz="1200" b="0">
                <a:solidFill>
                  <a:srgbClr val="000000"/>
                </a:solidFill>
                <a:latin typeface="Open Sans"/>
                <a:ea typeface="Open Sans"/>
                <a:cs typeface="Open Sans"/>
              </a:rPr>
              <a:t> via a UW contract. </a:t>
            </a:r>
            <a:r>
              <a:rPr lang="en-US" sz="1200" b="0">
                <a:solidFill>
                  <a:srgbClr val="FF0000"/>
                </a:solidFill>
                <a:latin typeface="Open Sans"/>
                <a:ea typeface="Open Sans"/>
                <a:cs typeface="Open Sans"/>
              </a:rPr>
              <a:t>Written approval is required </a:t>
            </a:r>
            <a:r>
              <a:rPr lang="en-US" sz="1200" b="0">
                <a:solidFill>
                  <a:srgbClr val="000000"/>
                </a:solidFill>
                <a:latin typeface="Open Sans"/>
                <a:ea typeface="Open Sans"/>
                <a:cs typeface="Open Sans"/>
              </a:rPr>
              <a:t>before the work. </a:t>
            </a:r>
            <a:endParaRPr lang="en-US" sz="1200">
              <a:solidFill>
                <a:srgbClr val="4B2E83"/>
              </a:solidFill>
              <a:latin typeface="Open Sans"/>
              <a:ea typeface="Open Sans"/>
              <a:cs typeface="Open Sans"/>
            </a:endParaRPr>
          </a:p>
          <a:p>
            <a:pPr>
              <a:buFont typeface="Arial"/>
              <a:buChar char="•"/>
            </a:pPr>
            <a:r>
              <a:rPr lang="en-US" sz="1200" b="0">
                <a:solidFill>
                  <a:srgbClr val="000000"/>
                </a:solidFill>
                <a:latin typeface="Open Sans"/>
                <a:ea typeface="Open Sans"/>
                <a:cs typeface="Open Sans"/>
              </a:rPr>
              <a:t> Honorariums</a:t>
            </a:r>
            <a:endParaRPr lang="en-US" sz="1200">
              <a:solidFill>
                <a:srgbClr val="4B2E83"/>
              </a:solidFill>
              <a:latin typeface="Open Sans"/>
              <a:ea typeface="Open Sans"/>
              <a:cs typeface="Open Sans"/>
            </a:endParaRPr>
          </a:p>
          <a:p>
            <a:pPr>
              <a:buFont typeface="Arial"/>
              <a:buChar char="•"/>
            </a:pPr>
            <a:r>
              <a:rPr lang="en-US" sz="1200" b="0">
                <a:solidFill>
                  <a:srgbClr val="000000"/>
                </a:solidFill>
                <a:latin typeface="Open Sans"/>
                <a:ea typeface="Open Sans"/>
                <a:cs typeface="Open Sans"/>
              </a:rPr>
              <a:t>Teaching</a:t>
            </a:r>
            <a:endParaRPr lang="en-US" sz="1200">
              <a:solidFill>
                <a:srgbClr val="4B2E83"/>
              </a:solidFill>
              <a:latin typeface="Open Sans"/>
              <a:ea typeface="Open Sans"/>
              <a:cs typeface="Open Sans"/>
            </a:endParaRPr>
          </a:p>
          <a:p>
            <a:pPr>
              <a:buFont typeface="Arial"/>
              <a:buChar char="•"/>
            </a:pPr>
            <a:r>
              <a:rPr lang="en-US" sz="1200" b="0">
                <a:solidFill>
                  <a:srgbClr val="000000"/>
                </a:solidFill>
                <a:latin typeface="Open Sans"/>
                <a:ea typeface="Open Sans"/>
                <a:cs typeface="Open Sans"/>
              </a:rPr>
              <a:t>Consulting</a:t>
            </a:r>
            <a:endParaRPr lang="en-US" sz="1200">
              <a:solidFill>
                <a:srgbClr val="4B2E83"/>
              </a:solidFill>
              <a:latin typeface="Open Sans"/>
              <a:ea typeface="Open Sans"/>
              <a:cs typeface="Open Sans"/>
            </a:endParaRPr>
          </a:p>
          <a:p>
            <a:pPr>
              <a:buFont typeface="Arial"/>
              <a:buChar char="•"/>
            </a:pPr>
            <a:r>
              <a:rPr lang="en-US" sz="1200" b="0">
                <a:solidFill>
                  <a:srgbClr val="000000"/>
                </a:solidFill>
                <a:latin typeface="Open Sans"/>
                <a:ea typeface="Open Sans"/>
                <a:cs typeface="Open Sans"/>
              </a:rPr>
              <a:t>work associated with legal matters, etc.  </a:t>
            </a:r>
            <a:endParaRPr lang="en-US" sz="1200">
              <a:solidFill>
                <a:srgbClr val="4B2E83"/>
              </a:solidFill>
              <a:latin typeface="Open Sans"/>
              <a:ea typeface="Open Sans"/>
              <a:cs typeface="Open Sans"/>
            </a:endParaRPr>
          </a:p>
          <a:p>
            <a:pPr marL="0" indent="0">
              <a:buNone/>
            </a:pPr>
            <a:endParaRPr lang="en-US" sz="1200" b="0">
              <a:latin typeface="Open Sans"/>
              <a:ea typeface="Open Sans"/>
              <a:cs typeface="Open Sans"/>
            </a:endParaRPr>
          </a:p>
          <a:p>
            <a:pPr marL="0" indent="0">
              <a:buNone/>
            </a:pPr>
            <a:r>
              <a:rPr lang="en-US" sz="1200">
                <a:solidFill>
                  <a:srgbClr val="0A0A0A"/>
                </a:solidFill>
                <a:latin typeface="Open Sans"/>
                <a:ea typeface="Open Sans"/>
                <a:cs typeface="Open Sans"/>
              </a:rPr>
              <a:t>Period: </a:t>
            </a:r>
          </a:p>
          <a:p>
            <a:pPr marL="171450" indent="-171450">
              <a:buFont typeface="Arial"/>
              <a:buChar char="•"/>
            </a:pPr>
            <a:r>
              <a:rPr lang="en-US" sz="1200" b="0">
                <a:solidFill>
                  <a:srgbClr val="0A0A0A"/>
                </a:solidFill>
                <a:latin typeface="Open Sans"/>
                <a:ea typeface="Open Sans"/>
                <a:cs typeface="Open Sans"/>
              </a:rPr>
              <a:t>Every academic year</a:t>
            </a:r>
          </a:p>
          <a:p>
            <a:pPr marL="171450" indent="-171450">
              <a:buFont typeface="Arial"/>
              <a:buChar char="•"/>
            </a:pPr>
            <a:r>
              <a:rPr lang="en-US" sz="1200" b="0">
                <a:solidFill>
                  <a:srgbClr val="0A0A0A"/>
                </a:solidFill>
                <a:latin typeface="Open Sans"/>
                <a:ea typeface="Open Sans"/>
                <a:cs typeface="Open Sans"/>
              </a:rPr>
              <a:t>Renewed before the approved period ends </a:t>
            </a:r>
          </a:p>
          <a:p>
            <a:pPr marL="171450" indent="-171450">
              <a:buFont typeface="Arial"/>
              <a:buChar char="•"/>
            </a:pPr>
            <a:r>
              <a:rPr lang="en-US" sz="1200" b="0">
                <a:solidFill>
                  <a:srgbClr val="0A0A0A"/>
                </a:solidFill>
                <a:latin typeface="Open Sans"/>
                <a:ea typeface="Open Sans"/>
                <a:cs typeface="Open Sans"/>
              </a:rPr>
              <a:t>Maximum approval period is for 12 months </a:t>
            </a:r>
          </a:p>
          <a:p>
            <a:pPr marL="171450" indent="-171450">
              <a:buFont typeface="Arial"/>
              <a:buChar char="•"/>
            </a:pPr>
            <a:r>
              <a:rPr lang="en-US" sz="1200" b="0">
                <a:solidFill>
                  <a:srgbClr val="0A0A0A"/>
                </a:solidFill>
                <a:latin typeface="Open Sans"/>
                <a:ea typeface="Open Sans"/>
                <a:cs typeface="Open Sans"/>
              </a:rPr>
              <a:t>Completed form is submitted to your dept/school administrator</a:t>
            </a:r>
            <a:r>
              <a:rPr lang="en-US" sz="1200">
                <a:solidFill>
                  <a:srgbClr val="0A0A0A"/>
                </a:solidFill>
                <a:latin typeface="Open Sans"/>
                <a:ea typeface="Open Sans"/>
                <a:cs typeface="Open Sans"/>
              </a:rPr>
              <a:t> </a:t>
            </a:r>
            <a:endParaRPr lang="en-US" sz="1200">
              <a:solidFill>
                <a:srgbClr val="0A0A0A"/>
              </a:solidFill>
            </a:endParaRPr>
          </a:p>
          <a:p>
            <a:pPr>
              <a:buFont typeface="Arial"/>
              <a:buChar char="•"/>
            </a:pPr>
            <a:endParaRPr lang="en-US"/>
          </a:p>
          <a:p>
            <a:pPr>
              <a:buFont typeface="Arial"/>
              <a:buChar char="•"/>
            </a:pPr>
            <a:endParaRPr lang="en-US" sz="2000">
              <a:latin typeface="Open Sans"/>
              <a:ea typeface="Open Sans"/>
              <a:cs typeface="Open Sans"/>
            </a:endParaRPr>
          </a:p>
          <a:p>
            <a:pPr marL="0" indent="0">
              <a:buNone/>
            </a:pPr>
            <a:endParaRPr lang="en-US" sz="2000">
              <a:latin typeface="Open Sans"/>
              <a:ea typeface="Open Sans"/>
              <a:cs typeface="Open Sans"/>
            </a:endParaRPr>
          </a:p>
          <a:p>
            <a:pPr>
              <a:buFont typeface="Arial"/>
              <a:buChar char="•"/>
            </a:pPr>
            <a:endParaRPr lang="en-US" sz="2000">
              <a:latin typeface="Open Sans"/>
              <a:ea typeface="Open Sans"/>
              <a:cs typeface="Open Sans"/>
            </a:endParaRPr>
          </a:p>
        </p:txBody>
      </p:sp>
      <p:sp>
        <p:nvSpPr>
          <p:cNvPr id="4" name="Title 3">
            <a:extLst>
              <a:ext uri="{FF2B5EF4-FFF2-40B4-BE49-F238E27FC236}">
                <a16:creationId xmlns:a16="http://schemas.microsoft.com/office/drawing/2014/main" id="{A0C1D2D4-F098-3E03-FF90-21BD0C54454D}"/>
              </a:ext>
            </a:extLst>
          </p:cNvPr>
          <p:cNvSpPr>
            <a:spLocks noGrp="1"/>
          </p:cNvSpPr>
          <p:nvPr>
            <p:ph type="title"/>
          </p:nvPr>
        </p:nvSpPr>
        <p:spPr/>
        <p:txBody>
          <a:bodyPr lIns="91440" tIns="45720" rIns="91440" bIns="45720" anchor="t"/>
          <a:lstStyle/>
          <a:p>
            <a:r>
              <a:rPr lang="en-US">
                <a:latin typeface="Encode Sans Normal Black"/>
              </a:rPr>
              <a:t>OUTSIDE WORK – FORM 1460 </a:t>
            </a:r>
            <a:endParaRPr lang="en-US"/>
          </a:p>
        </p:txBody>
      </p:sp>
    </p:spTree>
    <p:extLst>
      <p:ext uri="{BB962C8B-B14F-4D97-AF65-F5344CB8AC3E}">
        <p14:creationId xmlns:p14="http://schemas.microsoft.com/office/powerpoint/2010/main" val="1929665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9C32D-AF54-46C9-F711-79FB7CF9620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706C607-8A09-064E-69C2-12AFF5206A40}"/>
              </a:ext>
            </a:extLst>
          </p:cNvPr>
          <p:cNvSpPr>
            <a:spLocks noGrp="1"/>
          </p:cNvSpPr>
          <p:nvPr>
            <p:ph type="body" sz="quarter" idx="11"/>
          </p:nvPr>
        </p:nvSpPr>
        <p:spPr>
          <a:xfrm>
            <a:off x="541967" y="1520875"/>
            <a:ext cx="8197114" cy="3367496"/>
          </a:xfrm>
          <a:prstGeom prst="rect">
            <a:avLst/>
          </a:prstGeom>
        </p:spPr>
        <p:txBody>
          <a:bodyPr lIns="91440" tIns="45720" rIns="91440" bIns="45720" anchor="t"/>
          <a:lstStyle/>
          <a:p>
            <a:pPr marL="0" indent="0">
              <a:buNone/>
            </a:pPr>
            <a:endParaRPr lang="en-US" sz="1200">
              <a:solidFill>
                <a:schemeClr val="tx1"/>
              </a:solidFill>
            </a:endParaRPr>
          </a:p>
          <a:p>
            <a:pPr>
              <a:buFont typeface="Arial"/>
              <a:buChar char="•"/>
            </a:pPr>
            <a:endParaRPr lang="en-US"/>
          </a:p>
          <a:p>
            <a:pPr>
              <a:buFont typeface="Arial"/>
              <a:buChar char="•"/>
            </a:pPr>
            <a:endParaRPr lang="en-US" sz="2000">
              <a:latin typeface="Open Sans"/>
              <a:ea typeface="Open Sans"/>
              <a:cs typeface="Open Sans"/>
            </a:endParaRPr>
          </a:p>
          <a:p>
            <a:pPr marL="0" indent="0">
              <a:buNone/>
            </a:pPr>
            <a:endParaRPr lang="en-US" sz="2000">
              <a:latin typeface="Open Sans"/>
              <a:ea typeface="Open Sans"/>
              <a:cs typeface="Open Sans"/>
            </a:endParaRPr>
          </a:p>
          <a:p>
            <a:pPr>
              <a:buFont typeface="Arial"/>
              <a:buChar char="•"/>
            </a:pPr>
            <a:endParaRPr lang="en-US" sz="2000">
              <a:latin typeface="Open Sans"/>
              <a:ea typeface="Open Sans"/>
              <a:cs typeface="Open Sans"/>
            </a:endParaRPr>
          </a:p>
        </p:txBody>
      </p:sp>
      <p:sp>
        <p:nvSpPr>
          <p:cNvPr id="4" name="Title 3">
            <a:extLst>
              <a:ext uri="{FF2B5EF4-FFF2-40B4-BE49-F238E27FC236}">
                <a16:creationId xmlns:a16="http://schemas.microsoft.com/office/drawing/2014/main" id="{FC47C1DE-7F69-BEC1-90DD-286523FE5278}"/>
              </a:ext>
            </a:extLst>
          </p:cNvPr>
          <p:cNvSpPr>
            <a:spLocks noGrp="1"/>
          </p:cNvSpPr>
          <p:nvPr>
            <p:ph type="title"/>
          </p:nvPr>
        </p:nvSpPr>
        <p:spPr/>
        <p:txBody>
          <a:bodyPr lIns="91440" tIns="45720" rIns="91440" bIns="45720" anchor="t"/>
          <a:lstStyle/>
          <a:p>
            <a:pPr algn="ctr"/>
            <a:r>
              <a:rPr lang="en-US">
                <a:latin typeface="Encode Sans Normal Black"/>
              </a:rPr>
              <a:t>WELCOME to UWT from AHR</a:t>
            </a:r>
            <a:endParaRPr lang="en-US"/>
          </a:p>
        </p:txBody>
      </p:sp>
      <p:pic>
        <p:nvPicPr>
          <p:cNvPr id="2" name="Picture 1">
            <a:extLst>
              <a:ext uri="{FF2B5EF4-FFF2-40B4-BE49-F238E27FC236}">
                <a16:creationId xmlns:a16="http://schemas.microsoft.com/office/drawing/2014/main" id="{3ED6866F-D9A3-B9DA-C7F9-622A0D30B262}"/>
              </a:ext>
            </a:extLst>
          </p:cNvPr>
          <p:cNvPicPr>
            <a:picLocks noChangeAspect="1"/>
          </p:cNvPicPr>
          <p:nvPr/>
        </p:nvPicPr>
        <p:blipFill>
          <a:blip r:embed="rId2"/>
          <a:srcRect b="538"/>
          <a:stretch>
            <a:fillRect/>
          </a:stretch>
        </p:blipFill>
        <p:spPr>
          <a:xfrm>
            <a:off x="3200400" y="1898030"/>
            <a:ext cx="2743200" cy="1894758"/>
          </a:xfrm>
          <a:prstGeom prst="rect">
            <a:avLst/>
          </a:prstGeom>
        </p:spPr>
      </p:pic>
      <p:sp>
        <p:nvSpPr>
          <p:cNvPr id="5" name="Title 1">
            <a:extLst>
              <a:ext uri="{FF2B5EF4-FFF2-40B4-BE49-F238E27FC236}">
                <a16:creationId xmlns:a16="http://schemas.microsoft.com/office/drawing/2014/main" id="{77A99797-8DD4-4371-856E-6FDF01AC8886}"/>
              </a:ext>
            </a:extLst>
          </p:cNvPr>
          <p:cNvSpPr txBox="1">
            <a:spLocks/>
          </p:cNvSpPr>
          <p:nvPr/>
        </p:nvSpPr>
        <p:spPr>
          <a:xfrm>
            <a:off x="402393" y="4177525"/>
            <a:ext cx="8196295" cy="353292"/>
          </a:xfrm>
          <a:prstGeom prst="rect">
            <a:avLst/>
          </a:prstGeom>
        </p:spPr>
        <p:txBody>
          <a:bodyPr vert="horz" lIns="91440" tIns="45720" rIns="91440" bIns="45720" rtlCol="0" anchor="ctr">
            <a:normAutofit fontScale="40000" lnSpcReduction="20000"/>
          </a:bodyPr>
          <a:lstStyle>
            <a:defPPr>
              <a:defRPr lang="en-US"/>
            </a:defPPr>
            <a:lvl1pPr marL="0" algn="l" defTabSz="914400" rtl="0" eaLnBrk="1" latinLnBrk="0" hangingPunct="1">
              <a:lnSpc>
                <a:spcPct val="90000"/>
              </a:lnSpc>
              <a:spcBef>
                <a:spcPct val="0"/>
              </a:spcBef>
              <a:buNone/>
              <a:defRPr sz="4200" kern="1200" spc="-50" baseline="0">
                <a:solidFill>
                  <a:schemeClr val="tx1">
                    <a:lumMod val="75000"/>
                    <a:lumOff val="25000"/>
                  </a:schemeClr>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solidFill>
                <a:latin typeface="+mn-lt"/>
              </a:rPr>
              <a:t>Academic Human Resources Offices are on the 3</a:t>
            </a:r>
            <a:r>
              <a:rPr lang="en-US" i="1" baseline="30000">
                <a:solidFill>
                  <a:schemeClr val="tx1"/>
                </a:solidFill>
                <a:latin typeface="+mn-lt"/>
              </a:rPr>
              <a:t>rd</a:t>
            </a:r>
            <a:r>
              <a:rPr lang="en-US" i="1">
                <a:solidFill>
                  <a:schemeClr val="tx1"/>
                </a:solidFill>
                <a:latin typeface="+mn-lt"/>
              </a:rPr>
              <a:t> Floor of GWP (outside the Chancellor’s Office)</a:t>
            </a:r>
          </a:p>
        </p:txBody>
      </p:sp>
    </p:spTree>
    <p:extLst>
      <p:ext uri="{BB962C8B-B14F-4D97-AF65-F5344CB8AC3E}">
        <p14:creationId xmlns:p14="http://schemas.microsoft.com/office/powerpoint/2010/main" val="3056682420"/>
      </p:ext>
    </p:extLst>
  </p:cSld>
  <p:clrMapOvr>
    <a:masterClrMapping/>
  </p:clrMapOvr>
</p:sld>
</file>

<file path=ppt/theme/theme1.xml><?xml version="1.0" encoding="utf-8"?>
<a:theme xmlns:a="http://schemas.openxmlformats.org/drawingml/2006/main" name="Office Theme">
  <a:themeElements>
    <a:clrScheme name="Custom 4">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UW Brand">
      <a:dk1>
        <a:srgbClr val="33006F"/>
      </a:dk1>
      <a:lt1>
        <a:srgbClr val="E8D3A2"/>
      </a:lt1>
      <a:dk2>
        <a:srgbClr val="33006F"/>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Custom 5">
      <a:dk1>
        <a:srgbClr val="4B2E83"/>
      </a:dk1>
      <a:lt1>
        <a:srgbClr val="E8D3A2"/>
      </a:lt1>
      <a:dk2>
        <a:srgbClr val="4B2E83"/>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11</Slides>
  <Notes>5</Notes>
  <HiddenSlides>0</HiddenSlide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Office Theme</vt:lpstr>
      <vt:lpstr>Custom Design</vt:lpstr>
      <vt:lpstr>1_Custom Design</vt:lpstr>
      <vt:lpstr> Office of  Academic  Human Resources    Division:  Faculty Affairs   </vt:lpstr>
      <vt:lpstr>AGENDA </vt:lpstr>
      <vt:lpstr>ACADEMIC HR TEAM  UW Tacoma Academic Affairs Website   </vt:lpstr>
      <vt:lpstr>PowerPoint Presentation</vt:lpstr>
      <vt:lpstr>A “LIVE” HUMAN RESOURCE </vt:lpstr>
      <vt:lpstr>PowerPoint Presentation</vt:lpstr>
      <vt:lpstr>BENEFITS AND PAY</vt:lpstr>
      <vt:lpstr>PowerPoint Presentation</vt:lpstr>
      <vt:lpstr>PowerPoint Presentation</vt:lpstr>
      <vt:lpstr>OUTSIDE WORK – FORM 1460 </vt:lpstr>
      <vt:lpstr>WELCOME to UWT from AHR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Alanya Cannon</dc:creator>
  <cp:revision>21</cp:revision>
  <dcterms:created xsi:type="dcterms:W3CDTF">2014-10-14T00:51:43Z</dcterms:created>
  <dcterms:modified xsi:type="dcterms:W3CDTF">2026-09-16T23:22:08Z</dcterms:modified>
</cp:coreProperties>
</file>